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jpeg" ContentType="image/jpeg"/>
  <Override PartName="/ppt/media/image8.png" ContentType="image/png"/>
  <Override PartName="/ppt/media/image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53CC2F-F8DA-4B1F-9FCA-F1C108E95E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B1C026-54DD-4519-BEC3-CB4DAEBD21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8C189F-68B3-4991-8CDF-FCED4451C02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DE7363-A233-455E-8E21-2E36AC92709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696699-5059-482F-B5A1-C24A249BB3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8C9E73-D587-4C84-9F82-72314FA0B6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C76011-439A-440D-AB42-4347968E8B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E5E737-7ECB-4CBA-9E9D-C827182486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5A2D99-3F86-4DD4-9389-C717768F4F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ADC8ED-E295-4524-AF46-330F5D9F49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B8A9B4-42B4-4EA2-BF91-43A4DB2745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B48A4D-49F0-4F21-9A1C-DD56281CFA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AC970B-8251-429D-8A6E-C07EEC2CBA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7BF262-28CA-4DBC-A39D-B058A149D3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A9A468-8055-4636-9845-41CCABBE3C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C34B3A-8705-4A9B-B003-4A9EADC6580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6C1142-3F9D-4383-BAFF-D28E43C13E4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C80C3D-1FCB-4E17-B9BB-C0B6908899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B456A2-1B0C-4296-BB53-3EF72D32B8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429F87-B396-45DB-981E-640D34DC06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A5E044-0913-4C54-B1E8-AB69E07815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5A8D57-9A6B-4588-B083-8923C4C679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5D03EA-A5CB-47F5-AC32-AED23D1EC7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B0E7DE-6DAC-44D1-BA5F-630FDE3A4C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1E514C-27C2-40DC-AA2E-35399E4B3369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E2426D-FC08-4715-9048-C901A5FD1D21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83" name="Rectangle 5"/>
          <p:cNvSpPr/>
          <p:nvPr/>
        </p:nvSpPr>
        <p:spPr>
          <a:xfrm>
            <a:off x="1403280" y="1413000"/>
            <a:ext cx="6264000" cy="2447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	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WordArt 7"/>
          <p:cNvSpPr txBox="1"/>
          <p:nvPr/>
        </p:nvSpPr>
        <p:spPr>
          <a:xfrm>
            <a:off x="2357280" y="64296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5" name="Picture 8" descr=""/>
          <p:cNvPicPr/>
          <p:nvPr/>
        </p:nvPicPr>
        <p:blipFill>
          <a:blip r:embed="rId2"/>
          <a:stretch/>
        </p:blipFill>
        <p:spPr>
          <a:xfrm>
            <a:off x="3929040" y="3700440"/>
            <a:ext cx="2039400" cy="3157200"/>
          </a:xfrm>
          <a:prstGeom prst="rect">
            <a:avLst/>
          </a:prstGeom>
          <a:ln w="9525">
            <a:noFill/>
          </a:ln>
        </p:spPr>
      </p:pic>
      <p:pic>
        <p:nvPicPr>
          <p:cNvPr id="86" name="Picture 9" descr=""/>
          <p:cNvPicPr/>
          <p:nvPr/>
        </p:nvPicPr>
        <p:blipFill>
          <a:blip r:embed="rId3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  <p:sp>
        <p:nvSpPr>
          <p:cNvPr id="87" name="Прямоугольник 6"/>
          <p:cNvSpPr/>
          <p:nvPr/>
        </p:nvSpPr>
        <p:spPr>
          <a:xfrm>
            <a:off x="1357200" y="2071800"/>
            <a:ext cx="7286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2d2da9"/>
                </a:solidFill>
                <a:latin typeface="Arial"/>
              </a:rPr>
              <a:t>«Amrita - Все для здоров'я та краси» – перший повністю україномовний сайт Амріта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Прямоугольник 7"/>
          <p:cNvSpPr/>
          <p:nvPr/>
        </p:nvSpPr>
        <p:spPr>
          <a:xfrm>
            <a:off x="3357720" y="3071880"/>
            <a:ext cx="3071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9c9c9c"/>
                </a:solidFill>
                <a:latin typeface="Arial"/>
              </a:rPr>
              <a:t>www.amritaclub.do.am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1187280" y="1197000"/>
            <a:ext cx="5832000" cy="51843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уменьшает риск возникновения инсульта и инфаркта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улучшает коронарный кровоток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угнетает воспалительные процессы, оказывает противоотечное действие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6" descr=""/>
          <p:cNvPicPr/>
          <p:nvPr/>
        </p:nvPicPr>
        <p:blipFill>
          <a:blip r:embed="rId2"/>
          <a:stretch/>
        </p:blipFill>
        <p:spPr>
          <a:xfrm>
            <a:off x="7164360" y="1484280"/>
            <a:ext cx="1829880" cy="4103280"/>
          </a:xfrm>
          <a:prstGeom prst="rect">
            <a:avLst/>
          </a:prstGeom>
          <a:ln w="9525">
            <a:noFill/>
          </a:ln>
        </p:spPr>
      </p:pic>
      <p:sp>
        <p:nvSpPr>
          <p:cNvPr id="133" name="AutoShape 8"/>
          <p:cNvSpPr/>
          <p:nvPr/>
        </p:nvSpPr>
        <p:spPr>
          <a:xfrm flipH="1" flipV="1">
            <a:off x="1765440" y="403200"/>
            <a:ext cx="388728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1405080" y="633240"/>
            <a:ext cx="4608000" cy="705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c0099"/>
                </a:solidFill>
                <a:latin typeface="Arial"/>
              </a:rPr>
              <a:t>КВЕРЦЕТИН -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10" descr=""/>
          <p:cNvPicPr/>
          <p:nvPr/>
        </p:nvPicPr>
        <p:blipFill>
          <a:blip r:embed="rId3"/>
          <a:stretch/>
        </p:blipFill>
        <p:spPr>
          <a:xfrm>
            <a:off x="7885080" y="629280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1403280" y="1600200"/>
            <a:ext cx="5544720" cy="49240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пыльца полезна при нарушениях микроциркуляции крови и лимфы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пыльца укрепляет капилляры а также сосуды головного мозга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AutoShape 7"/>
          <p:cNvSpPr/>
          <p:nvPr/>
        </p:nvSpPr>
        <p:spPr>
          <a:xfrm flipH="1" flipV="1">
            <a:off x="1765440" y="403200"/>
            <a:ext cx="60465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1692360" y="836640"/>
            <a:ext cx="6622560" cy="705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80000"/>
              </a:lnSpc>
              <a:buNone/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 ЦВЕТОЧНОЙ ПЫЛЬЦЫ</a:t>
            </a:r>
            <a:br>
              <a:rPr sz="4400"/>
            </a:b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9" descr=""/>
          <p:cNvPicPr/>
          <p:nvPr/>
        </p:nvPicPr>
        <p:blipFill>
          <a:blip r:embed="rId2"/>
          <a:stretch/>
        </p:blipFill>
        <p:spPr>
          <a:xfrm>
            <a:off x="6964200" y="1484280"/>
            <a:ext cx="2179440" cy="4752720"/>
          </a:xfrm>
          <a:prstGeom prst="rect">
            <a:avLst/>
          </a:prstGeom>
          <a:ln w="9525">
            <a:noFill/>
          </a:ln>
        </p:spPr>
      </p:pic>
      <p:pic>
        <p:nvPicPr>
          <p:cNvPr id="141" name="Picture 10" descr="image015"/>
          <p:cNvPicPr/>
          <p:nvPr/>
        </p:nvPicPr>
        <p:blipFill>
          <a:blip r:embed="rId3"/>
          <a:stretch/>
        </p:blipFill>
        <p:spPr>
          <a:xfrm>
            <a:off x="0" y="0"/>
            <a:ext cx="1402920" cy="1071360"/>
          </a:xfrm>
          <a:prstGeom prst="rect">
            <a:avLst/>
          </a:prstGeom>
          <a:ln w="9525">
            <a:noFill/>
          </a:ln>
        </p:spPr>
      </p:pic>
      <p:pic>
        <p:nvPicPr>
          <p:cNvPr id="142" name="Picture 11" descr=""/>
          <p:cNvPicPr/>
          <p:nvPr/>
        </p:nvPicPr>
        <p:blipFill>
          <a:blip r:embed="rId4"/>
          <a:stretch/>
        </p:blipFill>
        <p:spPr>
          <a:xfrm>
            <a:off x="7858080" y="142920"/>
            <a:ext cx="1186920" cy="533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1042920" y="1600200"/>
            <a:ext cx="6049440" cy="42048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приём пыльцы способствует увеличению количества эритроцитов, лейкоцитов и гемоглобина в крови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пыльца стимулирует рост и регенерацию повреждённых тканей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пыльца нормализует деятельность нервной и эндокринной систем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AutoShape 7"/>
          <p:cNvSpPr/>
          <p:nvPr/>
        </p:nvSpPr>
        <p:spPr>
          <a:xfrm flipH="1" flipV="1">
            <a:off x="1763640" y="189000"/>
            <a:ext cx="60465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title"/>
          </p:nvPr>
        </p:nvSpPr>
        <p:spPr>
          <a:xfrm>
            <a:off x="1692360" y="549360"/>
            <a:ext cx="6767280" cy="921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80000"/>
              </a:lnSpc>
              <a:buNone/>
            </a:pPr>
            <a:r>
              <a:rPr b="1" lang="ru-RU" sz="4400" spc="-1" strike="noStrike">
                <a:solidFill>
                  <a:srgbClr val="cc0099"/>
                </a:solidFill>
                <a:latin typeface="Arial"/>
              </a:rPr>
              <a:t>ЭКСТРАКТ  ЦВЕТОЧНОЙ ПЫЛЬЦЫ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9" descr=""/>
          <p:cNvPicPr/>
          <p:nvPr/>
        </p:nvPicPr>
        <p:blipFill>
          <a:blip r:embed="rId2"/>
          <a:stretch/>
        </p:blipFill>
        <p:spPr>
          <a:xfrm>
            <a:off x="7164360" y="1341360"/>
            <a:ext cx="1979280" cy="4752720"/>
          </a:xfrm>
          <a:prstGeom prst="rect">
            <a:avLst/>
          </a:prstGeom>
          <a:ln w="9525">
            <a:noFill/>
          </a:ln>
        </p:spPr>
      </p:pic>
      <p:pic>
        <p:nvPicPr>
          <p:cNvPr id="148" name="Picture 10" descr="image015"/>
          <p:cNvPicPr/>
          <p:nvPr/>
        </p:nvPicPr>
        <p:blipFill>
          <a:blip r:embed="rId3"/>
          <a:stretch/>
        </p:blipFill>
        <p:spPr>
          <a:xfrm>
            <a:off x="0" y="0"/>
            <a:ext cx="1402920" cy="1071360"/>
          </a:xfrm>
          <a:prstGeom prst="rect">
            <a:avLst/>
          </a:prstGeom>
          <a:ln w="9525">
            <a:noFill/>
          </a:ln>
        </p:spPr>
      </p:pic>
      <p:pic>
        <p:nvPicPr>
          <p:cNvPr id="149" name="Picture 11" descr=""/>
          <p:cNvPicPr/>
          <p:nvPr/>
        </p:nvPicPr>
        <p:blipFill>
          <a:blip r:embed="rId4"/>
          <a:stretch/>
        </p:blipFill>
        <p:spPr>
          <a:xfrm>
            <a:off x="7786800" y="142920"/>
            <a:ext cx="1186920" cy="533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116000" y="1484280"/>
            <a:ext cx="56163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2300" spc="-1" strike="noStrike">
                <a:solidFill>
                  <a:srgbClr val="ff66cc"/>
                </a:solidFill>
                <a:latin typeface="Arial"/>
              </a:rPr>
              <a:t>биологически-активное соединение с выраженными</a:t>
            </a:r>
            <a:br>
              <a:rPr sz="2300"/>
            </a:br>
            <a:r>
              <a:rPr b="0" lang="ru-RU" sz="2300" spc="-1" strike="noStrike">
                <a:solidFill>
                  <a:srgbClr val="ff66cc"/>
                </a:solidFill>
                <a:latin typeface="Arial"/>
              </a:rPr>
              <a:t>антиатеросклеротическими свойствами</a:t>
            </a:r>
            <a:r>
              <a:rPr b="1" lang="ru-RU" sz="2300" spc="-1" strike="noStrike">
                <a:solidFill>
                  <a:srgbClr val="ff66cc"/>
                </a:solidFill>
                <a:latin typeface="Arial"/>
              </a:rPr>
              <a:t> </a:t>
            </a:r>
            <a:br>
              <a:rPr sz="2300"/>
            </a:b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258920" y="2637000"/>
            <a:ext cx="5617800" cy="3485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68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300" spc="-1" strike="noStrike">
                <a:solidFill>
                  <a:schemeClr val="accent2"/>
                </a:solidFill>
                <a:latin typeface="Arial"/>
              </a:rPr>
              <a:t>тормозит всасывание холестерина   в кишечнике, снижая количество его в крови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8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300" spc="-1" strike="noStrike">
                <a:solidFill>
                  <a:schemeClr val="accent2"/>
                </a:solidFill>
                <a:latin typeface="Arial"/>
              </a:rPr>
              <a:t>снижает артериальное давление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8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300" spc="-1" strike="noStrike">
                <a:solidFill>
                  <a:schemeClr val="accent2"/>
                </a:solidFill>
                <a:latin typeface="Arial"/>
              </a:rPr>
              <a:t>улучшает функцию сердца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8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300" spc="-1" strike="noStrike">
                <a:solidFill>
                  <a:schemeClr val="accent2"/>
                </a:solidFill>
                <a:latin typeface="Arial"/>
              </a:rPr>
              <a:t>расширяет периферические сосуды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8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300" spc="-1" strike="noStrike">
                <a:solidFill>
                  <a:schemeClr val="accent2"/>
                </a:solidFill>
                <a:latin typeface="Arial"/>
              </a:rPr>
              <a:t>нормализует ритм сердечных сокращений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8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300" spc="-1" strike="noStrike">
                <a:solidFill>
                  <a:schemeClr val="accent2"/>
                </a:solidFill>
                <a:latin typeface="Arial"/>
              </a:rPr>
              <a:t>улучшает кровообращение мозга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59"/>
              </a:spcBef>
              <a:buNone/>
              <a:tabLst>
                <a:tab algn="l" pos="0"/>
              </a:tabLst>
            </a:pP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6" descr=""/>
          <p:cNvPicPr/>
          <p:nvPr/>
        </p:nvPicPr>
        <p:blipFill>
          <a:blip r:embed="rId2"/>
          <a:srcRect l="0" t="0" r="0" b="5880"/>
          <a:stretch/>
        </p:blipFill>
        <p:spPr>
          <a:xfrm>
            <a:off x="6804000" y="1268280"/>
            <a:ext cx="2201400" cy="4535280"/>
          </a:xfrm>
          <a:prstGeom prst="rect">
            <a:avLst/>
          </a:prstGeom>
          <a:ln w="9525">
            <a:noFill/>
          </a:ln>
        </p:spPr>
      </p:pic>
      <p:sp>
        <p:nvSpPr>
          <p:cNvPr id="154" name="AutoShape 7"/>
          <p:cNvSpPr/>
          <p:nvPr/>
        </p:nvSpPr>
        <p:spPr>
          <a:xfrm flipH="1" flipV="1">
            <a:off x="1765440" y="403200"/>
            <a:ext cx="60465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8"/>
          <p:cNvSpPr/>
          <p:nvPr/>
        </p:nvSpPr>
        <p:spPr>
          <a:xfrm>
            <a:off x="1692360" y="861840"/>
            <a:ext cx="6622560" cy="70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3800" spc="-1" strike="noStrike">
                <a:solidFill>
                  <a:srgbClr val="cc0099"/>
                </a:solidFill>
                <a:latin typeface="Arial"/>
              </a:rPr>
              <a:t>ЭКСТРАКТ  ДИОСКОРЕИ НИППОНСКОЙ</a:t>
            </a:r>
            <a:br>
              <a:rPr sz="3800"/>
            </a:br>
            <a:endParaRPr b="0" lang="uk-UA" sz="3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9" descr=""/>
          <p:cNvPicPr/>
          <p:nvPr/>
        </p:nvPicPr>
        <p:blipFill>
          <a:blip r:embed="rId3"/>
          <a:stretch/>
        </p:blipFill>
        <p:spPr>
          <a:xfrm>
            <a:off x="764388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1547640" y="2205000"/>
            <a:ext cx="5328720" cy="3239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cc0099"/>
                </a:solidFill>
                <a:latin typeface="Arial"/>
              </a:rPr>
              <a:t>Обладает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успокаивающим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спазмолитическим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мочегонным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гипотензивным и стимулирующим сердечную мышцу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cc0099"/>
                </a:solidFill>
                <a:latin typeface="Arial"/>
              </a:rPr>
              <a:t>действием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Picture 8" descr=""/>
          <p:cNvPicPr/>
          <p:nvPr/>
        </p:nvPicPr>
        <p:blipFill>
          <a:blip r:embed="rId2"/>
          <a:stretch/>
        </p:blipFill>
        <p:spPr>
          <a:xfrm>
            <a:off x="6659640" y="1486080"/>
            <a:ext cx="2279160" cy="4247640"/>
          </a:xfrm>
          <a:prstGeom prst="rect">
            <a:avLst/>
          </a:prstGeom>
          <a:ln w="9525">
            <a:noFill/>
          </a:ln>
        </p:spPr>
      </p:pic>
      <p:sp>
        <p:nvSpPr>
          <p:cNvPr id="160" name="AutoShape 9"/>
          <p:cNvSpPr/>
          <p:nvPr/>
        </p:nvSpPr>
        <p:spPr>
          <a:xfrm flipH="1" flipV="1">
            <a:off x="1765440" y="403200"/>
            <a:ext cx="60465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Rectangle 10"/>
          <p:cNvSpPr/>
          <p:nvPr/>
        </p:nvSpPr>
        <p:spPr>
          <a:xfrm>
            <a:off x="1692360" y="981000"/>
            <a:ext cx="6695640" cy="588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400" spc="-1" strike="noStrike">
                <a:solidFill>
                  <a:srgbClr val="cc0099"/>
                </a:solidFill>
                <a:latin typeface="Arial"/>
              </a:rPr>
              <a:t>ЭКСТРАКТ  ЦВЕТКОВ БОЯРЫШНИКА</a:t>
            </a:r>
            <a:br>
              <a:rPr sz="44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12" descr=""/>
          <p:cNvPicPr/>
          <p:nvPr/>
        </p:nvPicPr>
        <p:blipFill>
          <a:blip r:embed="rId3"/>
          <a:stretch/>
        </p:blipFill>
        <p:spPr>
          <a:xfrm>
            <a:off x="7715160" y="607212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1547640" y="1773360"/>
            <a:ext cx="4968360" cy="1942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0">
              <a:lnSpc>
                <a:spcPct val="8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Улучшает кровообращение в сосудах головного мозга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Используется для профилактики и лечения атеросклероза, гипертонии.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AutoShape 7"/>
          <p:cNvSpPr/>
          <p:nvPr/>
        </p:nvSpPr>
        <p:spPr>
          <a:xfrm flipH="1" flipV="1">
            <a:off x="1763640" y="549360"/>
            <a:ext cx="60465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Rectangle 8"/>
          <p:cNvSpPr/>
          <p:nvPr/>
        </p:nvSpPr>
        <p:spPr>
          <a:xfrm>
            <a:off x="1692360" y="981000"/>
            <a:ext cx="6695640" cy="588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1" lang="ru-RU" sz="4400" spc="-1" strike="noStrike">
                <a:solidFill>
                  <a:srgbClr val="cc0099"/>
                </a:solidFill>
                <a:latin typeface="Arial"/>
              </a:rPr>
              <a:t>ЭКСТРАКТ  плодов шиповника</a:t>
            </a:r>
            <a:br>
              <a:rPr sz="44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10" descr=""/>
          <p:cNvPicPr/>
          <p:nvPr/>
        </p:nvPicPr>
        <p:blipFill>
          <a:blip r:embed="rId2"/>
          <a:stretch/>
        </p:blipFill>
        <p:spPr>
          <a:xfrm>
            <a:off x="6588000" y="1160640"/>
            <a:ext cx="2555640" cy="4536720"/>
          </a:xfrm>
          <a:prstGeom prst="rect">
            <a:avLst/>
          </a:prstGeom>
          <a:ln w="9525">
            <a:noFill/>
          </a:ln>
        </p:spPr>
      </p:pic>
      <p:pic>
        <p:nvPicPr>
          <p:cNvPr id="168" name="Picture 11" descr=""/>
          <p:cNvPicPr/>
          <p:nvPr/>
        </p:nvPicPr>
        <p:blipFill>
          <a:blip r:embed="rId3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70" name="PlaceHolder 1"/>
          <p:cNvSpPr>
            <a:spLocks noGrp="1"/>
          </p:cNvSpPr>
          <p:nvPr>
            <p:ph/>
          </p:nvPr>
        </p:nvSpPr>
        <p:spPr>
          <a:xfrm>
            <a:off x="1187280" y="1125360"/>
            <a:ext cx="7632360" cy="2087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accent2"/>
                </a:solidFill>
                <a:latin typeface="Arial"/>
              </a:rPr>
              <a:t>обладает выраженным капилляроукрепляющим и   антиоксидантным действием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1681"/>
              </a:spcBef>
              <a:buClr>
                <a:srgbClr val="cc0099"/>
              </a:buClr>
              <a:buFont typeface="Symbol" charset="2"/>
              <a:buChar char=""/>
            </a:pPr>
            <a:r>
              <a:rPr b="1" lang="ru-RU" sz="2400" spc="-1" strike="noStrike">
                <a:solidFill>
                  <a:srgbClr val="cc0099"/>
                </a:solidFill>
                <a:latin typeface="Arial"/>
              </a:rPr>
              <a:t>улучшает  и  восстанавливает микроциркуляцию,</a:t>
            </a:r>
            <a:r>
              <a:rPr b="1" lang="ru-RU" sz="1800" spc="-1" strike="noStrike">
                <a:solidFill>
                  <a:srgbClr val="cc0099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chemeClr val="accent2"/>
                </a:solidFill>
                <a:latin typeface="Arial"/>
              </a:rPr>
              <a:t>в следствие чего  ткани буквально «оживают»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Picture 11" descr=""/>
          <p:cNvPicPr/>
          <p:nvPr/>
        </p:nvPicPr>
        <p:blipFill>
          <a:blip r:embed="rId2"/>
          <a:srcRect l="0" t="18001" r="0" b="0"/>
          <a:stretch/>
        </p:blipFill>
        <p:spPr>
          <a:xfrm>
            <a:off x="2571840" y="2928960"/>
            <a:ext cx="4500360" cy="3489120"/>
          </a:xfrm>
          <a:prstGeom prst="rect">
            <a:avLst/>
          </a:prstGeom>
          <a:ln w="127000">
            <a:solidFill>
              <a:srgbClr val="cc99ff">
                <a:alpha val="52000"/>
              </a:srgbClr>
            </a:solidFill>
            <a:miter/>
          </a:ln>
        </p:spPr>
      </p:pic>
      <p:sp>
        <p:nvSpPr>
          <p:cNvPr id="172" name="WordArt 12"/>
          <p:cNvSpPr txBox="1"/>
          <p:nvPr/>
        </p:nvSpPr>
        <p:spPr>
          <a:xfrm>
            <a:off x="2050920" y="4428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3" name="Picture 13" descr=""/>
          <p:cNvPicPr/>
          <p:nvPr/>
        </p:nvPicPr>
        <p:blipFill>
          <a:blip r:embed="rId3"/>
          <a:stretch/>
        </p:blipFill>
        <p:spPr>
          <a:xfrm>
            <a:off x="7715160" y="607212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pic>
        <p:nvPicPr>
          <p:cNvPr id="175" name="Picture 5" descr=""/>
          <p:cNvPicPr/>
          <p:nvPr/>
        </p:nvPicPr>
        <p:blipFill>
          <a:blip r:embed="rId2"/>
          <a:srcRect l="0" t="18001" r="0" b="0"/>
          <a:stretch/>
        </p:blipFill>
        <p:spPr>
          <a:xfrm>
            <a:off x="2484360" y="3144960"/>
            <a:ext cx="4681080" cy="3452400"/>
          </a:xfrm>
          <a:prstGeom prst="rect">
            <a:avLst/>
          </a:prstGeom>
          <a:ln w="127000">
            <a:solidFill>
              <a:srgbClr val="cc99ff">
                <a:alpha val="52000"/>
              </a:srgbClr>
            </a:solidFill>
            <a:miter/>
          </a:ln>
        </p:spPr>
      </p:pic>
      <p:sp>
        <p:nvSpPr>
          <p:cNvPr id="176" name="Rectangle 6"/>
          <p:cNvSpPr/>
          <p:nvPr/>
        </p:nvSpPr>
        <p:spPr>
          <a:xfrm>
            <a:off x="1476360" y="765000"/>
            <a:ext cx="6984720" cy="1942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усиливает кровообращение в сосудах  сердца и  головного мозга,  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активирует процессы регенерации в сердечной мышце, нервных окончаниях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WordArt 8"/>
          <p:cNvSpPr txBox="1"/>
          <p:nvPr/>
        </p:nvSpPr>
        <p:spPr>
          <a:xfrm>
            <a:off x="2050920" y="18900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8" name="Picture 9" descr=""/>
          <p:cNvPicPr/>
          <p:nvPr/>
        </p:nvPicPr>
        <p:blipFill>
          <a:blip r:embed="rId3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pic>
        <p:nvPicPr>
          <p:cNvPr id="180" name="Picture 5" descr=""/>
          <p:cNvPicPr/>
          <p:nvPr/>
        </p:nvPicPr>
        <p:blipFill>
          <a:blip r:embed="rId2"/>
          <a:srcRect l="0" t="18001" r="0" b="0"/>
          <a:stretch/>
        </p:blipFill>
        <p:spPr>
          <a:xfrm>
            <a:off x="2124000" y="3645000"/>
            <a:ext cx="4825800" cy="3044520"/>
          </a:xfrm>
          <a:prstGeom prst="rect">
            <a:avLst/>
          </a:prstGeom>
          <a:ln w="127000">
            <a:solidFill>
              <a:srgbClr val="cc99ff">
                <a:alpha val="52000"/>
              </a:srgbClr>
            </a:solidFill>
            <a:miter/>
          </a:ln>
        </p:spPr>
      </p:pic>
      <p:sp>
        <p:nvSpPr>
          <p:cNvPr id="181" name="Rectangle 6"/>
          <p:cNvSpPr/>
          <p:nvPr/>
        </p:nvSpPr>
        <p:spPr>
          <a:xfrm>
            <a:off x="684360" y="1197000"/>
            <a:ext cx="8640360" cy="502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622440" indent="-17460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препятствуя возникновению атеросклеротических изменений,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622440" indent="-174600">
              <a:lnSpc>
                <a:spcPct val="90000"/>
              </a:lnSpc>
              <a:spcBef>
                <a:spcPts val="439"/>
              </a:spcBef>
              <a:tabLst>
                <a:tab algn="l" pos="0"/>
              </a:tabLst>
            </a:pP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WordArt 8"/>
          <p:cNvSpPr txBox="1"/>
          <p:nvPr/>
        </p:nvSpPr>
        <p:spPr>
          <a:xfrm>
            <a:off x="2050920" y="18900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Text Box 10"/>
          <p:cNvSpPr/>
          <p:nvPr/>
        </p:nvSpPr>
        <p:spPr>
          <a:xfrm>
            <a:off x="1258920" y="1828800"/>
            <a:ext cx="7633800" cy="1430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cc0099"/>
              </a:buClr>
              <a:buFont typeface="Symbol" charset="2"/>
              <a:buChar char=""/>
            </a:pPr>
            <a:r>
              <a:rPr b="1" lang="ru-RU" sz="2200" spc="-1" strike="noStrike">
                <a:solidFill>
                  <a:srgbClr val="cc0099"/>
                </a:solidFill>
                <a:latin typeface="Arial"/>
              </a:rPr>
              <a:t>  </a:t>
            </a: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нормализует обменные процессы в стенках сосудов  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нормализует  уровень холестерина в крови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предупреждает  образование тромбов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11" descr=""/>
          <p:cNvPicPr/>
          <p:nvPr/>
        </p:nvPicPr>
        <p:blipFill>
          <a:blip r:embed="rId3"/>
          <a:stretch/>
        </p:blipFill>
        <p:spPr>
          <a:xfrm>
            <a:off x="7715160" y="607212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86" name="Rectangle 5"/>
          <p:cNvSpPr/>
          <p:nvPr/>
        </p:nvSpPr>
        <p:spPr>
          <a:xfrm>
            <a:off x="1403280" y="1413000"/>
            <a:ext cx="6264000" cy="2447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	</a:t>
            </a:r>
            <a:r>
              <a:rPr b="1" lang="ru-RU" sz="2200" spc="-1" strike="noStrike">
                <a:solidFill>
                  <a:srgbClr val="cc0099"/>
                </a:solidFill>
                <a:latin typeface="Arial"/>
              </a:rPr>
              <a:t>Рекомендуется, как диетическая добавка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cc0099"/>
                </a:solidFill>
                <a:latin typeface="Arial"/>
              </a:rPr>
              <a:t>в комплексном лечении и профилактике: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атеросклероза сосудов головного мозга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кардиосклерозе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атеросклерозе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гипертонической болезни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ишемической болезни сердца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нарушениях периферического кровообращения.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для уменьшения и снятия    воспалительных процессов за счет улучшения микроциркуляции                  всех органов и тканей.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WordArt 7"/>
          <p:cNvSpPr txBox="1"/>
          <p:nvPr/>
        </p:nvSpPr>
        <p:spPr>
          <a:xfrm>
            <a:off x="1763640" y="26028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8" name="Picture 8" descr=""/>
          <p:cNvPicPr/>
          <p:nvPr/>
        </p:nvPicPr>
        <p:blipFill>
          <a:blip r:embed="rId2"/>
          <a:stretch/>
        </p:blipFill>
        <p:spPr>
          <a:xfrm>
            <a:off x="7104240" y="2924280"/>
            <a:ext cx="2039400" cy="3157200"/>
          </a:xfrm>
          <a:prstGeom prst="rect">
            <a:avLst/>
          </a:prstGeom>
          <a:ln w="9525">
            <a:noFill/>
          </a:ln>
        </p:spPr>
      </p:pic>
      <p:pic>
        <p:nvPicPr>
          <p:cNvPr id="189" name="Picture 9" descr=""/>
          <p:cNvPicPr/>
          <p:nvPr/>
        </p:nvPicPr>
        <p:blipFill>
          <a:blip r:embed="rId3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90" name="Rectangle 8"/>
          <p:cNvSpPr/>
          <p:nvPr/>
        </p:nvSpPr>
        <p:spPr>
          <a:xfrm>
            <a:off x="0" y="0"/>
            <a:ext cx="9143640" cy="1557000"/>
          </a:xfrm>
          <a:prstGeom prst="rect">
            <a:avLst/>
          </a:prstGeom>
          <a:gradFill rotWithShape="0">
            <a:gsLst>
              <a:gs pos="0">
                <a:srgbClr val="ff9de6"/>
              </a:gs>
              <a:gs pos="50000">
                <a:srgbClr val="ff33cc"/>
              </a:gs>
              <a:gs pos="100000">
                <a:srgbClr val="ff9de6"/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806480" y="1916280"/>
            <a:ext cx="5860800" cy="17521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капилляроукрепляющее,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антиатеросклеротическое,  антиоксидантное средство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WordArt 5"/>
          <p:cNvSpPr txBox="1"/>
          <p:nvPr/>
        </p:nvSpPr>
        <p:spPr>
          <a:xfrm>
            <a:off x="2050920" y="40464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AutoShape 11"/>
          <p:cNvSpPr/>
          <p:nvPr/>
        </p:nvSpPr>
        <p:spPr>
          <a:xfrm>
            <a:off x="1619280" y="3860640"/>
            <a:ext cx="64083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27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title"/>
          </p:nvPr>
        </p:nvSpPr>
        <p:spPr>
          <a:xfrm>
            <a:off x="1692360" y="3573360"/>
            <a:ext cx="7092720" cy="1150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marL="116676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c0099"/>
                </a:solidFill>
                <a:latin typeface="Arial"/>
              </a:rPr>
              <a:t>ЭФФЕКТИВНАЯ КОМБИНАЦИЯ:</a:t>
            </a:r>
            <a:r>
              <a:rPr b="0" lang="ru-RU" sz="3200" spc="-1" strike="noStrike">
                <a:solidFill>
                  <a:srgbClr val="ff33cc"/>
                </a:solid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AutoShape 12"/>
          <p:cNvSpPr/>
          <p:nvPr/>
        </p:nvSpPr>
        <p:spPr>
          <a:xfrm>
            <a:off x="1738440" y="4521240"/>
            <a:ext cx="5785920" cy="1931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  <a:effectLst>
            <a:outerShdw algn="ctr" dir="81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cc0099"/>
                </a:solidFill>
                <a:latin typeface="Arial"/>
              </a:rPr>
              <a:t>● </a:t>
            </a:r>
            <a:r>
              <a:rPr b="0" lang="ru-RU" sz="2500" spc="-1" strike="noStrike">
                <a:solidFill>
                  <a:srgbClr val="cc0099"/>
                </a:solidFill>
                <a:latin typeface="Arial"/>
              </a:rPr>
              <a:t>кверцетина, </a:t>
            </a:r>
            <a:br>
              <a:rPr sz="2500"/>
            </a:br>
            <a:r>
              <a:rPr b="0" lang="ru-RU" sz="2500" spc="-1" strike="noStrike">
                <a:solidFill>
                  <a:srgbClr val="cc0099"/>
                </a:solidFill>
                <a:latin typeface="Arial"/>
              </a:rPr>
              <a:t> ● диоскорея ниппонской, </a:t>
            </a:r>
            <a:br>
              <a:rPr sz="2500"/>
            </a:br>
            <a:r>
              <a:rPr b="0" lang="ru-RU" sz="2500" spc="-1" strike="noStrike">
                <a:solidFill>
                  <a:srgbClr val="cc0099"/>
                </a:solidFill>
                <a:latin typeface="Arial"/>
              </a:rPr>
              <a:t> ● цветы боярышника, </a:t>
            </a:r>
            <a:br>
              <a:rPr sz="2500"/>
            </a:br>
            <a:r>
              <a:rPr b="0" lang="ru-RU" sz="2500" spc="-1" strike="noStrike">
                <a:solidFill>
                  <a:srgbClr val="cc0099"/>
                </a:solidFill>
                <a:latin typeface="Arial"/>
              </a:rPr>
              <a:t> ● плоды шиповника,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cc0099"/>
                </a:solidFill>
                <a:latin typeface="Arial"/>
              </a:rPr>
              <a:t> ● </a:t>
            </a:r>
            <a:r>
              <a:rPr b="0" lang="uk-UA" sz="2500" spc="-1" strike="noStrike">
                <a:solidFill>
                  <a:srgbClr val="cc0099"/>
                </a:solidFill>
                <a:latin typeface="Arial"/>
              </a:rPr>
              <a:t>цветочной пыльцы (обножки)</a:t>
            </a:r>
            <a:endParaRPr b="0" lang="uk-UA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15" descr=""/>
          <p:cNvPicPr/>
          <p:nvPr/>
        </p:nvPicPr>
        <p:blipFill>
          <a:blip r:embed="rId2"/>
          <a:stretch/>
        </p:blipFill>
        <p:spPr>
          <a:xfrm>
            <a:off x="7643880" y="6143760"/>
            <a:ext cx="1331640" cy="5979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900000" y="189000"/>
            <a:ext cx="7416360" cy="201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66cc"/>
                </a:solidFill>
                <a:latin typeface="Arial"/>
              </a:rPr>
              <a:t> 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5" descr=""/>
          <p:cNvPicPr/>
          <p:nvPr/>
        </p:nvPicPr>
        <p:blipFill>
          <a:blip r:embed="rId2"/>
          <a:srcRect l="0" t="18001" r="0" b="0"/>
          <a:stretch/>
        </p:blipFill>
        <p:spPr>
          <a:xfrm>
            <a:off x="1116000" y="2795760"/>
            <a:ext cx="4176360" cy="3580920"/>
          </a:xfrm>
          <a:prstGeom prst="rect">
            <a:avLst/>
          </a:prstGeom>
          <a:ln w="127000">
            <a:solidFill>
              <a:srgbClr val="cc99ff">
                <a:alpha val="52000"/>
              </a:srgbClr>
            </a:solidFill>
            <a:miter/>
          </a:ln>
        </p:spPr>
      </p:pic>
      <p:sp>
        <p:nvSpPr>
          <p:cNvPr id="193" name="Rectangle 6"/>
          <p:cNvSpPr/>
          <p:nvPr/>
        </p:nvSpPr>
        <p:spPr>
          <a:xfrm>
            <a:off x="900000" y="1341360"/>
            <a:ext cx="8640360" cy="1294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	</a:t>
            </a:r>
            <a:r>
              <a:rPr b="1" lang="ru-RU" sz="2200" spc="-1" strike="noStrike">
                <a:solidFill>
                  <a:srgbClr val="cc0099"/>
                </a:solidFill>
                <a:latin typeface="Arial"/>
              </a:rPr>
              <a:t>Принимать 3 раза в день, за 10-15 минут, перед едой.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1" lang="ru-RU" sz="2200" spc="-1" strike="noStrike">
                <a:solidFill>
                  <a:srgbClr val="cc0099"/>
                </a:solidFill>
                <a:latin typeface="Arial"/>
              </a:rPr>
              <a:t>Дозировки:  Взрослым по 1-2 таблетки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cc0099"/>
                </a:solidFill>
                <a:latin typeface="Arial"/>
              </a:rPr>
              <a:t>                        </a:t>
            </a:r>
            <a:r>
              <a:rPr b="1" lang="ru-RU" sz="2200" spc="-1" strike="noStrike">
                <a:solidFill>
                  <a:srgbClr val="cc0099"/>
                </a:solidFill>
                <a:latin typeface="Arial"/>
              </a:rPr>
              <a:t>Детям, старше 12 лет  по 0,5 – 1 таблетке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WordArt 9"/>
          <p:cNvSpPr txBox="1"/>
          <p:nvPr/>
        </p:nvSpPr>
        <p:spPr>
          <a:xfrm>
            <a:off x="1763640" y="26028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Text Box 10"/>
          <p:cNvSpPr/>
          <p:nvPr/>
        </p:nvSpPr>
        <p:spPr>
          <a:xfrm>
            <a:off x="5796000" y="2997360"/>
            <a:ext cx="2590560" cy="2575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Курс приема: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1-2 месяца.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Форма выпуска: таблетки по 0,5 г 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  №</a:t>
            </a:r>
            <a:r>
              <a:rPr b="1" lang="ru-RU" sz="2200" spc="-1" strike="noStrike">
                <a:solidFill>
                  <a:schemeClr val="accent2"/>
                </a:solidFill>
                <a:latin typeface="Arial"/>
              </a:rPr>
              <a:t>60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11" descr=""/>
          <p:cNvPicPr/>
          <p:nvPr/>
        </p:nvPicPr>
        <p:blipFill>
          <a:blip r:embed="rId3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98" name="Rectangle 11"/>
          <p:cNvSpPr/>
          <p:nvPr/>
        </p:nvSpPr>
        <p:spPr>
          <a:xfrm>
            <a:off x="1258920" y="117360"/>
            <a:ext cx="7561080" cy="208728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50000">
                <a:srgbClr val="e990d3"/>
              </a:gs>
              <a:gs pos="100000">
                <a:srgbClr val="cc0099"/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60240" y="44280"/>
            <a:ext cx="782280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</a:rPr>
              <a:t>Ваш надежный страж здоровья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1258920" y="2421000"/>
            <a:ext cx="7561080" cy="49240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Как и любые проблемы, </a:t>
            </a:r>
            <a:r>
              <a:rPr b="1" lang="ru-RU" sz="3200" spc="-1" strike="noStrike">
                <a:solidFill>
                  <a:srgbClr val="cc0099"/>
                </a:solidFill>
                <a:latin typeface="Arial"/>
              </a:rPr>
              <a:t>НАРУШЕНИЯ МИКРОЦИРКУЛЯЦИИ ЛУЧШЕ ПРЕДУПРЕДИТЬ,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  </a:t>
            </a: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чем лечить, поэтому большое внимание необходимо уделять профилактике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ctangle 8"/>
          <p:cNvSpPr/>
          <p:nvPr/>
        </p:nvSpPr>
        <p:spPr>
          <a:xfrm>
            <a:off x="1692360" y="5715000"/>
            <a:ext cx="6860880" cy="1142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202" name="WordArt 10"/>
          <p:cNvSpPr txBox="1"/>
          <p:nvPr/>
        </p:nvSpPr>
        <p:spPr>
          <a:xfrm>
            <a:off x="1763640" y="112536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ffffff"/>
                </a:solidFill>
                <a:latin typeface="Arial"/>
              </a:rPr>
              <a:t>Капилярин</a:t>
            </a:r>
            <a:endParaRPr b="0" lang="uk-UA" sz="3600" spc="-1" strike="noStrike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3" name="Picture 12" descr=""/>
          <p:cNvPicPr/>
          <p:nvPr/>
        </p:nvPicPr>
        <p:blipFill>
          <a:blip r:embed="rId2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900000" y="189000"/>
            <a:ext cx="7416360" cy="201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66cc"/>
                </a:solidFill>
                <a:latin typeface="Arial"/>
              </a:rPr>
              <a:t> 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Rectangle 6"/>
          <p:cNvSpPr/>
          <p:nvPr/>
        </p:nvSpPr>
        <p:spPr>
          <a:xfrm>
            <a:off x="900000" y="1341360"/>
            <a:ext cx="8640360" cy="1294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	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WordArt 9"/>
          <p:cNvSpPr txBox="1"/>
          <p:nvPr/>
        </p:nvSpPr>
        <p:spPr>
          <a:xfrm>
            <a:off x="1763640" y="260280"/>
            <a:ext cx="5111280" cy="1007640"/>
          </a:xfrm>
          <a:prstGeom prst="rect">
            <a:avLst/>
          </a:prstGeom>
        </p:spPr>
        <p:txBody>
          <a:bodyPr wrap="none" lIns="90000" rIns="90000" tIns="45000" bIns="45000" anchor="ctr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endParaRPr b="0" lang="ru-RU" sz="3600" spc="-1" strike="noStrike">
              <a:ln w="0">
                <a:noFill/>
              </a:ln>
              <a:noFill/>
              <a:latin typeface="Arial"/>
            </a:endParaRPr>
          </a:p>
        </p:txBody>
      </p:sp>
      <p:pic>
        <p:nvPicPr>
          <p:cNvPr id="208" name="Picture 11" descr=""/>
          <p:cNvPicPr/>
          <p:nvPr/>
        </p:nvPicPr>
        <p:blipFill>
          <a:blip r:embed="rId2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  <p:sp>
        <p:nvSpPr>
          <p:cNvPr id="209" name="Rectangle 8"/>
          <p:cNvSpPr/>
          <p:nvPr/>
        </p:nvSpPr>
        <p:spPr>
          <a:xfrm>
            <a:off x="1428840" y="1714680"/>
            <a:ext cx="7075080" cy="1142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cc0099"/>
                </a:solidFill>
                <a:latin typeface="Arial"/>
              </a:rPr>
              <a:t>Спасибо за внимание!</a:t>
            </a:r>
            <a:endParaRPr b="0" lang="uk-U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рямоугольник 9"/>
          <p:cNvSpPr/>
          <p:nvPr/>
        </p:nvSpPr>
        <p:spPr>
          <a:xfrm>
            <a:off x="3286080" y="3071880"/>
            <a:ext cx="3071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9c9c9c"/>
                </a:solidFill>
                <a:latin typeface="Arial"/>
              </a:rPr>
              <a:t>www.amritaclub.do.am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98" name="AutoShape 11"/>
          <p:cNvSpPr/>
          <p:nvPr/>
        </p:nvSpPr>
        <p:spPr>
          <a:xfrm flipH="1" flipV="1">
            <a:off x="1762920" y="404640"/>
            <a:ext cx="51843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1403280" y="1773360"/>
            <a:ext cx="7283160" cy="29127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2239"/>
              </a:spcBef>
              <a:spcAft>
                <a:spcPts val="641"/>
              </a:spcAft>
              <a:buClr>
                <a:srgbClr val="333399"/>
              </a:buClr>
              <a:buFont typeface="Symbol" charset="2"/>
              <a:buChar char="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упорядоченное движение крови и лимфы по микрососудам и капиллярам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239"/>
              </a:spcBef>
              <a:spcAft>
                <a:spcPts val="641"/>
              </a:spcAft>
              <a:buClr>
                <a:srgbClr val="333399"/>
              </a:buClr>
              <a:buFont typeface="Symbol" charset="2"/>
              <a:buChar char=""/>
            </a:pPr>
            <a:r>
              <a:rPr b="1" lang="ru-RU" sz="3200" spc="-1" strike="noStrike">
                <a:solidFill>
                  <a:schemeClr val="accent2"/>
                </a:solidFill>
                <a:latin typeface="Arial"/>
              </a:rPr>
              <a:t>перемещение через стенки капилляров кислорода и углекислого газа, питательных веществ.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AutoShape 9"/>
          <p:cNvSpPr/>
          <p:nvPr/>
        </p:nvSpPr>
        <p:spPr>
          <a:xfrm>
            <a:off x="971640" y="189000"/>
            <a:ext cx="6913080" cy="107928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c0099"/>
                </a:solidFill>
                <a:latin typeface="Arial"/>
              </a:rPr>
              <a:t>МИКРОЦИРКУЛЯЦИЯ -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15" descr=""/>
          <p:cNvPicPr/>
          <p:nvPr/>
        </p:nvPicPr>
        <p:blipFill>
          <a:blip r:embed="rId2"/>
          <a:stretch/>
        </p:blipFill>
        <p:spPr>
          <a:xfrm>
            <a:off x="7715160" y="6072120"/>
            <a:ext cx="1331640" cy="5979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58920" y="333360"/>
            <a:ext cx="7343280" cy="1861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500" spc="-1" strike="noStrike">
                <a:solidFill>
                  <a:srgbClr val="cc0099"/>
                </a:solidFill>
                <a:latin typeface="Arial"/>
              </a:rPr>
              <a:t>"ВОЗРАСТ ЧЕЛОВЕКА – </a:t>
            </a:r>
            <a:br>
              <a:rPr sz="3500"/>
            </a:br>
            <a:r>
              <a:rPr b="1" lang="ru-RU" sz="3500" spc="-1" strike="noStrike">
                <a:solidFill>
                  <a:srgbClr val="cc0099"/>
                </a:solidFill>
                <a:latin typeface="Arial"/>
              </a:rPr>
              <a:t>ЭТО </a:t>
            </a:r>
            <a:br>
              <a:rPr sz="3500"/>
            </a:br>
            <a:r>
              <a:rPr b="1" lang="ru-RU" sz="3500" spc="-1" strike="noStrike">
                <a:solidFill>
                  <a:srgbClr val="cc0099"/>
                </a:solidFill>
                <a:latin typeface="Arial"/>
              </a:rPr>
              <a:t>ВОЗРАСТ ЕГО СОСУДОВ"</a:t>
            </a:r>
            <a:br>
              <a:rPr sz="3500"/>
            </a:b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403280" y="2637000"/>
            <a:ext cx="7283160" cy="3341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0">
              <a:lnSpc>
                <a:spcPct val="90000"/>
              </a:lnSpc>
              <a:spcBef>
                <a:spcPts val="1959"/>
              </a:spcBef>
              <a:spcAft>
                <a:spcPts val="561"/>
              </a:spcAft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ff"/>
                </a:solidFill>
                <a:latin typeface="Arial"/>
              </a:rPr>
              <a:t>   </a:t>
            </a: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От состояния микроциркуляции зависит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состояние и функционирование всех органов;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скорость капиллярного кровотока - важнейший показатель, характеризующий состояние различных органов и кожи.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90000"/>
              </a:lnSpc>
              <a:spcBef>
                <a:spcPts val="168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cc0099"/>
                </a:solidFill>
                <a:latin typeface="Arial"/>
              </a:rPr>
              <a:t>Если в капиллярах прекращается циркуляция крови, то в тканях наступают некротические изменения - ТКАНИ ОТМИРАЮТ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Line 6"/>
          <p:cNvSpPr/>
          <p:nvPr/>
        </p:nvSpPr>
        <p:spPr>
          <a:xfrm>
            <a:off x="1979280" y="2420640"/>
            <a:ext cx="6337440" cy="360"/>
          </a:xfrm>
          <a:prstGeom prst="line">
            <a:avLst/>
          </a:prstGeom>
          <a:ln w="9525">
            <a:solidFill>
              <a:srgbClr val="cc0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7" descr=""/>
          <p:cNvPicPr/>
          <p:nvPr/>
        </p:nvPicPr>
        <p:blipFill>
          <a:blip r:embed="rId2"/>
          <a:stretch/>
        </p:blipFill>
        <p:spPr>
          <a:xfrm>
            <a:off x="788508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Нарушения </a:t>
            </a:r>
            <a:br>
              <a:rPr sz="2800"/>
            </a:b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в микроциркуляции крови </a:t>
            </a:r>
            <a:br>
              <a:rPr sz="2800"/>
            </a:b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и лимфы приводят к совершенно </a:t>
            </a:r>
            <a:br>
              <a:rPr sz="2800"/>
            </a:b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разным  проблемам с сосудами: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403280" y="1773360"/>
            <a:ext cx="728316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атеросклерозу сосудов головного мозга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кардиосклерозу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атеросклерозу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гипертонической болезни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ишемической болезни сердца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нарушениям периферического кровообращения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Picture 6" descr=""/>
          <p:cNvPicPr/>
          <p:nvPr/>
        </p:nvPicPr>
        <p:blipFill>
          <a:blip r:embed="rId2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619280" y="1484280"/>
            <a:ext cx="727200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cc0099"/>
                </a:solidFill>
                <a:latin typeface="Arial"/>
              </a:rPr>
              <a:t>Способы решения </a:t>
            </a:r>
            <a:br>
              <a:rPr sz="4000"/>
            </a:br>
            <a:r>
              <a:rPr b="0" lang="ru-RU" sz="4000" spc="-1" strike="noStrike">
                <a:solidFill>
                  <a:srgbClr val="cc0099"/>
                </a:solidFill>
                <a:latin typeface="Arial"/>
              </a:rPr>
              <a:t>проблем кровообращения различны, но в них есть </a:t>
            </a:r>
            <a:br>
              <a:rPr sz="4000"/>
            </a:br>
            <a:r>
              <a:rPr b="0" lang="ru-RU" sz="4000" spc="-1" strike="noStrike">
                <a:solidFill>
                  <a:srgbClr val="cc0099"/>
                </a:solidFill>
                <a:latin typeface="Arial"/>
              </a:rPr>
              <a:t>общие моменты: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671480" y="3573360"/>
            <a:ext cx="7221240" cy="2376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нормализация проницаемости и укрепление стенок сосудов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улучшение дренажа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устранение гипоксии тканей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6" descr=""/>
          <p:cNvPicPr/>
          <p:nvPr/>
        </p:nvPicPr>
        <p:blipFill>
          <a:blip r:embed="rId2"/>
          <a:stretch/>
        </p:blipFill>
        <p:spPr>
          <a:xfrm>
            <a:off x="7715160" y="607212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47640" y="476280"/>
            <a:ext cx="6119280" cy="867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cc0099"/>
                </a:solidFill>
                <a:latin typeface="Arial"/>
              </a:rPr>
              <a:t>ПРЕДСТАВЛЯЕМ СРЕДСТВО,</a:t>
            </a:r>
            <a:r>
              <a:rPr b="1" lang="ru-RU" sz="2400" spc="-1" strike="noStrike">
                <a:solidFill>
                  <a:srgbClr val="ff66cc"/>
                </a:solidFill>
                <a:latin typeface="Arial"/>
              </a:rPr>
              <a:t> </a:t>
            </a:r>
            <a:br>
              <a:rPr sz="2400"/>
            </a:br>
            <a:r>
              <a:rPr b="1" lang="ru-RU" sz="2400" spc="-1" strike="noStrike">
                <a:solidFill>
                  <a:srgbClr val="ff66cc"/>
                </a:solidFill>
                <a:latin typeface="Arial"/>
              </a:rPr>
              <a:t>КОТОРОЕ СПОСОБСТВУЕТ </a:t>
            </a:r>
            <a:br>
              <a:rPr sz="2400"/>
            </a:br>
            <a:r>
              <a:rPr b="1" lang="ru-RU" sz="2400" spc="-1" strike="noStrike">
                <a:solidFill>
                  <a:srgbClr val="cc0099"/>
                </a:solidFill>
                <a:latin typeface="Arial"/>
              </a:rPr>
              <a:t>НОРМАЛИЗАЦИИ КРОВООБРАЩЕНИЯ</a:t>
            </a:r>
            <a:r>
              <a:rPr b="1" lang="ru-RU" sz="2400" spc="-1" strike="noStrike">
                <a:solidFill>
                  <a:srgbClr val="ff66cc"/>
                </a:solidFill>
                <a:latin typeface="Arial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6" descr=""/>
          <p:cNvPicPr/>
          <p:nvPr/>
        </p:nvPicPr>
        <p:blipFill>
          <a:blip r:embed="rId2"/>
          <a:stretch/>
        </p:blipFill>
        <p:spPr>
          <a:xfrm>
            <a:off x="1476360" y="2060640"/>
            <a:ext cx="6768720" cy="4150800"/>
          </a:xfrm>
          <a:prstGeom prst="rect">
            <a:avLst/>
          </a:prstGeom>
          <a:ln w="190500">
            <a:solidFill>
              <a:srgbClr val="800080">
                <a:alpha val="37000"/>
              </a:srgbClr>
            </a:solidFill>
            <a:miter/>
          </a:ln>
        </p:spPr>
      </p:pic>
      <p:pic>
        <p:nvPicPr>
          <p:cNvPr id="118" name="Picture 7" descr=""/>
          <p:cNvPicPr/>
          <p:nvPr/>
        </p:nvPicPr>
        <p:blipFill>
          <a:blip r:embed="rId3"/>
          <a:stretch/>
        </p:blipFill>
        <p:spPr>
          <a:xfrm>
            <a:off x="7715160" y="14292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1619280" y="2060640"/>
            <a:ext cx="7283160" cy="34128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Кверцетин,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Экстракты: пыльцы цветочной (обножки),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диоскореи ниппонской,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цветков боярышника,   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плодов  шиповника.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AutoShape 6"/>
          <p:cNvSpPr/>
          <p:nvPr/>
        </p:nvSpPr>
        <p:spPr>
          <a:xfrm flipH="1" flipV="1">
            <a:off x="1762920" y="1413000"/>
            <a:ext cx="273636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 Box 7"/>
          <p:cNvSpPr/>
          <p:nvPr/>
        </p:nvSpPr>
        <p:spPr>
          <a:xfrm>
            <a:off x="1763640" y="765000"/>
            <a:ext cx="453528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СОСТАВ: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9" descr=""/>
          <p:cNvPicPr/>
          <p:nvPr/>
        </p:nvPicPr>
        <p:blipFill>
          <a:blip r:embed="rId2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3708000" cy="6857640"/>
          </a:xfrm>
          <a:prstGeom prst="rect">
            <a:avLst/>
          </a:prstGeom>
          <a:ln w="9525">
            <a:noFill/>
          </a:ln>
        </p:spPr>
      </p:pic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1260360" y="1339920"/>
            <a:ext cx="5832000" cy="51843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флавоноид, получаемый из древесины  лиственницы сибирской и лиственницы даурской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укрепляет стенки сосудов (в т.ч. капилляров), улучшает микроциркуляцию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нормализует уровень холестерина и триглицеридов в крови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3333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2"/>
                </a:solidFill>
                <a:latin typeface="Arial"/>
              </a:rPr>
              <a:t>препятствует развитию атеросклероза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7" descr=""/>
          <p:cNvPicPr/>
          <p:nvPr/>
        </p:nvPicPr>
        <p:blipFill>
          <a:blip r:embed="rId2"/>
          <a:stretch/>
        </p:blipFill>
        <p:spPr>
          <a:xfrm>
            <a:off x="7164360" y="1484280"/>
            <a:ext cx="1829880" cy="4103280"/>
          </a:xfrm>
          <a:prstGeom prst="rect">
            <a:avLst/>
          </a:prstGeom>
          <a:ln w="9525">
            <a:noFill/>
          </a:ln>
        </p:spPr>
      </p:pic>
      <p:sp>
        <p:nvSpPr>
          <p:cNvPr id="127" name="AutoShape 11"/>
          <p:cNvSpPr/>
          <p:nvPr/>
        </p:nvSpPr>
        <p:spPr>
          <a:xfrm flipH="1" flipV="1">
            <a:off x="1765440" y="403200"/>
            <a:ext cx="3887280" cy="57600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title"/>
          </p:nvPr>
        </p:nvSpPr>
        <p:spPr>
          <a:xfrm>
            <a:off x="1405080" y="993600"/>
            <a:ext cx="4608000" cy="705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c0099"/>
                </a:solidFill>
                <a:latin typeface="Arial"/>
              </a:rPr>
              <a:t>КВЕРЦЕТИН -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13" descr=""/>
          <p:cNvPicPr/>
          <p:nvPr/>
        </p:nvPicPr>
        <p:blipFill>
          <a:blip r:embed="rId3"/>
          <a:stretch/>
        </p:blipFill>
        <p:spPr>
          <a:xfrm>
            <a:off x="7715160" y="6143760"/>
            <a:ext cx="1258560" cy="56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Application>LibreOffice/7.5.2.2$Windows_X86_64 LibreOffice_project/53bb9681a964705cf672590721dbc85eb4d0c3a2</Application>
  <AppVersion>15.0000</AppVersion>
  <Words>426</Words>
  <Paragraphs>122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2008-11-20T11:39:37Z</dcterms:created>
  <dc:creator>Amrita - Все для здоров'я та краси </dc:creator>
  <dc:description/>
  <dc:language>uk-UA</dc:language>
  <cp:lastModifiedBy>Саша</cp:lastModifiedBy>
  <dcterms:modified xsi:type="dcterms:W3CDTF">2010-08-14T08:38:29Z</dcterms:modified>
  <cp:revision>32</cp:revision>
  <dc:subject/>
  <dc:title>Презентація Капілярин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22</vt:i4>
  </property>
</Properties>
</file>