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_rels/slideLayout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20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presProps.xml" ContentType="application/vnd.openxmlformats-officedocument.presentationml.presProps+xml"/>
  <Override PartName="/ppt/media/image50.png" ContentType="image/png"/>
  <Override PartName="/ppt/media/image1.png" ContentType="image/png"/>
  <Override PartName="/ppt/media/image57.jpeg" ContentType="image/jpeg"/>
  <Override PartName="/ppt/media/image36.png" ContentType="image/png"/>
  <Override PartName="/ppt/media/image14.png" ContentType="image/png"/>
  <Override PartName="/ppt/media/image8.jpeg" ContentType="image/jpeg"/>
  <Override PartName="/ppt/media/image48.png" ContentType="image/png"/>
  <Override PartName="/ppt/media/image7.jpeg" ContentType="image/jpeg"/>
  <Override PartName="/ppt/media/image2.png" ContentType="image/png"/>
  <Override PartName="/ppt/media/image51.png" ContentType="image/png"/>
  <Override PartName="/ppt/media/image3.jpeg" ContentType="image/jpeg"/>
  <Override PartName="/ppt/media/image30.jpeg" ContentType="image/jpeg"/>
  <Override PartName="/ppt/media/image52.jpeg" ContentType="image/jpeg"/>
  <Override PartName="/ppt/media/image4.jpeg" ContentType="image/jpeg"/>
  <Override PartName="/ppt/media/image31.jpeg" ContentType="image/jpeg"/>
  <Override PartName="/ppt/media/image53.jpeg" ContentType="image/jpeg"/>
  <Override PartName="/ppt/media/image5.jpeg" ContentType="image/jpeg"/>
  <Override PartName="/ppt/media/image10.jpeg" ContentType="image/jpeg"/>
  <Override PartName="/ppt/media/image54.jpeg" ContentType="image/jpeg"/>
  <Override PartName="/ppt/media/image6.jpeg" ContentType="image/jpeg"/>
  <Override PartName="/ppt/media/image11.jpeg" ContentType="image/jpeg"/>
  <Override PartName="/ppt/media/image55.jpeg" ContentType="image/jpeg"/>
  <Override PartName="/ppt/media/image9.jpeg" ContentType="image/jpeg"/>
  <Override PartName="/ppt/media/image58.jpeg" ContentType="image/jpeg"/>
  <Override PartName="/ppt/media/image106.png" ContentType="image/png"/>
  <Override PartName="/ppt/media/image12.png" ContentType="image/png"/>
  <Override PartName="/ppt/media/image15.jpeg" ContentType="image/jpeg"/>
  <Override PartName="/ppt/media/image34.png" ContentType="image/png"/>
  <Override PartName="/ppt/media/image56.png" ContentType="image/png"/>
  <Override PartName="/ppt/media/image59.jpeg" ContentType="image/jpeg"/>
  <Override PartName="/ppt/media/image13.gif" ContentType="image/gif"/>
  <Override PartName="/ppt/media/image16.jpeg" ContentType="image/jpeg"/>
  <Override PartName="/ppt/media/image38.jpeg" ContentType="image/jpeg"/>
  <Override PartName="/ppt/media/image17.jpeg" ContentType="image/jpeg"/>
  <Override PartName="/ppt/media/image32.png" ContentType="image/png"/>
  <Override PartName="/ppt/media/image39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42.jpeg" ContentType="image/jpeg"/>
  <Override PartName="/ppt/media/image64.jpeg" ContentType="image/jpeg"/>
  <Override PartName="/ppt/media/image21.jpeg" ContentType="image/jpeg"/>
  <Override PartName="/ppt/media/image22.jpeg" ContentType="image/jpeg"/>
  <Override PartName="/ppt/media/image27.png" ContentType="image/png"/>
  <Override PartName="/ppt/media/image44.jpeg" ContentType="image/jpeg"/>
  <Override PartName="/ppt/media/image49.png" ContentType="image/png"/>
  <Override PartName="/ppt/media/image23.jpeg" ContentType="image/jpeg"/>
  <Override PartName="/ppt/media/image37.png" ContentType="image/png"/>
  <Override PartName="/ppt/media/image45.jpeg" ContentType="image/jpeg"/>
  <Override PartName="/ppt/media/image24.jpeg" ContentType="image/jpeg"/>
  <Override PartName="/ppt/media/image25.png" ContentType="image/png"/>
  <Override PartName="/ppt/media/image46.jpeg" ContentType="image/jpeg"/>
  <Override PartName="/ppt/media/image47.png" ContentType="image/png"/>
  <Override PartName="/ppt/media/image26.jpeg" ContentType="image/jpeg"/>
  <Override PartName="/ppt/media/image28.jpeg" ContentType="image/jpeg"/>
  <Override PartName="/ppt/media/image43.png" ContentType="image/png"/>
  <Override PartName="/ppt/media/image29.jpeg" ContentType="image/jpeg"/>
  <Override PartName="/ppt/media/image33.png" ContentType="image/png"/>
  <Override PartName="/ppt/media/image35.png" ContentType="image/png"/>
  <Override PartName="/ppt/media/image40.jpeg" ContentType="image/jpeg"/>
  <Override PartName="/ppt/media/image62.jpeg" ContentType="image/jpeg"/>
  <Override PartName="/ppt/media/image41.jpeg" ContentType="image/jpeg"/>
  <Override PartName="/ppt/media/image63.jpeg" ContentType="image/jpeg"/>
  <Override PartName="/ppt/media/image60.jpeg" ContentType="image/jpeg"/>
  <Override PartName="/ppt/media/image61.png" ContentType="image/pn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png" ContentType="image/png"/>
  <Override PartName="/ppt/media/image71.jpeg" ContentType="image/jpeg"/>
  <Override PartName="/ppt/media/image72.png" ContentType="image/png"/>
  <Override PartName="/ppt/media/image73.png" ContentType="image/png"/>
  <Override PartName="/ppt/media/image74.jpeg" ContentType="image/jpeg"/>
  <Override PartName="/ppt/media/image75.png" ContentType="image/png"/>
  <Override PartName="/ppt/media/image76.jpeg" ContentType="image/jpeg"/>
  <Override PartName="/ppt/media/image77.jpeg" ContentType="image/jpeg"/>
  <Override PartName="/ppt/media/image78.jpeg" ContentType="image/jpe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jpeg" ContentType="image/jpeg"/>
  <Override PartName="/ppt/media/image95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image99.jpeg" ContentType="image/jpeg"/>
  <Override PartName="/ppt/media/image100.png" ContentType="image/png"/>
  <Override PartName="/ppt/media/image101.jpeg" ContentType="image/jpeg"/>
  <Override PartName="/ppt/media/image102.png" ContentType="image/png"/>
  <Override PartName="/ppt/media/image103.png" ContentType="image/png"/>
  <Override PartName="/ppt/media/image104.png" ContentType="image/png"/>
  <Override PartName="/ppt/media/image105.png" ContentType="image/png"/>
  <Override PartName="/ppt/media/image107.png" ContentType="image/png"/>
  <Override PartName="/ppt/media/image108.jpeg" ContentType="image/jpeg"/>
  <Override PartName="/ppt/slides/slide1.xml" ContentType="application/vnd.openxmlformats-officedocument.presentationml.slide+xml"/>
  <Override PartName="/ppt/slides/slide100.xml" ContentType="application/vnd.openxmlformats-officedocument.presentationml.slide+xml"/>
  <Override PartName="/ppt/slides/slide2.xml" ContentType="application/vnd.openxmlformats-officedocument.presentationml.slide+xml"/>
  <Override PartName="/ppt/slides/slide101.xml" ContentType="application/vnd.openxmlformats-officedocument.presentationml.slide+xml"/>
  <Override PartName="/ppt/slides/slide3.xml" ContentType="application/vnd.openxmlformats-officedocument.presentationml.slide+xml"/>
  <Override PartName="/ppt/slides/slide102.xml" ContentType="application/vnd.openxmlformats-officedocument.presentationml.slide+xml"/>
  <Override PartName="/ppt/slides/slide4.xml" ContentType="application/vnd.openxmlformats-officedocument.presentationml.slide+xml"/>
  <Override PartName="/ppt/slides/slide10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54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56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57.xml" ContentType="application/vnd.openxmlformats-officedocument.presentationml.slide+xml"/>
  <Override PartName="/ppt/slides/slide14.xml" ContentType="application/vnd.openxmlformats-officedocument.presentationml.slide+xml"/>
  <Override PartName="/ppt/slides/slide36.xml" ContentType="application/vnd.openxmlformats-officedocument.presentationml.slide+xml"/>
  <Override PartName="/ppt/slides/slide58.xml" ContentType="application/vnd.openxmlformats-officedocument.presentationml.slide+xml"/>
  <Override PartName="/ppt/slides/slide15.xml" ContentType="application/vnd.openxmlformats-officedocument.presentationml.slide+xml"/>
  <Override PartName="/ppt/slides/slide37.xml" ContentType="application/vnd.openxmlformats-officedocument.presentationml.slide+xml"/>
  <Override PartName="/ppt/slides/slide59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7.xml" ContentType="application/vnd.openxmlformats-officedocument.presentationml.slide+xml"/>
  <Override PartName="/ppt/slides/slide3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2.xml" ContentType="application/vnd.openxmlformats-officedocument.presentationml.slide+xml"/>
  <Override PartName="/ppt/slides/slide64.xml" ContentType="application/vnd.openxmlformats-officedocument.presentationml.slide+xml"/>
  <Override PartName="/ppt/slides/slide21.xml" ContentType="application/vnd.openxmlformats-officedocument.presentationml.slide+xml"/>
  <Override PartName="/ppt/slides/slide43.xml" ContentType="application/vnd.openxmlformats-officedocument.presentationml.slide+xml"/>
  <Override PartName="/ppt/slides/slide22.xml" ContentType="application/vnd.openxmlformats-officedocument.presentationml.slide+xml"/>
  <Override PartName="/ppt/slides/slide44.xml" ContentType="application/vnd.openxmlformats-officedocument.presentationml.slide+xml"/>
  <Override PartName="/ppt/slides/slide23.xml" ContentType="application/vnd.openxmlformats-officedocument.presentationml.slide+xml"/>
  <Override PartName="/ppt/slides/slide45.xml" ContentType="application/vnd.openxmlformats-officedocument.presentationml.slide+xml"/>
  <Override PartName="/ppt/slides/slide24.xml" ContentType="application/vnd.openxmlformats-officedocument.presentationml.slide+xml"/>
  <Override PartName="/ppt/slides/slide46.xml" ContentType="application/vnd.openxmlformats-officedocument.presentationml.slide+xml"/>
  <Override PartName="/ppt/slides/slide25.xml" ContentType="application/vnd.openxmlformats-officedocument.presentationml.slide+xml"/>
  <Override PartName="/ppt/slides/slide47.xml" ContentType="application/vnd.openxmlformats-officedocument.presentationml.slide+xml"/>
  <Override PartName="/ppt/slides/slide26.xml" ContentType="application/vnd.openxmlformats-officedocument.presentationml.slide+xml"/>
  <Override PartName="/ppt/slides/slide48.xml" ContentType="application/vnd.openxmlformats-officedocument.presentationml.slide+xml"/>
  <Override PartName="/ppt/slides/slide27.xml" ContentType="application/vnd.openxmlformats-officedocument.presentationml.slide+xml"/>
  <Override PartName="/ppt/slides/slide4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52.xml" ContentType="application/vnd.openxmlformats-officedocument.presentationml.slide+xml"/>
  <Override PartName="/ppt/slides/slide31.xml" ContentType="application/vnd.openxmlformats-officedocument.presentationml.slide+xml"/>
  <Override PartName="/ppt/slides/slide53.xml" ContentType="application/vnd.openxmlformats-officedocument.presentationml.slide+xml"/>
  <Override PartName="/ppt/slides/slide40.xml" ContentType="application/vnd.openxmlformats-officedocument.presentationml.slide+xml"/>
  <Override PartName="/ppt/slides/slide62.xml" ContentType="application/vnd.openxmlformats-officedocument.presentationml.slide+xml"/>
  <Override PartName="/ppt/slides/slide41.xml" ContentType="application/vnd.openxmlformats-officedocument.presentationml.slide+xml"/>
  <Override PartName="/ppt/slides/slide63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_rels/slide100.xml.rels" ContentType="application/vnd.openxmlformats-package.relationships+xml"/>
  <Override PartName="/ppt/slides/_rels/slide1.xml.rels" ContentType="application/vnd.openxmlformats-package.relationships+xml"/>
  <Override PartName="/ppt/slides/_rels/slide101.xml.rels" ContentType="application/vnd.openxmlformats-package.relationships+xml"/>
  <Override PartName="/ppt/slides/_rels/slide2.xml.rels" ContentType="application/vnd.openxmlformats-package.relationships+xml"/>
  <Override PartName="/ppt/slides/_rels/slide102.xml.rels" ContentType="application/vnd.openxmlformats-package.relationships+xml"/>
  <Override PartName="/ppt/slides/_rels/slide3.xml.rels" ContentType="application/vnd.openxmlformats-package.relationships+xml"/>
  <Override PartName="/ppt/slides/_rels/slide10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54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55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56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57.xml.rels" ContentType="application/vnd.openxmlformats-package.relationships+xml"/>
  <Override PartName="/ppt/slides/_rels/slide35.xml.rels" ContentType="application/vnd.openxmlformats-package.relationships+xml"/>
  <Override PartName="/ppt/slides/_rels/slide13.xml.rels" ContentType="application/vnd.openxmlformats-package.relationships+xml"/>
  <Override PartName="/ppt/slides/_rels/slide58.xml.rels" ContentType="application/vnd.openxmlformats-package.relationships+xml"/>
  <Override PartName="/ppt/slides/_rels/slide36.xml.rels" ContentType="application/vnd.openxmlformats-package.relationships+xml"/>
  <Override PartName="/ppt/slides/_rels/slide14.xml.rels" ContentType="application/vnd.openxmlformats-package.relationships+xml"/>
  <Override PartName="/ppt/slides/_rels/slide59.xml.rels" ContentType="application/vnd.openxmlformats-package.relationships+xml"/>
  <Override PartName="/ppt/slides/_rels/slide37.xml.rels" ContentType="application/vnd.openxmlformats-package.relationships+xml"/>
  <Override PartName="/ppt/slides/_rels/slide15.xml.rels" ContentType="application/vnd.openxmlformats-package.relationships+xml"/>
  <Override PartName="/ppt/slides/_rels/slide38.xml.rels" ContentType="application/vnd.openxmlformats-package.relationships+xml"/>
  <Override PartName="/ppt/slides/_rels/slide16.xml.rels" ContentType="application/vnd.openxmlformats-package.relationships+xml"/>
  <Override PartName="/ppt/slides/_rels/slide39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64.xml.rels" ContentType="application/vnd.openxmlformats-package.relationships+xml"/>
  <Override PartName="/ppt/slides/_rels/slide42.xml.rels" ContentType="application/vnd.openxmlformats-package.relationships+xml"/>
  <Override PartName="/ppt/slides/_rels/slide20.xml.rels" ContentType="application/vnd.openxmlformats-package.relationships+xml"/>
  <Override PartName="/ppt/slides/_rels/slide43.xml.rels" ContentType="application/vnd.openxmlformats-package.relationships+xml"/>
  <Override PartName="/ppt/slides/_rels/slide21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45.xml.rels" ContentType="application/vnd.openxmlformats-package.relationships+xml"/>
  <Override PartName="/ppt/slides/_rels/slide23.xml.rels" ContentType="application/vnd.openxmlformats-package.relationships+xml"/>
  <Override PartName="/ppt/slides/_rels/slide46.xml.rels" ContentType="application/vnd.openxmlformats-package.relationships+xml"/>
  <Override PartName="/ppt/slides/_rels/slide24.xml.rels" ContentType="application/vnd.openxmlformats-package.relationships+xml"/>
  <Override PartName="/ppt/slides/_rels/slide47.xml.rels" ContentType="application/vnd.openxmlformats-package.relationships+xml"/>
  <Override PartName="/ppt/slides/_rels/slide25.xml.rels" ContentType="application/vnd.openxmlformats-package.relationships+xml"/>
  <Override PartName="/ppt/slides/_rels/slide48.xml.rels" ContentType="application/vnd.openxmlformats-package.relationships+xml"/>
  <Override PartName="/ppt/slides/_rels/slide26.xml.rels" ContentType="application/vnd.openxmlformats-package.relationships+xml"/>
  <Override PartName="/ppt/slides/_rels/slide4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52.xml.rels" ContentType="application/vnd.openxmlformats-package.relationships+xml"/>
  <Override PartName="/ppt/slides/_rels/slide30.xml.rels" ContentType="application/vnd.openxmlformats-package.relationships+xml"/>
  <Override PartName="/ppt/slides/_rels/slide53.xml.rels" ContentType="application/vnd.openxmlformats-package.relationships+xml"/>
  <Override PartName="/ppt/slides/_rels/slide31.xml.rels" ContentType="application/vnd.openxmlformats-package.relationships+xml"/>
  <Override PartName="/ppt/slides/_rels/slide62.xml.rels" ContentType="application/vnd.openxmlformats-package.relationships+xml"/>
  <Override PartName="/ppt/slides/_rels/slide40.xml.rels" ContentType="application/vnd.openxmlformats-package.relationships+xml"/>
  <Override PartName="/ppt/slides/_rels/slide63.xml.rels" ContentType="application/vnd.openxmlformats-package.relationships+xml"/>
  <Override PartName="/ppt/slides/_rels/slide41.xml.rels" ContentType="application/vnd.openxmlformats-package.relationships+xml"/>
  <Override PartName="/ppt/slides/_rels/slide50.xml.rels" ContentType="application/vnd.openxmlformats-package.relationships+xml"/>
  <Override PartName="/ppt/slides/_rels/slide51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_rels/slide90.xml.rels" ContentType="application/vnd.openxmlformats-package.relationships+xml"/>
  <Override PartName="/ppt/slides/_rels/slide91.xml.rels" ContentType="application/vnd.openxmlformats-package.relationships+xml"/>
  <Override PartName="/ppt/slides/_rels/slide92.xml.rels" ContentType="application/vnd.openxmlformats-package.relationships+xml"/>
  <Override PartName="/ppt/slides/_rels/slide93.xml.rels" ContentType="application/vnd.openxmlformats-package.relationships+xml"/>
  <Override PartName="/ppt/slides/_rels/slide94.xml.rels" ContentType="application/vnd.openxmlformats-package.relationships+xml"/>
  <Override PartName="/ppt/slides/_rels/slide95.xml.rels" ContentType="application/vnd.openxmlformats-package.relationships+xml"/>
  <Override PartName="/ppt/slides/_rels/slide96.xml.rels" ContentType="application/vnd.openxmlformats-package.relationships+xml"/>
  <Override PartName="/ppt/slides/_rels/slide97.xml.rels" ContentType="application/vnd.openxmlformats-package.relationships+xml"/>
  <Override PartName="/ppt/slides/_rels/slide98.xml.rels" ContentType="application/vnd.openxmlformats-package.relationships+xml"/>
  <Override PartName="/ppt/slides/_rels/slide99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343" r:id="rId99"/>
    <p:sldId id="344" r:id="rId100"/>
    <p:sldId id="345" r:id="rId101"/>
    <p:sldId id="346" r:id="rId102"/>
    <p:sldId id="347" r:id="rId103"/>
    <p:sldId id="348" r:id="rId104"/>
    <p:sldId id="349" r:id="rId105"/>
    <p:sldId id="350" r:id="rId106"/>
    <p:sldId id="351" r:id="rId107"/>
    <p:sldId id="352" r:id="rId108"/>
    <p:sldId id="353" r:id="rId109"/>
    <p:sldId id="354" r:id="rId110"/>
    <p:sldId id="355" r:id="rId111"/>
    <p:sldId id="356" r:id="rId112"/>
    <p:sldId id="357" r:id="rId113"/>
    <p:sldId id="358" r:id="rId114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slide" Target="slides/slide64.xml"/><Relationship Id="rId76" Type="http://schemas.openxmlformats.org/officeDocument/2006/relationships/slide" Target="slides/slide65.xml"/><Relationship Id="rId77" Type="http://schemas.openxmlformats.org/officeDocument/2006/relationships/slide" Target="slides/slide66.xml"/><Relationship Id="rId78" Type="http://schemas.openxmlformats.org/officeDocument/2006/relationships/slide" Target="slides/slide67.xml"/><Relationship Id="rId79" Type="http://schemas.openxmlformats.org/officeDocument/2006/relationships/slide" Target="slides/slide68.xml"/><Relationship Id="rId80" Type="http://schemas.openxmlformats.org/officeDocument/2006/relationships/slide" Target="slides/slide69.xml"/><Relationship Id="rId81" Type="http://schemas.openxmlformats.org/officeDocument/2006/relationships/slide" Target="slides/slide70.xml"/><Relationship Id="rId82" Type="http://schemas.openxmlformats.org/officeDocument/2006/relationships/slide" Target="slides/slide71.xml"/><Relationship Id="rId83" Type="http://schemas.openxmlformats.org/officeDocument/2006/relationships/slide" Target="slides/slide72.xml"/><Relationship Id="rId84" Type="http://schemas.openxmlformats.org/officeDocument/2006/relationships/slide" Target="slides/slide73.xml"/><Relationship Id="rId85" Type="http://schemas.openxmlformats.org/officeDocument/2006/relationships/slide" Target="slides/slide74.xml"/><Relationship Id="rId86" Type="http://schemas.openxmlformats.org/officeDocument/2006/relationships/slide" Target="slides/slide75.xml"/><Relationship Id="rId87" Type="http://schemas.openxmlformats.org/officeDocument/2006/relationships/slide" Target="slides/slide76.xml"/><Relationship Id="rId88" Type="http://schemas.openxmlformats.org/officeDocument/2006/relationships/slide" Target="slides/slide77.xml"/><Relationship Id="rId89" Type="http://schemas.openxmlformats.org/officeDocument/2006/relationships/slide" Target="slides/slide78.xml"/><Relationship Id="rId90" Type="http://schemas.openxmlformats.org/officeDocument/2006/relationships/slide" Target="slides/slide79.xml"/><Relationship Id="rId91" Type="http://schemas.openxmlformats.org/officeDocument/2006/relationships/slide" Target="slides/slide80.xml"/><Relationship Id="rId92" Type="http://schemas.openxmlformats.org/officeDocument/2006/relationships/slide" Target="slides/slide81.xml"/><Relationship Id="rId93" Type="http://schemas.openxmlformats.org/officeDocument/2006/relationships/slide" Target="slides/slide82.xml"/><Relationship Id="rId94" Type="http://schemas.openxmlformats.org/officeDocument/2006/relationships/slide" Target="slides/slide83.xml"/><Relationship Id="rId95" Type="http://schemas.openxmlformats.org/officeDocument/2006/relationships/slide" Target="slides/slide84.xml"/><Relationship Id="rId96" Type="http://schemas.openxmlformats.org/officeDocument/2006/relationships/slide" Target="slides/slide85.xml"/><Relationship Id="rId97" Type="http://schemas.openxmlformats.org/officeDocument/2006/relationships/slide" Target="slides/slide86.xml"/><Relationship Id="rId98" Type="http://schemas.openxmlformats.org/officeDocument/2006/relationships/slide" Target="slides/slide87.xml"/><Relationship Id="rId99" Type="http://schemas.openxmlformats.org/officeDocument/2006/relationships/slide" Target="slides/slide88.xml"/><Relationship Id="rId100" Type="http://schemas.openxmlformats.org/officeDocument/2006/relationships/slide" Target="slides/slide89.xml"/><Relationship Id="rId101" Type="http://schemas.openxmlformats.org/officeDocument/2006/relationships/slide" Target="slides/slide90.xml"/><Relationship Id="rId102" Type="http://schemas.openxmlformats.org/officeDocument/2006/relationships/slide" Target="slides/slide91.xml"/><Relationship Id="rId103" Type="http://schemas.openxmlformats.org/officeDocument/2006/relationships/slide" Target="slides/slide92.xml"/><Relationship Id="rId104" Type="http://schemas.openxmlformats.org/officeDocument/2006/relationships/slide" Target="slides/slide93.xml"/><Relationship Id="rId105" Type="http://schemas.openxmlformats.org/officeDocument/2006/relationships/slide" Target="slides/slide94.xml"/><Relationship Id="rId106" Type="http://schemas.openxmlformats.org/officeDocument/2006/relationships/slide" Target="slides/slide95.xml"/><Relationship Id="rId107" Type="http://schemas.openxmlformats.org/officeDocument/2006/relationships/slide" Target="slides/slide96.xml"/><Relationship Id="rId108" Type="http://schemas.openxmlformats.org/officeDocument/2006/relationships/slide" Target="slides/slide97.xml"/><Relationship Id="rId109" Type="http://schemas.openxmlformats.org/officeDocument/2006/relationships/slide" Target="slides/slide98.xml"/><Relationship Id="rId110" Type="http://schemas.openxmlformats.org/officeDocument/2006/relationships/slide" Target="slides/slide99.xml"/><Relationship Id="rId111" Type="http://schemas.openxmlformats.org/officeDocument/2006/relationships/slide" Target="slides/slide100.xml"/><Relationship Id="rId112" Type="http://schemas.openxmlformats.org/officeDocument/2006/relationships/slide" Target="slides/slide101.xml"/><Relationship Id="rId113" Type="http://schemas.openxmlformats.org/officeDocument/2006/relationships/slide" Target="slides/slide102.xml"/><Relationship Id="rId114" Type="http://schemas.openxmlformats.org/officeDocument/2006/relationships/slide" Target="slides/slide103.xml"/><Relationship Id="rId11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9A3E4B7-A214-4948-B739-8C6A5D49473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8C395D3-275F-4C84-A6F7-78BC5DA2336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5CA20C0D-2822-416E-A978-DAAFBCEE655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DF8735F4-A337-405B-AC73-6604C3FD51B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subTitle"/>
          </p:nvPr>
        </p:nvSpPr>
        <p:spPr>
          <a:xfrm>
            <a:off x="457200" y="277920"/>
            <a:ext cx="8229240" cy="528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2DAF2F6E-6848-4D9F-83D5-4296A013E3C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4916B668-D3A8-4148-AA31-D7959775B84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65A902FB-F039-4A32-BD9A-7DA5C9E7A74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4E478847-2C76-496A-A2FB-C8243D530F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DB066EED-D940-40A5-83C4-9E9F9F38AEF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3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3B4DB70C-3A10-42B0-85CA-73EA2F2F979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3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3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3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3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AAC52C89-A6B6-4DA4-BF13-00B7D916178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7CDEC3F5-A8DC-4E5D-8372-DF896118164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8A1A2A1-DC31-426B-AECF-28B2E2F5C16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14F3F079-101E-495A-8056-F42471E8D70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B7B78AE3-C271-425C-93C2-644399874C9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E6D99137-9256-43CF-84D7-9800C2919DB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9FFDA417-3BB5-45CB-B653-46AA7E3E4BE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subTitle"/>
          </p:nvPr>
        </p:nvSpPr>
        <p:spPr>
          <a:xfrm>
            <a:off x="457200" y="277920"/>
            <a:ext cx="8229240" cy="528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51F76E84-7805-4974-A384-8AF9C2756AE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6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86692180-3ECD-4049-B322-01B502FFEF6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6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960AD842-93B5-4037-BB3C-1A244D06209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D859BA43-8EAD-494E-AAD3-5791701C363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273845FB-E299-46FC-8F1E-192AB8399D0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A3F8C039-E5C5-4338-A682-E30509B528E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B12E506-78CB-466E-B3E8-58926129397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8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8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8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8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6FDE7FAB-F5A6-47C0-9BAC-A85C4521932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1CB86CA-68A4-4297-B49F-858F41697C8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DE95B78-6AF9-4FD9-A8AA-50E8842911E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A68CC8A-D27D-40F4-ABE0-39CB5FBA01B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4425E1E-B65F-47CA-959E-CE08B4A788F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117A89A-B715-48D3-8A22-315287002A2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7920"/>
            <a:ext cx="8229240" cy="528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9274293-009F-44B4-8585-6AA48A0DD9B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4FE7B89-67DD-4913-9144-EF7BC546133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B0577FA-4CF8-430E-A86A-FBEFC9784C2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2CC11A6-B919-4C88-BFE7-CEEFC0ECE74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A194A7F-1462-43F7-AD72-76F7DF924F5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FC2F4CE-19B1-4B37-B974-714CDC72BC4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ED88A3A-8F3D-45BE-AD8D-BFE0439686A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0627E57-1EC4-442D-BBEA-191A5A6A31B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51B153F-B5F8-4E03-AE6C-82FD6835EB0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9E18E8C-9940-4AA6-9BC1-D2CEAF4DC0B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3A55D81-0B35-45B9-A017-65D00EEF146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A61D9F8-CE41-454B-8972-7FC168C4164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E0AFDDF-0010-4D22-A534-3D1D9A0706C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9D594FF-869F-4B17-9C08-9BA917473E8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457200" y="277920"/>
            <a:ext cx="8229240" cy="528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B350992-1261-4090-8D21-3163DCC2DFD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0FBD11D-4693-41F4-8285-E4C910A12B8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D1AE3A8-FAF4-40A8-9C75-3BD34246B33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0E6E144-345D-4C30-A100-F3E9D55219F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72F1CCA-DB21-4E35-8E6C-E7D47458697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4661AF9-7CA9-4948-87B6-BDB56596D0D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B237D19-F61D-4C7E-BF56-6AD7E9C7A9B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4E7CC3D-8F12-4CA4-A32B-E18EA0FE62F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351D893-D067-4299-A6AA-53C66FB9031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24A56E6-FC2F-472B-B450-8EBBA07A0F1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E022A8E-D66B-43F8-A738-8768A8679E3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52446FA-5910-4EAF-A629-B4F4488C8C2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AE40D06-A1D7-4ED1-B4B6-57B4F663BDD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457200" y="277920"/>
            <a:ext cx="8229240" cy="528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D43C653-7657-484C-BBC3-5582130F70A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E983400-CBC5-4FBA-8160-B3BF7203FA1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15A24ED-CC0D-4C88-8B89-7D9A674BF90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4F05ED3-0D9C-4FFE-920D-625D709D594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C2DA3E6-2765-4B99-B5EB-1A94DCD00D0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F863F28-F3DC-4115-8721-B9EF9573368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1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60F0F30-33C0-409D-A538-02E06403930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6646631E-0522-405C-BEA3-EBDFD499F17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D7CC0C6-7C6E-4E33-AE07-0EED4A7A942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EB5485B3-4927-43D2-B8BB-9237C9966A1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0BF7E4F-68EA-40BA-AEEB-93B82F48543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E2043C1-E9AE-4DFB-ABBA-27DC982B8E4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0FF1654-001B-49FC-AE8D-DD5E1DF42F6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ubTitle"/>
          </p:nvPr>
        </p:nvSpPr>
        <p:spPr>
          <a:xfrm>
            <a:off x="457200" y="277920"/>
            <a:ext cx="8229240" cy="528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94A2CDC-E27D-4B93-A87E-CDB8D685255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E16F028-675A-4BDC-83DA-0259A53BAEE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003C57DF-C187-4783-B613-15DDC7111A0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E8834D4-E5D1-4656-A272-9CA8994C7A3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D1369C8-9DDE-435E-9EA0-739F4BCD8EC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BBC2416-3B43-4A01-988C-1A13EA2D6F9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7920"/>
            <a:ext cx="8229240" cy="528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5641160-D9EA-485A-A612-6BE3F483459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5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5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8879A9E5-445F-4590-BB46-FD112C63FCB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7947A17-4F13-4301-9186-F41969B5377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75DE8DA0-69BE-4940-9DF6-39A26A02897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9D6B207A-9F30-42AE-B6BE-3F4FAAC3E96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70D2C703-6213-4257-8CB3-CA8732A64B8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B85C4692-7C9E-41AA-B4FB-24F1042006A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ubTitle"/>
          </p:nvPr>
        </p:nvSpPr>
        <p:spPr>
          <a:xfrm>
            <a:off x="457200" y="277920"/>
            <a:ext cx="8229240" cy="528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415EE838-4D55-4BE1-89EA-47321794062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0553F87-091A-4AC1-ADA1-BBF2DB3BEF4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4AE71642-FB96-496B-BD14-55B0F4831EA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4CF48AA3-F7D9-4B6E-A081-AE46B5EBA7D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44A43AF-0914-4D11-815E-77CD7CB3804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EB92E8E8-561D-46EC-8765-8A1BCB7EE89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9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623D308E-DBB1-4350-833B-C914FD3B309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0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0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A33A0D75-CCD7-415E-92F7-B22B64D698A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5189498D-904C-4F82-BC66-BA9858C1B8A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9104E8B3-8FDE-4D2A-8397-84283C3C720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C0C565C7-D64F-4F3C-BD14-34254393B42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1BFDB8D5-C088-4F0D-A41F-C1FE04CC426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3069CEB-1196-41FB-BF9A-9D5A27E9F1F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ubTitle"/>
          </p:nvPr>
        </p:nvSpPr>
        <p:spPr>
          <a:xfrm>
            <a:off x="457200" y="277920"/>
            <a:ext cx="8229240" cy="528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D64DD5F1-1367-4917-B1A6-273727EAFCE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78601C64-C53C-459D-9536-547E8EA29DF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9576EFC-F94B-4120-B7A4-BFF25DE7BEE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E7C29699-4AE1-491A-864E-F2590BA2AEF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629B88B5-EED9-4147-A0AB-7A42ED79767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6F3E7F0E-4D0D-4428-9F8F-E3A3F5415EA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4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04A4473C-D526-424C-B041-4EB996ED80F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4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4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4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46B90CDB-A7A0-4A90-BBA3-380433CCA50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8D04BBC5-D859-444F-B415-45CABEB732A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D5A156C3-1E8F-40E5-ACAF-91FF5285249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A8433A1C-ADC6-4E6F-B182-A42E9344497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DA9F7E7A-2104-4972-9A2A-573D65977A5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E862ACB0-F244-40F8-B695-70C8D38BF47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A51A2CE-B7F3-4B9C-864D-484D170B9EF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ubTitle"/>
          </p:nvPr>
        </p:nvSpPr>
        <p:spPr>
          <a:xfrm>
            <a:off x="457200" y="277920"/>
            <a:ext cx="8229240" cy="528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94B74190-9810-4A6D-B681-5783721AB56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FAD6C2E5-14E1-4F62-9461-DF6C4E3C616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3F1FEE9C-65AF-4715-BC15-8D16ECF09C6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18A15471-6BC6-4782-926D-33842B037AE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67CB5F82-BD62-43AE-97F3-2A54C4EF1A6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843741BD-0A9D-4220-96FF-47D1697205C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9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9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2E456F57-3088-4F29-A3F0-BE41388D833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3944D5BD-ABF2-429C-9179-7CE206750B1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C9553548-ED54-4D3D-8496-20C13D3ECDB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3D76B7EE-1EB1-4C06-B555-DF5AB3F94D7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1996920"/>
            <a:ext cx="7772040" cy="14317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 anchorCtr="1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ffff"/>
                </a:solidFill>
                <a:latin typeface="Tahoma"/>
              </a:rPr>
              <a:t>Образец заголовка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" name="Freeform 4"/>
          <p:cNvSpPr/>
          <p:nvPr/>
        </p:nvSpPr>
        <p:spPr>
          <a:xfrm>
            <a:off x="285840" y="2803680"/>
            <a:ext cx="1080" cy="3034800"/>
          </a:xfrm>
          <a:custGeom>
            <a:avLst/>
            <a:gdLst>
              <a:gd name="textAreaLeft" fmla="*/ 0 w 1080"/>
              <a:gd name="textAreaRight" fmla="*/ 1440 w 1080"/>
              <a:gd name="textAreaTop" fmla="*/ 0 h 3034800"/>
              <a:gd name="textAreaBottom" fmla="*/ 3035160 h 3034800"/>
            </a:gdLst>
            <a:ahLst/>
            <a:rect l="textAreaLeft" t="textAreaTop" r="textAreaRight" b="textAreaBottom"/>
            <a:pathLst>
              <a:path w="0"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1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ftr" idx="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sldNum" idx="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D2902F7-5A70-4AD2-A921-6DB36244608E}" type="slidenum">
              <a:rPr b="0" lang="ru-RU" sz="1400" spc="-1" strike="noStrike">
                <a:solidFill>
                  <a:srgbClr val="ffffff"/>
                </a:solidFill>
                <a:latin typeface="Arial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dt" idx="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ffffff"/>
                </a:solidFill>
                <a:latin typeface="Tahoma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ffffff"/>
              </a:solidFill>
              <a:latin typeface="Tahom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pc="-1" strike="noStrike">
                <a:solidFill>
                  <a:srgbClr val="ffffff"/>
                </a:solidFill>
                <a:latin typeface="Tahoma"/>
              </a:rPr>
              <a:t>Другий рівень структури</a:t>
            </a:r>
            <a:endParaRPr b="0" lang="uk-UA" sz="2400" spc="-1" strike="noStrike">
              <a:solidFill>
                <a:srgbClr val="ffffff"/>
              </a:solidFill>
              <a:latin typeface="Tahom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ffffff"/>
                </a:solidFill>
                <a:latin typeface="Tahoma"/>
              </a:rPr>
              <a:t>Третій рівень структури</a:t>
            </a:r>
            <a:endParaRPr b="0" lang="uk-UA" sz="2000" spc="-1" strike="noStrike">
              <a:solidFill>
                <a:srgbClr val="ffffff"/>
              </a:solidFill>
              <a:latin typeface="Tahom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ffffff"/>
                </a:solidFill>
                <a:latin typeface="Tahoma"/>
              </a:rPr>
              <a:t>Четвертий рівень структури</a:t>
            </a:r>
            <a:endParaRPr b="0" lang="uk-UA" sz="2000" spc="-1" strike="noStrike">
              <a:solidFill>
                <a:srgbClr val="ffffff"/>
              </a:solidFill>
              <a:latin typeface="Tahom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ffffff"/>
                </a:solidFill>
                <a:latin typeface="Tahoma"/>
              </a:rPr>
              <a:t>П'ятий рівень структури</a:t>
            </a:r>
            <a:endParaRPr b="0" lang="uk-UA" sz="2000" spc="-1" strike="noStrike">
              <a:solidFill>
                <a:srgbClr val="ffffff"/>
              </a:solidFill>
              <a:latin typeface="Tahom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ffffff"/>
                </a:solidFill>
                <a:latin typeface="Tahoma"/>
              </a:rPr>
              <a:t>Шостий рівень структури</a:t>
            </a:r>
            <a:endParaRPr b="0" lang="uk-UA" sz="2000" spc="-1" strike="noStrike">
              <a:solidFill>
                <a:srgbClr val="ffffff"/>
              </a:solidFill>
              <a:latin typeface="Tahom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ffffff"/>
                </a:solidFill>
                <a:latin typeface="Tahoma"/>
              </a:rPr>
              <a:t>Сьомий рівень структури</a:t>
            </a:r>
            <a:endParaRPr b="0" lang="uk-UA" sz="2000" spc="-1" strike="noStrike">
              <a:solidFill>
                <a:srgbClr val="ffffff"/>
              </a:solidFill>
              <a:latin typeface="Tahom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a55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41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ffbf1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1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42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43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Образец заголовка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dt" idx="28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ftr" idx="29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sldNum" idx="30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pc="-1" strike="noStrike">
                <a:solidFill>
                  <a:srgbClr val="ffffff"/>
                </a:solidFill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7181C6D-202A-4D21-9A7D-340316BAAD3C}" type="slidenum">
              <a:rPr b="0" lang="ru-RU" sz="1000" spc="-1" strike="noStrike">
                <a:solidFill>
                  <a:srgbClr val="ffffff"/>
                </a:solidFill>
                <a:latin typeface="Verdana"/>
              </a:rPr>
              <a:t>&lt;номер&gt;</a:t>
            </a:fld>
            <a:endParaRPr b="0" lang="uk-UA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rgbClr val="ffffff"/>
                </a:solidFill>
                <a:latin typeface="Verdana"/>
              </a:rPr>
              <a:t>Для редагування структури клацніть мишею</a:t>
            </a: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ffffff"/>
                </a:solidFill>
                <a:latin typeface="Verdana"/>
              </a:rPr>
              <a:t>Другий рівень структури</a:t>
            </a:r>
            <a:endParaRPr b="0" lang="uk-UA" sz="2000" spc="-1" strike="noStrike">
              <a:solidFill>
                <a:srgbClr val="ffffff"/>
              </a:solidFill>
              <a:latin typeface="Verdan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ffffff"/>
                </a:solidFill>
                <a:latin typeface="Verdana"/>
              </a:rPr>
              <a:t>Третій рівень структури</a:t>
            </a:r>
            <a:endParaRPr b="0" lang="uk-UA" sz="1800" spc="-1" strike="noStrike">
              <a:solidFill>
                <a:srgbClr val="ffffff"/>
              </a:solidFill>
              <a:latin typeface="Verdan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ffffff"/>
                </a:solidFill>
                <a:latin typeface="Verdana"/>
              </a:rPr>
              <a:t>Четвертий рівень структури</a:t>
            </a:r>
            <a:endParaRPr b="0" lang="uk-UA" sz="1800" spc="-1" strike="noStrike">
              <a:solidFill>
                <a:srgbClr val="ffffff"/>
              </a:solidFill>
              <a:latin typeface="Verdan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ffffff"/>
                </a:solidFill>
                <a:latin typeface="Verdana"/>
              </a:rPr>
              <a:t>П'ятий рівень структури</a:t>
            </a:r>
            <a:endParaRPr b="0" lang="uk-UA" sz="2000" spc="-1" strike="noStrike">
              <a:solidFill>
                <a:srgbClr val="ffffff"/>
              </a:solidFill>
              <a:latin typeface="Verdan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ffffff"/>
                </a:solidFill>
                <a:latin typeface="Verdana"/>
              </a:rPr>
              <a:t>Шостий рівень структури</a:t>
            </a:r>
            <a:endParaRPr b="0" lang="uk-UA" sz="2000" spc="-1" strike="noStrike">
              <a:solidFill>
                <a:srgbClr val="ffffff"/>
              </a:solidFill>
              <a:latin typeface="Verdan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ffffff"/>
                </a:solidFill>
                <a:latin typeface="Verdana"/>
              </a:rPr>
              <a:t>Сьомий рівень структури</a:t>
            </a:r>
            <a:endParaRPr b="0" lang="uk-UA" sz="2000" spc="-1" strike="noStrike">
              <a:solidFill>
                <a:srgbClr val="ffffff"/>
              </a:solidFill>
              <a:latin typeface="Verdan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ffff"/>
                </a:solidFill>
                <a:latin typeface="Tahoma"/>
              </a:rPr>
              <a:t>Образец заголовка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905120"/>
            <a:ext cx="8229240" cy="4114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120000"/>
              <a:buFont typeface="Symbol" charset="2"/>
              <a:buChar char=""/>
            </a:pPr>
            <a:r>
              <a:rPr b="0" lang="ru-RU" sz="3200" spc="-1" strike="noStrike">
                <a:solidFill>
                  <a:srgbClr val="ffffff"/>
                </a:solidFill>
                <a:latin typeface="Tahoma"/>
              </a:rPr>
              <a:t>Образец текста</a:t>
            </a:r>
            <a:endParaRPr b="0" lang="uk-UA" sz="3200" spc="-1" strike="noStrike">
              <a:solidFill>
                <a:srgbClr val="ffffff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Tahoma"/>
              <a:buChar char="–"/>
            </a:pPr>
            <a:r>
              <a:rPr b="0" lang="ru-RU" sz="2800" spc="-1" strike="noStrike">
                <a:solidFill>
                  <a:srgbClr val="ffffff"/>
                </a:solidFill>
                <a:latin typeface="Tahoma"/>
              </a:rPr>
              <a:t>Второй уровень</a:t>
            </a:r>
            <a:endParaRPr b="0" lang="uk-UA" sz="2800" spc="-1" strike="noStrike">
              <a:solidFill>
                <a:srgbClr val="ffffff"/>
              </a:solidFill>
              <a:latin typeface="Tahoma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fcc00"/>
              </a:buClr>
              <a:buSzPct val="120000"/>
              <a:buFont typeface="Symbol" charset="2"/>
              <a:buChar char=""/>
            </a:pPr>
            <a:r>
              <a:rPr b="0" lang="ru-RU" sz="2400" spc="-1" strike="noStrike">
                <a:solidFill>
                  <a:srgbClr val="ffffff"/>
                </a:solidFill>
                <a:latin typeface="Tahoma"/>
              </a:rPr>
              <a:t>Третий уровень</a:t>
            </a:r>
            <a:endParaRPr b="0" lang="uk-UA" sz="2400" spc="-1" strike="noStrike">
              <a:solidFill>
                <a:srgbClr val="ffffff"/>
              </a:solidFill>
              <a:latin typeface="Tahom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Tahoma"/>
              <a:buChar char="–"/>
            </a:pPr>
            <a:r>
              <a:rPr b="0" lang="ru-RU" sz="2000" spc="-1" strike="noStrike">
                <a:solidFill>
                  <a:srgbClr val="ffffff"/>
                </a:solidFill>
                <a:latin typeface="Tahoma"/>
              </a:rPr>
              <a:t>Четвертый уровень</a:t>
            </a:r>
            <a:endParaRPr b="0" lang="uk-UA" sz="2000" spc="-1" strike="noStrike">
              <a:solidFill>
                <a:srgbClr val="ffffff"/>
              </a:solidFill>
              <a:latin typeface="Tahoma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fcc00"/>
              </a:buClr>
              <a:buSzPct val="80000"/>
              <a:buFont typeface="Wingdings" charset="2"/>
              <a:buChar char=""/>
            </a:pPr>
            <a:r>
              <a:rPr b="0" lang="ru-RU" sz="2000" spc="-1" strike="noStrike">
                <a:solidFill>
                  <a:srgbClr val="ffffff"/>
                </a:solidFill>
                <a:latin typeface="Tahoma"/>
              </a:rPr>
              <a:t>Пятый уровень</a:t>
            </a:r>
            <a:endParaRPr b="0" lang="uk-UA" sz="2000" spc="-1" strike="noStrike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 idx="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ftr" idx="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 idx="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B928269-D442-4855-AB4D-DCD13C976681}" type="slidenum">
              <a:rPr b="0" lang="ru-RU" sz="1400" spc="-1" strike="noStrike">
                <a:solidFill>
                  <a:srgbClr val="ffffff"/>
                </a:solidFill>
                <a:latin typeface="Arial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91960"/>
            <a:ext cx="8229240" cy="1383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ffff"/>
                </a:solidFill>
                <a:latin typeface="Tahoma"/>
              </a:rPr>
              <a:t>Образец заголовка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905120"/>
            <a:ext cx="8229240" cy="19807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120000"/>
              <a:buFont typeface="Symbol" charset="2"/>
              <a:buChar char=""/>
            </a:pPr>
            <a:r>
              <a:rPr b="0" lang="ru-RU" sz="3200" spc="-1" strike="noStrike">
                <a:solidFill>
                  <a:srgbClr val="ffffff"/>
                </a:solidFill>
                <a:latin typeface="Tahoma"/>
              </a:rPr>
              <a:t>Образец текста</a:t>
            </a:r>
            <a:endParaRPr b="0" lang="uk-UA" sz="3200" spc="-1" strike="noStrike">
              <a:solidFill>
                <a:srgbClr val="ffffff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Tahoma"/>
              <a:buChar char="–"/>
            </a:pPr>
            <a:r>
              <a:rPr b="0" lang="ru-RU" sz="2800" spc="-1" strike="noStrike">
                <a:solidFill>
                  <a:srgbClr val="ffffff"/>
                </a:solidFill>
                <a:latin typeface="Tahoma"/>
              </a:rPr>
              <a:t>Второй уровень</a:t>
            </a:r>
            <a:endParaRPr b="0" lang="uk-UA" sz="2800" spc="-1" strike="noStrike">
              <a:solidFill>
                <a:srgbClr val="ffffff"/>
              </a:solidFill>
              <a:latin typeface="Tahoma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fcc00"/>
              </a:buClr>
              <a:buSzPct val="120000"/>
              <a:buFont typeface="Symbol" charset="2"/>
              <a:buChar char=""/>
            </a:pPr>
            <a:r>
              <a:rPr b="0" lang="ru-RU" sz="2400" spc="-1" strike="noStrike">
                <a:solidFill>
                  <a:srgbClr val="ffffff"/>
                </a:solidFill>
                <a:latin typeface="Tahoma"/>
              </a:rPr>
              <a:t>Третий уровень</a:t>
            </a:r>
            <a:endParaRPr b="0" lang="uk-UA" sz="2400" spc="-1" strike="noStrike">
              <a:solidFill>
                <a:srgbClr val="ffffff"/>
              </a:solidFill>
              <a:latin typeface="Tahom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Tahoma"/>
              <a:buChar char="–"/>
            </a:pPr>
            <a:r>
              <a:rPr b="0" lang="ru-RU" sz="2000" spc="-1" strike="noStrike">
                <a:solidFill>
                  <a:srgbClr val="ffffff"/>
                </a:solidFill>
                <a:latin typeface="Tahoma"/>
              </a:rPr>
              <a:t>Четвертый уровень</a:t>
            </a:r>
            <a:endParaRPr b="0" lang="uk-UA" sz="2000" spc="-1" strike="noStrike">
              <a:solidFill>
                <a:srgbClr val="ffffff"/>
              </a:solidFill>
              <a:latin typeface="Tahoma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fcc00"/>
              </a:buClr>
              <a:buSzPct val="80000"/>
              <a:buFont typeface="Wingdings" charset="2"/>
              <a:buChar char=""/>
            </a:pPr>
            <a:r>
              <a:rPr b="0" lang="ru-RU" sz="2000" spc="-1" strike="noStrike">
                <a:solidFill>
                  <a:srgbClr val="ffffff"/>
                </a:solidFill>
                <a:latin typeface="Tahoma"/>
              </a:rPr>
              <a:t>Пятый уровень</a:t>
            </a:r>
            <a:endParaRPr b="0" lang="uk-UA" sz="2000" spc="-1" strike="noStrike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4038480"/>
            <a:ext cx="8229240" cy="19807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120000"/>
              <a:buFont typeface="Symbol" charset="2"/>
              <a:buChar char=""/>
            </a:pPr>
            <a:r>
              <a:rPr b="0" lang="ru-RU" sz="3200" spc="-1" strike="noStrike">
                <a:solidFill>
                  <a:srgbClr val="ffffff"/>
                </a:solidFill>
                <a:latin typeface="Tahoma"/>
              </a:rPr>
              <a:t>Образец текста</a:t>
            </a:r>
            <a:endParaRPr b="0" lang="uk-UA" sz="3200" spc="-1" strike="noStrike">
              <a:solidFill>
                <a:srgbClr val="ffffff"/>
              </a:solidFill>
              <a:latin typeface="Tahoma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Tahoma"/>
              <a:buChar char="–"/>
            </a:pPr>
            <a:r>
              <a:rPr b="0" lang="ru-RU" sz="2800" spc="-1" strike="noStrike">
                <a:solidFill>
                  <a:srgbClr val="ffffff"/>
                </a:solidFill>
                <a:latin typeface="Tahoma"/>
              </a:rPr>
              <a:t>Второй уровень</a:t>
            </a:r>
            <a:endParaRPr b="0" lang="uk-UA" sz="2800" spc="-1" strike="noStrike">
              <a:solidFill>
                <a:srgbClr val="ffffff"/>
              </a:solidFill>
              <a:latin typeface="Tahoma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fcc00"/>
              </a:buClr>
              <a:buSzPct val="120000"/>
              <a:buFont typeface="Symbol" charset="2"/>
              <a:buChar char=""/>
            </a:pPr>
            <a:r>
              <a:rPr b="0" lang="ru-RU" sz="2400" spc="-1" strike="noStrike">
                <a:solidFill>
                  <a:srgbClr val="ffffff"/>
                </a:solidFill>
                <a:latin typeface="Tahoma"/>
              </a:rPr>
              <a:t>Третий уровень</a:t>
            </a:r>
            <a:endParaRPr b="0" lang="uk-UA" sz="2400" spc="-1" strike="noStrike">
              <a:solidFill>
                <a:srgbClr val="ffffff"/>
              </a:solidFill>
              <a:latin typeface="Tahom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Tahoma"/>
              <a:buChar char="–"/>
            </a:pPr>
            <a:r>
              <a:rPr b="0" lang="ru-RU" sz="2000" spc="-1" strike="noStrike">
                <a:solidFill>
                  <a:srgbClr val="ffffff"/>
                </a:solidFill>
                <a:latin typeface="Tahoma"/>
              </a:rPr>
              <a:t>Четвертый уровень</a:t>
            </a:r>
            <a:endParaRPr b="0" lang="uk-UA" sz="2000" spc="-1" strike="noStrike">
              <a:solidFill>
                <a:srgbClr val="ffffff"/>
              </a:solidFill>
              <a:latin typeface="Tahoma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fcc00"/>
              </a:buClr>
              <a:buSzPct val="80000"/>
              <a:buFont typeface="Wingdings" charset="2"/>
              <a:buChar char=""/>
            </a:pPr>
            <a:r>
              <a:rPr b="0" lang="ru-RU" sz="2000" spc="-1" strike="noStrike">
                <a:solidFill>
                  <a:srgbClr val="ffffff"/>
                </a:solidFill>
                <a:latin typeface="Tahoma"/>
              </a:rPr>
              <a:t>Пятый уровень</a:t>
            </a:r>
            <a:endParaRPr b="0" lang="uk-UA" sz="2000" spc="-1" strike="noStrike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 idx="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ftr" idx="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sldNum" idx="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AA979BC-3825-440E-B6C0-9A896C6D354A}" type="slidenum">
              <a:rPr b="0" lang="ru-RU" sz="1400" spc="-1" strike="noStrike">
                <a:solidFill>
                  <a:srgbClr val="ffffff"/>
                </a:solidFill>
                <a:latin typeface="Arial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2"/>
          <p:cNvSpPr/>
          <p:nvPr/>
        </p:nvSpPr>
        <p:spPr>
          <a:xfrm rot="18427200">
            <a:off x="7777800" y="-14760"/>
            <a:ext cx="1161720" cy="2084040"/>
          </a:xfrm>
          <a:custGeom>
            <a:avLst/>
            <a:gdLst>
              <a:gd name="textAreaLeft" fmla="*/ 0 w 1161720"/>
              <a:gd name="textAreaRight" fmla="*/ 1162080 w 1161720"/>
              <a:gd name="textAreaTop" fmla="*/ 0 h 2084040"/>
              <a:gd name="textAreaBottom" fmla="*/ 2084400 h 2084040"/>
            </a:gdLst>
            <a:ahLst/>
            <a:rect l="textAreaLeft" t="textAreaTop" r="textAreaRight" b="textAreaBottom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1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26" name="Freeform 8"/>
          <p:cNvSpPr/>
          <p:nvPr/>
        </p:nvSpPr>
        <p:spPr>
          <a:xfrm rot="18427200">
            <a:off x="7864920" y="24480"/>
            <a:ext cx="1164960" cy="2096640"/>
          </a:xfrm>
          <a:custGeom>
            <a:avLst/>
            <a:gdLst>
              <a:gd name="textAreaLeft" fmla="*/ 0 w 1164960"/>
              <a:gd name="textAreaRight" fmla="*/ 1165320 w 1164960"/>
              <a:gd name="textAreaTop" fmla="*/ 0 h 2096640"/>
              <a:gd name="textAreaBottom" fmla="*/ 2097000 h 2096640"/>
            </a:gdLst>
            <a:ahLst/>
            <a:rect l="textAreaLeft" t="textAreaTop" r="textAreaRight" b="textAreaBottom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1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27" name="Freeform 9"/>
          <p:cNvSpPr/>
          <p:nvPr/>
        </p:nvSpPr>
        <p:spPr>
          <a:xfrm rot="18427200">
            <a:off x="7830720" y="192240"/>
            <a:ext cx="1025280" cy="1571400"/>
          </a:xfrm>
          <a:custGeom>
            <a:avLst/>
            <a:gdLst>
              <a:gd name="textAreaLeft" fmla="*/ 0 w 1025280"/>
              <a:gd name="textAreaRight" fmla="*/ 1025640 w 1025280"/>
              <a:gd name="textAreaTop" fmla="*/ 0 h 1571400"/>
              <a:gd name="textAreaBottom" fmla="*/ 1571760 h 1571400"/>
            </a:gdLst>
            <a:ahLst/>
            <a:rect l="textAreaLeft" t="textAreaTop" r="textAreaRight" b="textAreaBottom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1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grpSp>
        <p:nvGrpSpPr>
          <p:cNvPr id="128" name="Group 10"/>
          <p:cNvGrpSpPr/>
          <p:nvPr/>
        </p:nvGrpSpPr>
        <p:grpSpPr>
          <a:xfrm>
            <a:off x="7920" y="5540400"/>
            <a:ext cx="1784160" cy="1245960"/>
            <a:chOff x="7920" y="5540400"/>
            <a:chExt cx="1784160" cy="1245960"/>
          </a:xfrm>
        </p:grpSpPr>
        <p:sp>
          <p:nvSpPr>
            <p:cNvPr id="129" name="Freeform 11"/>
            <p:cNvSpPr/>
            <p:nvPr/>
          </p:nvSpPr>
          <p:spPr>
            <a:xfrm>
              <a:off x="38160" y="5564160"/>
              <a:ext cx="1728360" cy="1029960"/>
            </a:xfrm>
            <a:custGeom>
              <a:avLst/>
              <a:gdLst>
                <a:gd name="textAreaLeft" fmla="*/ 0 w 1728360"/>
                <a:gd name="textAreaRight" fmla="*/ 1728720 w 1728360"/>
                <a:gd name="textAreaTop" fmla="*/ 0 h 1029960"/>
                <a:gd name="textAreaBottom" fmla="*/ 1030320 h 1029960"/>
              </a:gdLst>
              <a:ahLst/>
              <a:rect l="textAreaLeft" t="textAreaTop" r="textAreaRight" b="textAreaBottom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  <p:sp>
          <p:nvSpPr>
            <p:cNvPr id="130" name="Freeform 12"/>
            <p:cNvSpPr/>
            <p:nvPr/>
          </p:nvSpPr>
          <p:spPr>
            <a:xfrm>
              <a:off x="1622520" y="5686560"/>
              <a:ext cx="112320" cy="204480"/>
            </a:xfrm>
            <a:custGeom>
              <a:avLst/>
              <a:gdLst>
                <a:gd name="textAreaLeft" fmla="*/ 0 w 112320"/>
                <a:gd name="textAreaRight" fmla="*/ 112680 w 112320"/>
                <a:gd name="textAreaTop" fmla="*/ 0 h 204480"/>
                <a:gd name="textAreaBottom" fmla="*/ 204840 h 204480"/>
              </a:gdLst>
              <a:ahLst/>
              <a:rect l="textAreaLeft" t="textAreaTop" r="textAreaRight" b="textAreaBottom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  <p:sp>
          <p:nvSpPr>
            <p:cNvPr id="131" name="Freeform 13"/>
            <p:cNvSpPr/>
            <p:nvPr/>
          </p:nvSpPr>
          <p:spPr>
            <a:xfrm>
              <a:off x="31680" y="5991120"/>
              <a:ext cx="1257120" cy="650520"/>
            </a:xfrm>
            <a:custGeom>
              <a:avLst/>
              <a:gdLst>
                <a:gd name="textAreaLeft" fmla="*/ 0 w 1257120"/>
                <a:gd name="textAreaRight" fmla="*/ 1257480 w 1257120"/>
                <a:gd name="textAreaTop" fmla="*/ 0 h 650520"/>
                <a:gd name="textAreaBottom" fmla="*/ 650880 h 650520"/>
              </a:gdLst>
              <a:ahLst/>
              <a:rect l="textAreaLeft" t="textAreaTop" r="textAreaRight" b="textAreaBottom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  <p:sp>
          <p:nvSpPr>
            <p:cNvPr id="132" name="Freeform 14"/>
            <p:cNvSpPr/>
            <p:nvPr/>
          </p:nvSpPr>
          <p:spPr>
            <a:xfrm>
              <a:off x="204840" y="6045120"/>
              <a:ext cx="833040" cy="593280"/>
            </a:xfrm>
            <a:custGeom>
              <a:avLst/>
              <a:gdLst>
                <a:gd name="textAreaLeft" fmla="*/ 0 w 833040"/>
                <a:gd name="textAreaRight" fmla="*/ 833400 w 833040"/>
                <a:gd name="textAreaTop" fmla="*/ 0 h 593280"/>
                <a:gd name="textAreaBottom" fmla="*/ 593640 h 593280"/>
              </a:gdLst>
              <a:ahLst/>
              <a:rect l="textAreaLeft" t="textAreaTop" r="textAreaRight" b="textAreaBottom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  <p:sp>
          <p:nvSpPr>
            <p:cNvPr id="133" name="Freeform 15"/>
            <p:cNvSpPr/>
            <p:nvPr/>
          </p:nvSpPr>
          <p:spPr>
            <a:xfrm>
              <a:off x="770040" y="5607000"/>
              <a:ext cx="213840" cy="191880"/>
            </a:xfrm>
            <a:custGeom>
              <a:avLst/>
              <a:gdLst>
                <a:gd name="textAreaLeft" fmla="*/ 0 w 213840"/>
                <a:gd name="textAreaRight" fmla="*/ 214200 w 213840"/>
                <a:gd name="textAreaTop" fmla="*/ 0 h 191880"/>
                <a:gd name="textAreaBottom" fmla="*/ 192240 h 191880"/>
              </a:gdLst>
              <a:ahLst/>
              <a:rect l="textAreaLeft" t="textAreaTop" r="textAreaRight" b="textAreaBottom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  <p:sp>
          <p:nvSpPr>
            <p:cNvPr id="134" name="Freeform 16"/>
            <p:cNvSpPr/>
            <p:nvPr/>
          </p:nvSpPr>
          <p:spPr>
            <a:xfrm>
              <a:off x="1017720" y="6608880"/>
              <a:ext cx="120240" cy="177480"/>
            </a:xfrm>
            <a:custGeom>
              <a:avLst/>
              <a:gdLst>
                <a:gd name="textAreaLeft" fmla="*/ 0 w 120240"/>
                <a:gd name="textAreaRight" fmla="*/ 120600 w 120240"/>
                <a:gd name="textAreaTop" fmla="*/ 0 h 177480"/>
                <a:gd name="textAreaBottom" fmla="*/ 177840 h 177480"/>
              </a:gdLst>
              <a:ahLst/>
              <a:rect l="textAreaLeft" t="textAreaTop" r="textAreaRight" b="textAreaBottom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  <p:sp>
          <p:nvSpPr>
            <p:cNvPr id="135" name="Freeform 17"/>
            <p:cNvSpPr/>
            <p:nvPr/>
          </p:nvSpPr>
          <p:spPr>
            <a:xfrm>
              <a:off x="800280" y="5726160"/>
              <a:ext cx="306000" cy="607680"/>
            </a:xfrm>
            <a:custGeom>
              <a:avLst/>
              <a:gdLst>
                <a:gd name="textAreaLeft" fmla="*/ 0 w 306000"/>
                <a:gd name="textAreaRight" fmla="*/ 306360 w 306000"/>
                <a:gd name="textAreaTop" fmla="*/ 0 h 607680"/>
                <a:gd name="textAreaBottom" fmla="*/ 608040 h 607680"/>
              </a:gdLst>
              <a:ahLst/>
              <a:rect l="textAreaLeft" t="textAreaTop" r="textAreaRight" b="textAreaBottom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  <p:sp>
          <p:nvSpPr>
            <p:cNvPr id="136" name="Freeform 18"/>
            <p:cNvSpPr/>
            <p:nvPr/>
          </p:nvSpPr>
          <p:spPr>
            <a:xfrm>
              <a:off x="1060560" y="5699160"/>
              <a:ext cx="577440" cy="275760"/>
            </a:xfrm>
            <a:custGeom>
              <a:avLst/>
              <a:gdLst>
                <a:gd name="textAreaLeft" fmla="*/ 0 w 577440"/>
                <a:gd name="textAreaRight" fmla="*/ 577800 w 577440"/>
                <a:gd name="textAreaTop" fmla="*/ 0 h 275760"/>
                <a:gd name="textAreaBottom" fmla="*/ 276120 h 275760"/>
              </a:gdLst>
              <a:ahLst/>
              <a:rect l="textAreaLeft" t="textAreaTop" r="textAreaRight" b="textAreaBottom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  <p:sp>
          <p:nvSpPr>
            <p:cNvPr id="137" name="Freeform 19"/>
            <p:cNvSpPr/>
            <p:nvPr/>
          </p:nvSpPr>
          <p:spPr>
            <a:xfrm>
              <a:off x="550800" y="5862600"/>
              <a:ext cx="247320" cy="105840"/>
            </a:xfrm>
            <a:custGeom>
              <a:avLst/>
              <a:gdLst>
                <a:gd name="textAreaLeft" fmla="*/ 0 w 247320"/>
                <a:gd name="textAreaRight" fmla="*/ 247680 w 247320"/>
                <a:gd name="textAreaTop" fmla="*/ 0 h 105840"/>
                <a:gd name="textAreaBottom" fmla="*/ 106200 h 105840"/>
              </a:gdLst>
              <a:ahLst/>
              <a:rect l="textAreaLeft" t="textAreaTop" r="textAreaRight" b="textAreaBottom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  <p:grpSp>
          <p:nvGrpSpPr>
            <p:cNvPr id="138" name="Group 20"/>
            <p:cNvGrpSpPr/>
            <p:nvPr/>
          </p:nvGrpSpPr>
          <p:grpSpPr>
            <a:xfrm>
              <a:off x="7920" y="5540400"/>
              <a:ext cx="1784160" cy="1237680"/>
              <a:chOff x="7920" y="5540400"/>
              <a:chExt cx="1784160" cy="1237680"/>
            </a:xfrm>
          </p:grpSpPr>
          <p:grpSp>
            <p:nvGrpSpPr>
              <p:cNvPr id="139" name="Group 21"/>
              <p:cNvGrpSpPr/>
              <p:nvPr/>
            </p:nvGrpSpPr>
            <p:grpSpPr>
              <a:xfrm>
                <a:off x="792000" y="5654520"/>
                <a:ext cx="869760" cy="1123560"/>
                <a:chOff x="792000" y="5654520"/>
                <a:chExt cx="869760" cy="1123560"/>
              </a:xfrm>
            </p:grpSpPr>
            <p:sp>
              <p:nvSpPr>
                <p:cNvPr id="140" name="Freeform 22"/>
                <p:cNvSpPr/>
                <p:nvPr/>
              </p:nvSpPr>
              <p:spPr>
                <a:xfrm>
                  <a:off x="792000" y="5694480"/>
                  <a:ext cx="248760" cy="137880"/>
                </a:xfrm>
                <a:custGeom>
                  <a:avLst/>
                  <a:gdLst>
                    <a:gd name="textAreaLeft" fmla="*/ 0 w 248760"/>
                    <a:gd name="textAreaRight" fmla="*/ 249120 w 248760"/>
                    <a:gd name="textAreaTop" fmla="*/ 0 h 137880"/>
                    <a:gd name="textAreaBottom" fmla="*/ 138240 h 137880"/>
                  </a:gdLst>
                  <a:ahLst/>
                  <a:rect l="textAreaLeft" t="textAreaTop" r="textAreaRight" b="textAreaBottom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41" name="Freeform 23"/>
                <p:cNvSpPr/>
                <p:nvPr/>
              </p:nvSpPr>
              <p:spPr>
                <a:xfrm>
                  <a:off x="1009800" y="6567480"/>
                  <a:ext cx="182160" cy="210600"/>
                </a:xfrm>
                <a:custGeom>
                  <a:avLst/>
                  <a:gdLst>
                    <a:gd name="textAreaLeft" fmla="*/ 0 w 182160"/>
                    <a:gd name="textAreaRight" fmla="*/ 182520 w 182160"/>
                    <a:gd name="textAreaTop" fmla="*/ 0 h 210600"/>
                    <a:gd name="textAreaBottom" fmla="*/ 210960 h 210600"/>
                  </a:gdLst>
                  <a:ahLst/>
                  <a:rect l="textAreaLeft" t="textAreaTop" r="textAreaRight" b="textAreaBottom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42" name="Freeform 24"/>
                <p:cNvSpPr/>
                <p:nvPr/>
              </p:nvSpPr>
              <p:spPr>
                <a:xfrm>
                  <a:off x="1593720" y="5654520"/>
                  <a:ext cx="68040" cy="185400"/>
                </a:xfrm>
                <a:custGeom>
                  <a:avLst/>
                  <a:gdLst>
                    <a:gd name="textAreaLeft" fmla="*/ 0 w 68040"/>
                    <a:gd name="textAreaRight" fmla="*/ 68400 w 68040"/>
                    <a:gd name="textAreaTop" fmla="*/ 0 h 185400"/>
                    <a:gd name="textAreaBottom" fmla="*/ 185760 h 185400"/>
                  </a:gdLst>
                  <a:ahLst/>
                  <a:rect l="textAreaLeft" t="textAreaTop" r="textAreaRight" b="textAreaBottom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</p:grpSp>
          <p:sp>
            <p:nvSpPr>
              <p:cNvPr id="143" name="Freeform 25"/>
              <p:cNvSpPr/>
              <p:nvPr/>
            </p:nvSpPr>
            <p:spPr>
              <a:xfrm>
                <a:off x="120600" y="5924520"/>
                <a:ext cx="944280" cy="396360"/>
              </a:xfrm>
              <a:custGeom>
                <a:avLst/>
                <a:gdLst>
                  <a:gd name="textAreaLeft" fmla="*/ 0 w 944280"/>
                  <a:gd name="textAreaRight" fmla="*/ 944640 w 944280"/>
                  <a:gd name="textAreaTop" fmla="*/ 0 h 396360"/>
                  <a:gd name="textAreaBottom" fmla="*/ 396720 h 396360"/>
                </a:gdLst>
                <a:ahLst/>
                <a:rect l="textAreaLeft" t="textAreaTop" r="textAreaRight" b="textAreaBottom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1" lang="uk-UA" sz="4000" spc="-1" strike="noStrike">
                  <a:solidFill>
                    <a:srgbClr val="2d2d87"/>
                  </a:solidFill>
                  <a:latin typeface="Arial"/>
                </a:endParaRPr>
              </a:p>
            </p:txBody>
          </p:sp>
          <p:sp>
            <p:nvSpPr>
              <p:cNvPr id="144" name="Freeform 26"/>
              <p:cNvSpPr/>
              <p:nvPr/>
            </p:nvSpPr>
            <p:spPr>
              <a:xfrm>
                <a:off x="412920" y="6168960"/>
                <a:ext cx="387000" cy="234720"/>
              </a:xfrm>
              <a:custGeom>
                <a:avLst/>
                <a:gdLst>
                  <a:gd name="textAreaLeft" fmla="*/ 0 w 387000"/>
                  <a:gd name="textAreaRight" fmla="*/ 387360 w 387000"/>
                  <a:gd name="textAreaTop" fmla="*/ 0 h 234720"/>
                  <a:gd name="textAreaBottom" fmla="*/ 235080 h 234720"/>
                </a:gdLst>
                <a:ahLst/>
                <a:rect l="textAreaLeft" t="textAreaTop" r="textAreaRight" b="textAreaBottom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1" lang="uk-UA" sz="4000" spc="-1" strike="noStrike">
                  <a:solidFill>
                    <a:srgbClr val="2d2d87"/>
                  </a:solidFill>
                  <a:latin typeface="Arial"/>
                </a:endParaRPr>
              </a:p>
            </p:txBody>
          </p:sp>
          <p:sp>
            <p:nvSpPr>
              <p:cNvPr id="145" name="Freeform 27"/>
              <p:cNvSpPr/>
              <p:nvPr/>
            </p:nvSpPr>
            <p:spPr>
              <a:xfrm>
                <a:off x="896760" y="5842080"/>
                <a:ext cx="169560" cy="377640"/>
              </a:xfrm>
              <a:custGeom>
                <a:avLst/>
                <a:gdLst>
                  <a:gd name="textAreaLeft" fmla="*/ 0 w 169560"/>
                  <a:gd name="textAreaRight" fmla="*/ 169920 w 169560"/>
                  <a:gd name="textAreaTop" fmla="*/ 0 h 377640"/>
                  <a:gd name="textAreaBottom" fmla="*/ 378000 h 377640"/>
                </a:gdLst>
                <a:ahLst/>
                <a:rect l="textAreaLeft" t="textAreaTop" r="textAreaRight" b="textAreaBottom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1" lang="uk-UA" sz="4000" spc="-1" strike="noStrike">
                  <a:solidFill>
                    <a:srgbClr val="2d2d87"/>
                  </a:solidFill>
                  <a:latin typeface="Arial"/>
                </a:endParaRPr>
              </a:p>
            </p:txBody>
          </p:sp>
          <p:grpSp>
            <p:nvGrpSpPr>
              <p:cNvPr id="146" name="Group 28"/>
              <p:cNvGrpSpPr/>
              <p:nvPr/>
            </p:nvGrpSpPr>
            <p:grpSpPr>
              <a:xfrm>
                <a:off x="7920" y="5540400"/>
                <a:ext cx="1784160" cy="1075680"/>
                <a:chOff x="7920" y="5540400"/>
                <a:chExt cx="1784160" cy="1075680"/>
              </a:xfrm>
            </p:grpSpPr>
            <p:sp>
              <p:nvSpPr>
                <p:cNvPr id="147" name="Freeform 29"/>
                <p:cNvSpPr/>
                <p:nvPr/>
              </p:nvSpPr>
              <p:spPr>
                <a:xfrm>
                  <a:off x="1062000" y="6426360"/>
                  <a:ext cx="118800" cy="137880"/>
                </a:xfrm>
                <a:custGeom>
                  <a:avLst/>
                  <a:gdLst>
                    <a:gd name="textAreaLeft" fmla="*/ 0 w 118800"/>
                    <a:gd name="textAreaRight" fmla="*/ 119160 w 118800"/>
                    <a:gd name="textAreaTop" fmla="*/ 0 h 137880"/>
                    <a:gd name="textAreaBottom" fmla="*/ 138240 h 137880"/>
                  </a:gdLst>
                  <a:ahLst/>
                  <a:rect l="textAreaLeft" t="textAreaTop" r="textAreaRight" b="textAreaBottom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48" name="Freeform 30"/>
                <p:cNvSpPr/>
                <p:nvPr/>
              </p:nvSpPr>
              <p:spPr>
                <a:xfrm>
                  <a:off x="7920" y="5918040"/>
                  <a:ext cx="1336320" cy="698040"/>
                </a:xfrm>
                <a:custGeom>
                  <a:avLst/>
                  <a:gdLst>
                    <a:gd name="textAreaLeft" fmla="*/ 0 w 1336320"/>
                    <a:gd name="textAreaRight" fmla="*/ 1336680 w 1336320"/>
                    <a:gd name="textAreaTop" fmla="*/ 0 h 698040"/>
                    <a:gd name="textAreaBottom" fmla="*/ 698400 h 698040"/>
                  </a:gdLst>
                  <a:ahLst/>
                  <a:rect l="textAreaLeft" t="textAreaTop" r="textAreaRight" b="textAreaBottom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49" name="Freeform 31"/>
                <p:cNvSpPr/>
                <p:nvPr/>
              </p:nvSpPr>
              <p:spPr>
                <a:xfrm>
                  <a:off x="168120" y="5985000"/>
                  <a:ext cx="126720" cy="264600"/>
                </a:xfrm>
                <a:custGeom>
                  <a:avLst/>
                  <a:gdLst>
                    <a:gd name="textAreaLeft" fmla="*/ 0 w 126720"/>
                    <a:gd name="textAreaRight" fmla="*/ 127080 w 126720"/>
                    <a:gd name="textAreaTop" fmla="*/ 0 h 264600"/>
                    <a:gd name="textAreaBottom" fmla="*/ 264960 h 264600"/>
                  </a:gdLst>
                  <a:ahLst/>
                  <a:rect l="textAreaLeft" t="textAreaTop" r="textAreaRight" b="textAreaBottom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50" name="Freeform 32"/>
                <p:cNvSpPr/>
                <p:nvPr/>
              </p:nvSpPr>
              <p:spPr>
                <a:xfrm>
                  <a:off x="712800" y="5540400"/>
                  <a:ext cx="510840" cy="942480"/>
                </a:xfrm>
                <a:custGeom>
                  <a:avLst/>
                  <a:gdLst>
                    <a:gd name="textAreaLeft" fmla="*/ 0 w 510840"/>
                    <a:gd name="textAreaRight" fmla="*/ 511200 w 510840"/>
                    <a:gd name="textAreaTop" fmla="*/ 0 h 942480"/>
                    <a:gd name="textAreaBottom" fmla="*/ 942840 h 942480"/>
                  </a:gdLst>
                  <a:ahLst/>
                  <a:rect l="textAreaLeft" t="textAreaTop" r="textAreaRight" b="textAreaBottom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51" name="Freeform 33"/>
                <p:cNvSpPr/>
                <p:nvPr/>
              </p:nvSpPr>
              <p:spPr>
                <a:xfrm>
                  <a:off x="917640" y="5794200"/>
                  <a:ext cx="151920" cy="399600"/>
                </a:xfrm>
                <a:custGeom>
                  <a:avLst/>
                  <a:gdLst>
                    <a:gd name="textAreaLeft" fmla="*/ 0 w 151920"/>
                    <a:gd name="textAreaRight" fmla="*/ 152280 w 151920"/>
                    <a:gd name="textAreaTop" fmla="*/ 0 h 399600"/>
                    <a:gd name="textAreaBottom" fmla="*/ 399960 h 399600"/>
                  </a:gdLst>
                  <a:ahLst/>
                  <a:rect l="textAreaLeft" t="textAreaTop" r="textAreaRight" b="textAreaBottom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52" name="Freeform 34"/>
                <p:cNvSpPr/>
                <p:nvPr/>
              </p:nvSpPr>
              <p:spPr>
                <a:xfrm>
                  <a:off x="520560" y="5762520"/>
                  <a:ext cx="309240" cy="213840"/>
                </a:xfrm>
                <a:custGeom>
                  <a:avLst/>
                  <a:gdLst>
                    <a:gd name="textAreaLeft" fmla="*/ 0 w 309240"/>
                    <a:gd name="textAreaRight" fmla="*/ 309600 w 309240"/>
                    <a:gd name="textAreaTop" fmla="*/ 0 h 213840"/>
                    <a:gd name="textAreaBottom" fmla="*/ 214200 h 213840"/>
                  </a:gdLst>
                  <a:ahLst/>
                  <a:rect l="textAreaLeft" t="textAreaTop" r="textAreaRight" b="textAreaBottom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53" name="Freeform 35"/>
                <p:cNvSpPr/>
                <p:nvPr/>
              </p:nvSpPr>
              <p:spPr>
                <a:xfrm>
                  <a:off x="1044720" y="5616720"/>
                  <a:ext cx="747360" cy="336240"/>
                </a:xfrm>
                <a:custGeom>
                  <a:avLst/>
                  <a:gdLst>
                    <a:gd name="textAreaLeft" fmla="*/ 0 w 747360"/>
                    <a:gd name="textAreaRight" fmla="*/ 747720 w 747360"/>
                    <a:gd name="textAreaTop" fmla="*/ 0 h 336240"/>
                    <a:gd name="textAreaBottom" fmla="*/ 336600 h 336240"/>
                  </a:gdLst>
                  <a:ahLst/>
                  <a:rect l="textAreaLeft" t="textAreaTop" r="textAreaRight" b="textAreaBottom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54" name="Freeform 36"/>
                <p:cNvSpPr/>
                <p:nvPr/>
              </p:nvSpPr>
              <p:spPr>
                <a:xfrm>
                  <a:off x="1138320" y="5724360"/>
                  <a:ext cx="388440" cy="136080"/>
                </a:xfrm>
                <a:custGeom>
                  <a:avLst/>
                  <a:gdLst>
                    <a:gd name="textAreaLeft" fmla="*/ 0 w 388440"/>
                    <a:gd name="textAreaRight" fmla="*/ 388800 w 388440"/>
                    <a:gd name="textAreaTop" fmla="*/ 0 h 136080"/>
                    <a:gd name="textAreaBottom" fmla="*/ 136440 h 136080"/>
                  </a:gdLst>
                  <a:ahLst/>
                  <a:rect l="textAreaLeft" t="textAreaTop" r="textAreaRight" b="textAreaBottom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155" name="Group 37"/>
          <p:cNvGrpSpPr/>
          <p:nvPr/>
        </p:nvGrpSpPr>
        <p:grpSpPr>
          <a:xfrm>
            <a:off x="8679960" y="2116080"/>
            <a:ext cx="385560" cy="4308120"/>
            <a:chOff x="8679960" y="2116080"/>
            <a:chExt cx="385560" cy="4308120"/>
          </a:xfrm>
        </p:grpSpPr>
        <p:sp>
          <p:nvSpPr>
            <p:cNvPr id="156" name="Freeform 38"/>
            <p:cNvSpPr/>
            <p:nvPr/>
          </p:nvSpPr>
          <p:spPr>
            <a:xfrm flipH="1">
              <a:off x="8679600" y="4159080"/>
              <a:ext cx="325080" cy="2265120"/>
            </a:xfrm>
            <a:custGeom>
              <a:avLst/>
              <a:gdLst>
                <a:gd name="textAreaLeft" fmla="*/ -360 w 325080"/>
                <a:gd name="textAreaRight" fmla="*/ 325080 w 325080"/>
                <a:gd name="textAreaTop" fmla="*/ 0 h 2265120"/>
                <a:gd name="textAreaBottom" fmla="*/ 2265480 h 2265120"/>
              </a:gdLst>
              <a:ahLst/>
              <a:rect l="textAreaLeft" t="textAreaTop" r="textAreaRight" b="textAreaBottom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  <p:sp>
          <p:nvSpPr>
            <p:cNvPr id="157" name="Freeform 39"/>
            <p:cNvSpPr/>
            <p:nvPr/>
          </p:nvSpPr>
          <p:spPr>
            <a:xfrm flipH="1">
              <a:off x="8740080" y="2116080"/>
              <a:ext cx="325080" cy="2592000"/>
            </a:xfrm>
            <a:custGeom>
              <a:avLst/>
              <a:gdLst>
                <a:gd name="textAreaLeft" fmla="*/ -360 w 325080"/>
                <a:gd name="textAreaRight" fmla="*/ 325080 w 325080"/>
                <a:gd name="textAreaTop" fmla="*/ 0 h 2592000"/>
                <a:gd name="textAreaBottom" fmla="*/ 2592360 h 2592000"/>
              </a:gdLst>
              <a:ahLst/>
              <a:rect l="textAreaLeft" t="textAreaTop" r="textAreaRight" b="textAreaBottom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</p:grpSp>
      <p:grpSp>
        <p:nvGrpSpPr>
          <p:cNvPr id="158" name="Group 40"/>
          <p:cNvGrpSpPr/>
          <p:nvPr/>
        </p:nvGrpSpPr>
        <p:grpSpPr>
          <a:xfrm>
            <a:off x="7171560" y="-86760"/>
            <a:ext cx="2427120" cy="2246760"/>
            <a:chOff x="7171560" y="-86760"/>
            <a:chExt cx="2427120" cy="2246760"/>
          </a:xfrm>
        </p:grpSpPr>
        <p:grpSp>
          <p:nvGrpSpPr>
            <p:cNvPr id="159" name="Group 41"/>
            <p:cNvGrpSpPr/>
            <p:nvPr/>
          </p:nvGrpSpPr>
          <p:grpSpPr>
            <a:xfrm>
              <a:off x="7171560" y="-86760"/>
              <a:ext cx="2427120" cy="2246760"/>
              <a:chOff x="7171560" y="-86760"/>
              <a:chExt cx="2427120" cy="2246760"/>
            </a:xfrm>
          </p:grpSpPr>
          <p:sp>
            <p:nvSpPr>
              <p:cNvPr id="160" name="Freeform 42"/>
              <p:cNvSpPr/>
              <p:nvPr/>
            </p:nvSpPr>
            <p:spPr>
              <a:xfrm rot="18427200">
                <a:off x="8620200" y="1724040"/>
                <a:ext cx="97920" cy="456840"/>
              </a:xfrm>
              <a:custGeom>
                <a:avLst/>
                <a:gdLst>
                  <a:gd name="textAreaLeft" fmla="*/ 0 w 97920"/>
                  <a:gd name="textAreaRight" fmla="*/ 98280 w 97920"/>
                  <a:gd name="textAreaTop" fmla="*/ 0 h 456840"/>
                  <a:gd name="textAreaBottom" fmla="*/ 457200 h 456840"/>
                </a:gdLst>
                <a:ahLst/>
                <a:rect l="textAreaLeft" t="textAreaTop" r="textAreaRight" b="textAreaBottom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1" lang="uk-UA" sz="4000" spc="-1" strike="noStrike">
                  <a:solidFill>
                    <a:srgbClr val="2d2d87"/>
                  </a:solidFill>
                  <a:latin typeface="Arial"/>
                </a:endParaRPr>
              </a:p>
            </p:txBody>
          </p:sp>
          <p:grpSp>
            <p:nvGrpSpPr>
              <p:cNvPr id="161" name="Group 43"/>
              <p:cNvGrpSpPr/>
              <p:nvPr/>
            </p:nvGrpSpPr>
            <p:grpSpPr>
              <a:xfrm>
                <a:off x="7171560" y="-86760"/>
                <a:ext cx="2427120" cy="2246760"/>
                <a:chOff x="7171560" y="-86760"/>
                <a:chExt cx="2427120" cy="2246760"/>
              </a:xfrm>
            </p:grpSpPr>
            <p:sp>
              <p:nvSpPr>
                <p:cNvPr id="162" name="Freeform 44"/>
                <p:cNvSpPr/>
                <p:nvPr/>
              </p:nvSpPr>
              <p:spPr>
                <a:xfrm rot="18427200">
                  <a:off x="7883280" y="112680"/>
                  <a:ext cx="242640" cy="198000"/>
                </a:xfrm>
                <a:custGeom>
                  <a:avLst/>
                  <a:gdLst>
                    <a:gd name="textAreaLeft" fmla="*/ 0 w 242640"/>
                    <a:gd name="textAreaRight" fmla="*/ 243000 w 242640"/>
                    <a:gd name="textAreaTop" fmla="*/ 0 h 198000"/>
                    <a:gd name="textAreaBottom" fmla="*/ 198360 h 198000"/>
                  </a:gdLst>
                  <a:ahLst/>
                  <a:rect l="textAreaLeft" t="textAreaTop" r="textAreaRight" b="textAreaBottom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63" name="Freeform 45"/>
                <p:cNvSpPr/>
                <p:nvPr/>
              </p:nvSpPr>
              <p:spPr>
                <a:xfrm rot="18427200">
                  <a:off x="8013240" y="527040"/>
                  <a:ext cx="426600" cy="694800"/>
                </a:xfrm>
                <a:custGeom>
                  <a:avLst/>
                  <a:gdLst>
                    <a:gd name="textAreaLeft" fmla="*/ 0 w 426600"/>
                    <a:gd name="textAreaRight" fmla="*/ 426960 w 426600"/>
                    <a:gd name="textAreaTop" fmla="*/ 0 h 694800"/>
                    <a:gd name="textAreaBottom" fmla="*/ 695160 h 694800"/>
                  </a:gdLst>
                  <a:ahLst/>
                  <a:rect l="textAreaLeft" t="textAreaTop" r="textAreaRight" b="textAreaBottom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64" name="Freeform 46"/>
                <p:cNvSpPr/>
                <p:nvPr/>
              </p:nvSpPr>
              <p:spPr>
                <a:xfrm rot="18427200">
                  <a:off x="7711920" y="288720"/>
                  <a:ext cx="801360" cy="1425240"/>
                </a:xfrm>
                <a:custGeom>
                  <a:avLst/>
                  <a:gdLst>
                    <a:gd name="textAreaLeft" fmla="*/ 0 w 801360"/>
                    <a:gd name="textAreaRight" fmla="*/ 801720 w 801360"/>
                    <a:gd name="textAreaTop" fmla="*/ 0 h 1425240"/>
                    <a:gd name="textAreaBottom" fmla="*/ 1425600 h 1425240"/>
                  </a:gdLst>
                  <a:ahLst/>
                  <a:rect l="textAreaLeft" t="textAreaTop" r="textAreaRight" b="textAreaBottom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65" name="Freeform 47"/>
                <p:cNvSpPr/>
                <p:nvPr/>
              </p:nvSpPr>
              <p:spPr>
                <a:xfrm rot="18427200">
                  <a:off x="7783560" y="-29880"/>
                  <a:ext cx="1203120" cy="2133360"/>
                </a:xfrm>
                <a:custGeom>
                  <a:avLst/>
                  <a:gdLst>
                    <a:gd name="textAreaLeft" fmla="*/ 0 w 1203120"/>
                    <a:gd name="textAreaRight" fmla="*/ 1203480 w 1203120"/>
                    <a:gd name="textAreaTop" fmla="*/ 0 h 2133360"/>
                    <a:gd name="textAreaBottom" fmla="*/ 2133720 h 2133360"/>
                  </a:gdLst>
                  <a:ahLst/>
                  <a:rect l="textAreaLeft" t="textAreaTop" r="textAreaRight" b="textAreaBottom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66" name="Freeform 48"/>
                <p:cNvSpPr/>
                <p:nvPr/>
              </p:nvSpPr>
              <p:spPr>
                <a:xfrm rot="18427200">
                  <a:off x="8408880" y="1423800"/>
                  <a:ext cx="267840" cy="193320"/>
                </a:xfrm>
                <a:custGeom>
                  <a:avLst/>
                  <a:gdLst>
                    <a:gd name="textAreaLeft" fmla="*/ 0 w 267840"/>
                    <a:gd name="textAreaRight" fmla="*/ 268200 w 267840"/>
                    <a:gd name="textAreaTop" fmla="*/ 0 h 193320"/>
                    <a:gd name="textAreaBottom" fmla="*/ 193680 h 193320"/>
                  </a:gdLst>
                  <a:ahLst/>
                  <a:rect l="textAreaLeft" t="textAreaTop" r="textAreaRight" b="textAreaBottom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67" name="Freeform 49"/>
                <p:cNvSpPr/>
                <p:nvPr/>
              </p:nvSpPr>
              <p:spPr>
                <a:xfrm rot="18427200">
                  <a:off x="8338680" y="1279440"/>
                  <a:ext cx="286920" cy="228240"/>
                </a:xfrm>
                <a:custGeom>
                  <a:avLst/>
                  <a:gdLst>
                    <a:gd name="textAreaLeft" fmla="*/ 0 w 286920"/>
                    <a:gd name="textAreaRight" fmla="*/ 287280 w 286920"/>
                    <a:gd name="textAreaTop" fmla="*/ 0 h 228240"/>
                    <a:gd name="textAreaBottom" fmla="*/ 228600 h 228240"/>
                  </a:gdLst>
                  <a:ahLst/>
                  <a:rect l="textAreaLeft" t="textAreaTop" r="textAreaRight" b="textAreaBottom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68" name="Freeform 50"/>
                <p:cNvSpPr/>
                <p:nvPr/>
              </p:nvSpPr>
              <p:spPr>
                <a:xfrm rot="18427200">
                  <a:off x="7913160" y="333360"/>
                  <a:ext cx="286920" cy="232920"/>
                </a:xfrm>
                <a:custGeom>
                  <a:avLst/>
                  <a:gdLst>
                    <a:gd name="textAreaLeft" fmla="*/ 0 w 286920"/>
                    <a:gd name="textAreaRight" fmla="*/ 287280 w 286920"/>
                    <a:gd name="textAreaTop" fmla="*/ 0 h 232920"/>
                    <a:gd name="textAreaBottom" fmla="*/ 233280 h 232920"/>
                  </a:gdLst>
                  <a:ahLst/>
                  <a:rect l="textAreaLeft" t="textAreaTop" r="textAreaRight" b="textAreaBottom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  <p:sp>
              <p:nvSpPr>
                <p:cNvPr id="169" name="Freeform 51"/>
                <p:cNvSpPr/>
                <p:nvPr/>
              </p:nvSpPr>
              <p:spPr>
                <a:xfrm rot="18427200">
                  <a:off x="7854840" y="225360"/>
                  <a:ext cx="283680" cy="218880"/>
                </a:xfrm>
                <a:custGeom>
                  <a:avLst/>
                  <a:gdLst>
                    <a:gd name="textAreaLeft" fmla="*/ 0 w 283680"/>
                    <a:gd name="textAreaRight" fmla="*/ 284040 w 283680"/>
                    <a:gd name="textAreaTop" fmla="*/ 0 h 218880"/>
                    <a:gd name="textAreaBottom" fmla="*/ 219240 h 218880"/>
                  </a:gdLst>
                  <a:ahLst/>
                  <a:rect l="textAreaLeft" t="textAreaTop" r="textAreaRight" b="textAreaBottom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pPr>
                    <a:lnSpc>
                      <a:spcPct val="100000"/>
                    </a:lnSpc>
                  </a:pPr>
                  <a:endParaRPr b="1" lang="uk-UA" sz="4000" spc="-1" strike="noStrike">
                    <a:solidFill>
                      <a:srgbClr val="2d2d87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170" name="Line 52"/>
            <p:cNvSpPr/>
            <p:nvPr/>
          </p:nvSpPr>
          <p:spPr>
            <a:xfrm>
              <a:off x="7731000" y="133200"/>
              <a:ext cx="66600" cy="152280"/>
            </a:xfrm>
            <a:prstGeom prst="line">
              <a:avLst/>
            </a:prstGeom>
            <a:ln w="38100">
              <a:solidFill>
                <a:srgbClr val="0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</p:grpSp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85800" y="152280"/>
            <a:ext cx="6870240" cy="1599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omic Sans MS"/>
              </a:rPr>
              <a:t>Образец заголовка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85800" y="1828800"/>
            <a:ext cx="3771720" cy="36572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800" spc="-1" strike="noStrike">
                <a:solidFill>
                  <a:srgbClr val="000000"/>
                </a:solidFill>
                <a:latin typeface="Comic Sans MS"/>
              </a:rPr>
              <a:t>Образец текста</a:t>
            </a:r>
            <a:endParaRPr b="0" lang="uk-UA" sz="2800" spc="-1" strike="noStrike">
              <a:solidFill>
                <a:srgbClr val="000000"/>
              </a:solidFill>
              <a:latin typeface="Comic Sans MS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omic Sans MS"/>
              </a:rPr>
              <a:t>Второй уровень</a:t>
            </a:r>
            <a:endParaRPr b="0" lang="uk-UA" sz="2400" spc="-1" strike="noStrike">
              <a:solidFill>
                <a:srgbClr val="000000"/>
              </a:solidFill>
              <a:latin typeface="Comic Sans MS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000" spc="-1" strike="noStrike">
                <a:solidFill>
                  <a:srgbClr val="000000"/>
                </a:solidFill>
                <a:latin typeface="Comic Sans MS"/>
              </a:rPr>
              <a:t>Третий уровень</a:t>
            </a:r>
            <a:endParaRPr b="0" lang="uk-UA" sz="2000" spc="-1" strike="noStrike">
              <a:solidFill>
                <a:srgbClr val="000000"/>
              </a:solidFill>
              <a:latin typeface="Comic Sans MS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omic Sans MS"/>
              </a:rPr>
              <a:t>Четвертый уровень</a:t>
            </a:r>
            <a:endParaRPr b="0" lang="uk-UA" sz="1800" spc="-1" strike="noStrike">
              <a:solidFill>
                <a:srgbClr val="000000"/>
              </a:solidFill>
              <a:latin typeface="Comic Sans MS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ru-RU" sz="1800" spc="-1" strike="noStrike">
                <a:solidFill>
                  <a:srgbClr val="000000"/>
                </a:solidFill>
                <a:latin typeface="Comic Sans MS"/>
              </a:rPr>
              <a:t>Пятый уровень</a:t>
            </a:r>
            <a:endParaRPr b="0" lang="uk-UA" sz="1800" spc="-1" strike="noStrike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10160" y="1828800"/>
            <a:ext cx="3771720" cy="36572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800" spc="-1" strike="noStrike">
                <a:solidFill>
                  <a:srgbClr val="000000"/>
                </a:solidFill>
                <a:latin typeface="Comic Sans MS"/>
              </a:rPr>
              <a:t>Образец текста</a:t>
            </a:r>
            <a:endParaRPr b="0" lang="uk-UA" sz="2800" spc="-1" strike="noStrike">
              <a:solidFill>
                <a:srgbClr val="000000"/>
              </a:solidFill>
              <a:latin typeface="Comic Sans MS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omic Sans MS"/>
              </a:rPr>
              <a:t>Второй уровень</a:t>
            </a:r>
            <a:endParaRPr b="0" lang="uk-UA" sz="2400" spc="-1" strike="noStrike">
              <a:solidFill>
                <a:srgbClr val="000000"/>
              </a:solidFill>
              <a:latin typeface="Comic Sans MS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000" spc="-1" strike="noStrike">
                <a:solidFill>
                  <a:srgbClr val="000000"/>
                </a:solidFill>
                <a:latin typeface="Comic Sans MS"/>
              </a:rPr>
              <a:t>Третий уровень</a:t>
            </a:r>
            <a:endParaRPr b="0" lang="uk-UA" sz="2000" spc="-1" strike="noStrike">
              <a:solidFill>
                <a:srgbClr val="000000"/>
              </a:solidFill>
              <a:latin typeface="Comic Sans MS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omic Sans MS"/>
              </a:rPr>
              <a:t>Четвертый уровень</a:t>
            </a:r>
            <a:endParaRPr b="0" lang="uk-UA" sz="1800" spc="-1" strike="noStrike">
              <a:solidFill>
                <a:srgbClr val="000000"/>
              </a:solidFill>
              <a:latin typeface="Comic Sans MS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ru-RU" sz="1800" spc="-1" strike="noStrike">
                <a:solidFill>
                  <a:srgbClr val="000000"/>
                </a:solidFill>
                <a:latin typeface="Comic Sans MS"/>
              </a:rPr>
              <a:t>Пятый уровень</a:t>
            </a:r>
            <a:endParaRPr b="0" lang="uk-UA" sz="1800" spc="-1" strike="noStrike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dt" idx="10"/>
          </p:nvPr>
        </p:nvSpPr>
        <p:spPr>
          <a:xfrm>
            <a:off x="137160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ftr" idx="11"/>
          </p:nvPr>
        </p:nvSpPr>
        <p:spPr>
          <a:xfrm>
            <a:off x="3556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6" name="PlaceHolder 6"/>
          <p:cNvSpPr>
            <a:spLocks noGrp="1"/>
          </p:cNvSpPr>
          <p:nvPr>
            <p:ph type="sldNum" idx="12"/>
          </p:nvPr>
        </p:nvSpPr>
        <p:spPr>
          <a:xfrm>
            <a:off x="671832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Comic Sans M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DDECF27-5A42-424F-AC3E-0CA640F42137}" type="slidenum">
              <a:rPr b="0" lang="ru-RU" sz="1400" spc="-1" strike="noStrike">
                <a:solidFill>
                  <a:srgbClr val="000000"/>
                </a:solidFill>
                <a:latin typeface="Comic Sans MS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301680" y="228600"/>
            <a:ext cx="8510400" cy="13251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b7e7ff"/>
                </a:solidFill>
                <a:latin typeface="Arial"/>
              </a:rPr>
              <a:t>Образец заголовка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301680" y="1676520"/>
            <a:ext cx="4193640" cy="21348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Образец текста</a:t>
            </a:r>
            <a:endParaRPr b="0" lang="uk-UA" sz="3200" spc="-1" strike="noStrike">
              <a:solidFill>
                <a:srgbClr val="ffffff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ru-RU" sz="2800" spc="-1" strike="noStrike">
                <a:solidFill>
                  <a:srgbClr val="ffffff"/>
                </a:solidFill>
                <a:latin typeface="Arial"/>
              </a:rPr>
              <a:t>Второй уровень</a:t>
            </a:r>
            <a:endParaRPr b="0" lang="uk-UA" sz="2800" spc="-1" strike="noStrike">
              <a:solidFill>
                <a:srgbClr val="ffffff"/>
              </a:solidFill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2400" spc="-1" strike="noStrike">
                <a:solidFill>
                  <a:srgbClr val="ffffff"/>
                </a:solidFill>
                <a:latin typeface="Arial"/>
              </a:rPr>
              <a:t>Третий уровень</a:t>
            </a:r>
            <a:endParaRPr b="0" lang="uk-UA" sz="2400" spc="-1" strike="noStrike">
              <a:solidFill>
                <a:srgbClr val="ffffff"/>
              </a:solidFill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Четвертый уровень</a:t>
            </a:r>
            <a:endParaRPr b="0" lang="uk-UA" sz="2000" spc="-1" strike="noStrike">
              <a:solidFill>
                <a:srgbClr val="ffffff"/>
              </a:solidFill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Пятый уровень</a:t>
            </a:r>
            <a:endParaRPr b="0" lang="uk-UA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648320" y="1676520"/>
            <a:ext cx="4193640" cy="21348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Образец текста</a:t>
            </a:r>
            <a:endParaRPr b="0" lang="uk-UA" sz="3200" spc="-1" strike="noStrike">
              <a:solidFill>
                <a:srgbClr val="ffffff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ru-RU" sz="2800" spc="-1" strike="noStrike">
                <a:solidFill>
                  <a:srgbClr val="ffffff"/>
                </a:solidFill>
                <a:latin typeface="Arial"/>
              </a:rPr>
              <a:t>Второй уровень</a:t>
            </a:r>
            <a:endParaRPr b="0" lang="uk-UA" sz="2800" spc="-1" strike="noStrike">
              <a:solidFill>
                <a:srgbClr val="ffffff"/>
              </a:solidFill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2400" spc="-1" strike="noStrike">
                <a:solidFill>
                  <a:srgbClr val="ffffff"/>
                </a:solidFill>
                <a:latin typeface="Arial"/>
              </a:rPr>
              <a:t>Третий уровень</a:t>
            </a:r>
            <a:endParaRPr b="0" lang="uk-UA" sz="2400" spc="-1" strike="noStrike">
              <a:solidFill>
                <a:srgbClr val="ffffff"/>
              </a:solidFill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Четвертый уровень</a:t>
            </a:r>
            <a:endParaRPr b="0" lang="uk-UA" sz="2000" spc="-1" strike="noStrike">
              <a:solidFill>
                <a:srgbClr val="ffffff"/>
              </a:solidFill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Пятый уровень</a:t>
            </a:r>
            <a:endParaRPr b="0" lang="uk-UA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301680" y="3963960"/>
            <a:ext cx="4193640" cy="21348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Образец текста</a:t>
            </a:r>
            <a:endParaRPr b="0" lang="uk-UA" sz="3200" spc="-1" strike="noStrike">
              <a:solidFill>
                <a:srgbClr val="ffffff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ru-RU" sz="2800" spc="-1" strike="noStrike">
                <a:solidFill>
                  <a:srgbClr val="ffffff"/>
                </a:solidFill>
                <a:latin typeface="Arial"/>
              </a:rPr>
              <a:t>Второй уровень</a:t>
            </a:r>
            <a:endParaRPr b="0" lang="uk-UA" sz="2800" spc="-1" strike="noStrike">
              <a:solidFill>
                <a:srgbClr val="ffffff"/>
              </a:solidFill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2400" spc="-1" strike="noStrike">
                <a:solidFill>
                  <a:srgbClr val="ffffff"/>
                </a:solidFill>
                <a:latin typeface="Arial"/>
              </a:rPr>
              <a:t>Третий уровень</a:t>
            </a:r>
            <a:endParaRPr b="0" lang="uk-UA" sz="2400" spc="-1" strike="noStrike">
              <a:solidFill>
                <a:srgbClr val="ffffff"/>
              </a:solidFill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Четвертый уровень</a:t>
            </a:r>
            <a:endParaRPr b="0" lang="uk-UA" sz="2000" spc="-1" strike="noStrike">
              <a:solidFill>
                <a:srgbClr val="ffffff"/>
              </a:solidFill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Пятый уровень</a:t>
            </a:r>
            <a:endParaRPr b="0" lang="uk-UA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 type="body"/>
          </p:nvPr>
        </p:nvSpPr>
        <p:spPr>
          <a:xfrm>
            <a:off x="4648320" y="3963960"/>
            <a:ext cx="4193640" cy="21348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Образец текста</a:t>
            </a:r>
            <a:endParaRPr b="0" lang="uk-UA" sz="3200" spc="-1" strike="noStrike">
              <a:solidFill>
                <a:srgbClr val="ffffff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ru-RU" sz="2800" spc="-1" strike="noStrike">
                <a:solidFill>
                  <a:srgbClr val="ffffff"/>
                </a:solidFill>
                <a:latin typeface="Arial"/>
              </a:rPr>
              <a:t>Второй уровень</a:t>
            </a:r>
            <a:endParaRPr b="0" lang="uk-UA" sz="2800" spc="-1" strike="noStrike">
              <a:solidFill>
                <a:srgbClr val="ffffff"/>
              </a:solidFill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2400" spc="-1" strike="noStrike">
                <a:solidFill>
                  <a:srgbClr val="ffffff"/>
                </a:solidFill>
                <a:latin typeface="Arial"/>
              </a:rPr>
              <a:t>Третий уровень</a:t>
            </a:r>
            <a:endParaRPr b="0" lang="uk-UA" sz="2400" spc="-1" strike="noStrike">
              <a:solidFill>
                <a:srgbClr val="ffffff"/>
              </a:solidFill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Четвертый уровень</a:t>
            </a:r>
            <a:endParaRPr b="0" lang="uk-UA" sz="2000" spc="-1" strike="noStrike">
              <a:solidFill>
                <a:srgbClr val="ffffff"/>
              </a:solidFill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fcc00"/>
              </a:buClr>
              <a:buFont typeface="Wingdings" charset="2"/>
              <a:buChar char="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Пятый уровень</a:t>
            </a:r>
            <a:endParaRPr b="0" lang="uk-UA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8" name="PlaceHolder 6"/>
          <p:cNvSpPr>
            <a:spLocks noGrp="1"/>
          </p:cNvSpPr>
          <p:nvPr>
            <p:ph type="dt" idx="13"/>
          </p:nvPr>
        </p:nvSpPr>
        <p:spPr>
          <a:xfrm>
            <a:off x="304920" y="6245280"/>
            <a:ext cx="228564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PlaceHolder 7"/>
          <p:cNvSpPr>
            <a:spLocks noGrp="1"/>
          </p:cNvSpPr>
          <p:nvPr>
            <p:ph type="ftr" idx="1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PlaceHolder 8"/>
          <p:cNvSpPr>
            <a:spLocks noGrp="1"/>
          </p:cNvSpPr>
          <p:nvPr>
            <p:ph type="sldNum" idx="15"/>
          </p:nvPr>
        </p:nvSpPr>
        <p:spPr>
          <a:xfrm>
            <a:off x="6553080" y="6245280"/>
            <a:ext cx="228564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9533B73-57BB-402B-8C8D-77BFD5AE6C76}" type="slidenum">
              <a:rPr b="0" lang="ru-RU" sz="1400" spc="-1" strike="noStrike">
                <a:solidFill>
                  <a:srgbClr val="ffffff"/>
                </a:solidFill>
                <a:latin typeface="Arial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a55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58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ffbf1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1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59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60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Образец заголовка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302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cc6600"/>
              </a:buClr>
              <a:buSzPct val="75000"/>
              <a:buFont typeface="Wingdings" charset="2"/>
              <a:buChar char=""/>
            </a:pPr>
            <a:r>
              <a:rPr b="0" lang="ru-RU" sz="2800" spc="-1" strike="noStrike">
                <a:solidFill>
                  <a:srgbClr val="ffffff"/>
                </a:solidFill>
                <a:latin typeface="Verdana"/>
              </a:rPr>
              <a:t>Образец текста</a:t>
            </a: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fbf1f"/>
              </a:buClr>
              <a:buSzPct val="75000"/>
              <a:buFont typeface="Wingdings" charset="2"/>
              <a:buChar char=""/>
            </a:pPr>
            <a:r>
              <a:rPr b="0" lang="ru-RU" sz="2400" spc="-1" strike="noStrike">
                <a:solidFill>
                  <a:srgbClr val="ffffff"/>
                </a:solidFill>
                <a:latin typeface="Verdana"/>
              </a:rPr>
              <a:t>Второй уровень</a:t>
            </a:r>
            <a:endParaRPr b="0" lang="uk-UA" sz="24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fcc00"/>
              </a:buClr>
              <a:buSzPct val="65000"/>
              <a:buFont typeface="Wingdings" charset="2"/>
              <a:buChar char=""/>
            </a:pPr>
            <a:r>
              <a:rPr b="0" lang="ru-RU" sz="2000" spc="-1" strike="noStrike">
                <a:solidFill>
                  <a:srgbClr val="ffffff"/>
                </a:solidFill>
                <a:latin typeface="Verdana"/>
              </a:rPr>
              <a:t>Третий уровень</a:t>
            </a:r>
            <a:endParaRPr b="0" lang="uk-UA" sz="2000" spc="-1" strike="noStrike">
              <a:solidFill>
                <a:srgbClr val="ffffff"/>
              </a:solidFill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cc6600"/>
              </a:buClr>
              <a:buFont typeface="Wingdings" charset="2"/>
              <a:buChar char=""/>
            </a:pPr>
            <a:r>
              <a:rPr b="0" lang="ru-RU" sz="1800" spc="-1" strike="noStrike">
                <a:solidFill>
                  <a:srgbClr val="ffffff"/>
                </a:solidFill>
                <a:latin typeface="Verdana"/>
              </a:rPr>
              <a:t>Четвертый уровень</a:t>
            </a:r>
            <a:endParaRPr b="0" lang="uk-UA" sz="1800" spc="-1" strike="noStrike">
              <a:solidFill>
                <a:srgbClr val="ffffff"/>
              </a:solidFill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fbf1f"/>
              </a:buClr>
              <a:buSzPct val="80000"/>
              <a:buFont typeface="Wingdings" charset="2"/>
              <a:buChar char=""/>
            </a:pPr>
            <a:r>
              <a:rPr b="0" lang="ru-RU" sz="1800" spc="-1" strike="noStrike">
                <a:solidFill>
                  <a:srgbClr val="ffffff"/>
                </a:solidFill>
                <a:latin typeface="Verdana"/>
              </a:rPr>
              <a:t>Пятый уровень</a:t>
            </a:r>
            <a:endParaRPr b="0" lang="uk-UA" sz="1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302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cc6600"/>
              </a:buClr>
              <a:buSzPct val="75000"/>
              <a:buFont typeface="Wingdings" charset="2"/>
              <a:buChar char=""/>
            </a:pPr>
            <a:r>
              <a:rPr b="0" lang="ru-RU" sz="2800" spc="-1" strike="noStrike">
                <a:solidFill>
                  <a:srgbClr val="ffffff"/>
                </a:solidFill>
                <a:latin typeface="Verdana"/>
              </a:rPr>
              <a:t>Образец текста</a:t>
            </a: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fbf1f"/>
              </a:buClr>
              <a:buSzPct val="75000"/>
              <a:buFont typeface="Wingdings" charset="2"/>
              <a:buChar char=""/>
            </a:pPr>
            <a:r>
              <a:rPr b="0" lang="ru-RU" sz="2400" spc="-1" strike="noStrike">
                <a:solidFill>
                  <a:srgbClr val="ffffff"/>
                </a:solidFill>
                <a:latin typeface="Verdana"/>
              </a:rPr>
              <a:t>Второй уровень</a:t>
            </a:r>
            <a:endParaRPr b="0" lang="uk-UA" sz="24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fcc00"/>
              </a:buClr>
              <a:buSzPct val="65000"/>
              <a:buFont typeface="Wingdings" charset="2"/>
              <a:buChar char=""/>
            </a:pPr>
            <a:r>
              <a:rPr b="0" lang="ru-RU" sz="2000" spc="-1" strike="noStrike">
                <a:solidFill>
                  <a:srgbClr val="ffffff"/>
                </a:solidFill>
                <a:latin typeface="Verdana"/>
              </a:rPr>
              <a:t>Третий уровень</a:t>
            </a:r>
            <a:endParaRPr b="0" lang="uk-UA" sz="2000" spc="-1" strike="noStrike">
              <a:solidFill>
                <a:srgbClr val="ffffff"/>
              </a:solidFill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cc6600"/>
              </a:buClr>
              <a:buFont typeface="Wingdings" charset="2"/>
              <a:buChar char=""/>
            </a:pPr>
            <a:r>
              <a:rPr b="0" lang="ru-RU" sz="1800" spc="-1" strike="noStrike">
                <a:solidFill>
                  <a:srgbClr val="ffffff"/>
                </a:solidFill>
                <a:latin typeface="Verdana"/>
              </a:rPr>
              <a:t>Четвертый уровень</a:t>
            </a:r>
            <a:endParaRPr b="0" lang="uk-UA" sz="1800" spc="-1" strike="noStrike">
              <a:solidFill>
                <a:srgbClr val="ffffff"/>
              </a:solidFill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fbf1f"/>
              </a:buClr>
              <a:buSzPct val="80000"/>
              <a:buFont typeface="Wingdings" charset="2"/>
              <a:buChar char=""/>
            </a:pPr>
            <a:r>
              <a:rPr b="0" lang="ru-RU" sz="1800" spc="-1" strike="noStrike">
                <a:solidFill>
                  <a:srgbClr val="ffffff"/>
                </a:solidFill>
                <a:latin typeface="Verdana"/>
              </a:rPr>
              <a:t>Пятый уровень</a:t>
            </a:r>
            <a:endParaRPr b="0" lang="uk-UA" sz="1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dt" idx="16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ftr" idx="17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PlaceHolder 6"/>
          <p:cNvSpPr>
            <a:spLocks noGrp="1"/>
          </p:cNvSpPr>
          <p:nvPr>
            <p:ph type="sldNum" idx="18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pc="-1" strike="noStrike">
                <a:solidFill>
                  <a:srgbClr val="ffffff"/>
                </a:solidFill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82A08F5-0F5E-4297-833F-30B733AEF829}" type="slidenum">
              <a:rPr b="0" lang="ru-RU" sz="1000" spc="-1" strike="noStrike">
                <a:solidFill>
                  <a:srgbClr val="ffffff"/>
                </a:solidFill>
                <a:latin typeface="Verdana"/>
              </a:rPr>
              <a:t>&lt;номер&gt;</a:t>
            </a:fld>
            <a:endParaRPr b="0" lang="uk-UA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 2"/>
          <p:cNvGrpSpPr/>
          <p:nvPr/>
        </p:nvGrpSpPr>
        <p:grpSpPr>
          <a:xfrm>
            <a:off x="0" y="152280"/>
            <a:ext cx="8686440" cy="6095880"/>
            <a:chOff x="0" y="152280"/>
            <a:chExt cx="8686440" cy="6095880"/>
          </a:xfrm>
        </p:grpSpPr>
        <p:sp>
          <p:nvSpPr>
            <p:cNvPr id="304" name="AutoShape 3"/>
            <p:cNvSpPr/>
            <p:nvPr/>
          </p:nvSpPr>
          <p:spPr>
            <a:xfrm>
              <a:off x="380880" y="533520"/>
              <a:ext cx="8305560" cy="571464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rgbClr val="66999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24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305" name="AutoShape 4"/>
            <p:cNvSpPr/>
            <p:nvPr/>
          </p:nvSpPr>
          <p:spPr>
            <a:xfrm>
              <a:off x="0" y="152280"/>
              <a:ext cx="8534160" cy="1218960"/>
            </a:xfrm>
            <a:custGeom>
              <a:avLst/>
              <a:gdLst>
                <a:gd name="textAreaLeft" fmla="*/ 0 w 8534160"/>
                <a:gd name="textAreaRight" fmla="*/ 4267080 w 8534160"/>
                <a:gd name="textAreaTop" fmla="*/ 0 h 1218960"/>
                <a:gd name="textAreaBottom" fmla="*/ 1219320 h 1218960"/>
              </a:gdLst>
              <a:ahLst/>
              <a:rect l="textAreaLeft" t="textAreaTop" r="textAreaRight" b="textAreaBottom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24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306" name="Line 5"/>
            <p:cNvSpPr/>
            <p:nvPr/>
          </p:nvSpPr>
          <p:spPr>
            <a:xfrm>
              <a:off x="0" y="1218960"/>
              <a:ext cx="8076960" cy="360"/>
            </a:xfrm>
            <a:prstGeom prst="line">
              <a:avLst/>
            </a:prstGeom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640" bIns="-44640" anchor="t">
              <a:noAutofit/>
            </a:bodyPr>
            <a:p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</p:grpSp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</a:rPr>
              <a:t>Образец заголовка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7924320" cy="2133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Образец текста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99ccff"/>
              </a:buClr>
              <a:buSzPct val="7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669999"/>
              </a:buClr>
              <a:buSzPct val="6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6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Четвертый уровень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669999"/>
              </a:buClr>
              <a:buSzPct val="4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609480" y="3886200"/>
            <a:ext cx="7924320" cy="2133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Образец текста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99ccff"/>
              </a:buClr>
              <a:buSzPct val="7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669999"/>
              </a:buClr>
              <a:buSzPct val="6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6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Четвертый уровень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669999"/>
              </a:buClr>
              <a:buSzPct val="4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dt" idx="19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PlaceHolder 5"/>
          <p:cNvSpPr>
            <a:spLocks noGrp="1"/>
          </p:cNvSpPr>
          <p:nvPr>
            <p:ph type="ftr" idx="20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PlaceHolder 6"/>
          <p:cNvSpPr>
            <a:spLocks noGrp="1"/>
          </p:cNvSpPr>
          <p:nvPr>
            <p:ph type="sldNum" idx="21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Arial Black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AE20710-DF40-430C-BF95-2549F7DCC9F8}" type="slidenum">
              <a:rPr b="0" lang="ru-RU" sz="1200" spc="-1" strike="noStrike">
                <a:solidFill>
                  <a:srgbClr val="000000"/>
                </a:solidFill>
                <a:latin typeface="Arial Black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roup 2"/>
          <p:cNvGrpSpPr/>
          <p:nvPr/>
        </p:nvGrpSpPr>
        <p:grpSpPr>
          <a:xfrm>
            <a:off x="0" y="152280"/>
            <a:ext cx="8686440" cy="6095880"/>
            <a:chOff x="0" y="152280"/>
            <a:chExt cx="8686440" cy="6095880"/>
          </a:xfrm>
        </p:grpSpPr>
        <p:sp>
          <p:nvSpPr>
            <p:cNvPr id="350" name="AutoShape 3"/>
            <p:cNvSpPr/>
            <p:nvPr/>
          </p:nvSpPr>
          <p:spPr>
            <a:xfrm>
              <a:off x="380880" y="533520"/>
              <a:ext cx="8305560" cy="571464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rgbClr val="66999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24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351" name="AutoShape 4"/>
            <p:cNvSpPr/>
            <p:nvPr/>
          </p:nvSpPr>
          <p:spPr>
            <a:xfrm>
              <a:off x="0" y="152280"/>
              <a:ext cx="8534160" cy="1218960"/>
            </a:xfrm>
            <a:custGeom>
              <a:avLst/>
              <a:gdLst>
                <a:gd name="textAreaLeft" fmla="*/ 0 w 8534160"/>
                <a:gd name="textAreaRight" fmla="*/ 4267080 w 8534160"/>
                <a:gd name="textAreaTop" fmla="*/ 0 h 1218960"/>
                <a:gd name="textAreaBottom" fmla="*/ 1219320 h 1218960"/>
              </a:gdLst>
              <a:ahLst/>
              <a:rect l="textAreaLeft" t="textAreaTop" r="textAreaRight" b="textAreaBottom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24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352" name="Line 5"/>
            <p:cNvSpPr/>
            <p:nvPr/>
          </p:nvSpPr>
          <p:spPr>
            <a:xfrm>
              <a:off x="0" y="1218960"/>
              <a:ext cx="8076960" cy="360"/>
            </a:xfrm>
            <a:prstGeom prst="line">
              <a:avLst/>
            </a:prstGeom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640" bIns="-44640" anchor="t">
              <a:noAutofit/>
            </a:bodyPr>
            <a:p>
              <a:endParaRPr b="1" lang="uk-UA" sz="4000" spc="-1" strike="noStrike">
                <a:solidFill>
                  <a:srgbClr val="2d2d87"/>
                </a:solidFill>
                <a:latin typeface="Arial"/>
              </a:endParaRPr>
            </a:p>
          </p:txBody>
        </p:sp>
      </p:grpSp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</a:rPr>
              <a:t>Образец заголовка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Образец текста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99ccff"/>
              </a:buClr>
              <a:buSzPct val="7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669999"/>
              </a:buClr>
              <a:buSzPct val="6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6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Четвертый уровень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669999"/>
              </a:buClr>
              <a:buSzPct val="4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dt" idx="22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ftr" idx="23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7" name="PlaceHolder 5"/>
          <p:cNvSpPr>
            <a:spLocks noGrp="1"/>
          </p:cNvSpPr>
          <p:nvPr>
            <p:ph type="sldNum" idx="24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Arial Black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A38443A-1B1F-4105-BDCD-77AAE1766F12}" type="slidenum">
              <a:rPr b="0" lang="ru-RU" sz="1200" spc="-1" strike="noStrike">
                <a:solidFill>
                  <a:srgbClr val="000000"/>
                </a:solidFill>
                <a:latin typeface="Arial Black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a55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 7"/>
          <p:cNvSpPr/>
          <p:nvPr/>
        </p:nvSpPr>
        <p:spPr>
          <a:xfrm>
            <a:off x="0" y="0"/>
            <a:ext cx="228240" cy="22856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95" name="Line 8"/>
          <p:cNvSpPr/>
          <p:nvPr/>
        </p:nvSpPr>
        <p:spPr>
          <a:xfrm>
            <a:off x="457200" y="1447560"/>
            <a:ext cx="8076960" cy="360"/>
          </a:xfrm>
          <a:prstGeom prst="line">
            <a:avLst/>
          </a:prstGeom>
          <a:ln w="19050">
            <a:solidFill>
              <a:srgbClr val="ffbf1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1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96" name="Rectangle 9"/>
          <p:cNvSpPr/>
          <p:nvPr/>
        </p:nvSpPr>
        <p:spPr>
          <a:xfrm>
            <a:off x="0" y="2286000"/>
            <a:ext cx="228240" cy="22856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97" name="Rectangle 10"/>
          <p:cNvSpPr/>
          <p:nvPr/>
        </p:nvSpPr>
        <p:spPr>
          <a:xfrm>
            <a:off x="0" y="4572000"/>
            <a:ext cx="228240" cy="228564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Образец заголовка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302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cc6600"/>
              </a:buClr>
              <a:buSzPct val="75000"/>
              <a:buFont typeface="Wingdings" charset="2"/>
              <a:buChar char=""/>
            </a:pPr>
            <a:r>
              <a:rPr b="0" lang="ru-RU" sz="2800" spc="-1" strike="noStrike">
                <a:solidFill>
                  <a:srgbClr val="ffffff"/>
                </a:solidFill>
                <a:latin typeface="Verdana"/>
              </a:rPr>
              <a:t>Образец текста</a:t>
            </a: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fbf1f"/>
              </a:buClr>
              <a:buSzPct val="75000"/>
              <a:buFont typeface="Wingdings" charset="2"/>
              <a:buChar char=""/>
            </a:pPr>
            <a:r>
              <a:rPr b="0" lang="ru-RU" sz="2400" spc="-1" strike="noStrike">
                <a:solidFill>
                  <a:srgbClr val="ffffff"/>
                </a:solidFill>
                <a:latin typeface="Verdana"/>
              </a:rPr>
              <a:t>Второй уровень</a:t>
            </a:r>
            <a:endParaRPr b="0" lang="uk-UA" sz="24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fcc00"/>
              </a:buClr>
              <a:buSzPct val="65000"/>
              <a:buFont typeface="Wingdings" charset="2"/>
              <a:buChar char=""/>
            </a:pPr>
            <a:r>
              <a:rPr b="0" lang="ru-RU" sz="2000" spc="-1" strike="noStrike">
                <a:solidFill>
                  <a:srgbClr val="ffffff"/>
                </a:solidFill>
                <a:latin typeface="Verdana"/>
              </a:rPr>
              <a:t>Третий уровень</a:t>
            </a:r>
            <a:endParaRPr b="0" lang="uk-UA" sz="2000" spc="-1" strike="noStrike">
              <a:solidFill>
                <a:srgbClr val="ffffff"/>
              </a:solidFill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cc6600"/>
              </a:buClr>
              <a:buFont typeface="Wingdings" charset="2"/>
              <a:buChar char=""/>
            </a:pPr>
            <a:r>
              <a:rPr b="0" lang="ru-RU" sz="1800" spc="-1" strike="noStrike">
                <a:solidFill>
                  <a:srgbClr val="ffffff"/>
                </a:solidFill>
                <a:latin typeface="Verdana"/>
              </a:rPr>
              <a:t>Четвертый уровень</a:t>
            </a:r>
            <a:endParaRPr b="0" lang="uk-UA" sz="1800" spc="-1" strike="noStrike">
              <a:solidFill>
                <a:srgbClr val="ffffff"/>
              </a:solidFill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fbf1f"/>
              </a:buClr>
              <a:buSzPct val="80000"/>
              <a:buFont typeface="Wingdings" charset="2"/>
              <a:buChar char=""/>
            </a:pPr>
            <a:r>
              <a:rPr b="0" lang="ru-RU" sz="1800" spc="-1" strike="noStrike">
                <a:solidFill>
                  <a:srgbClr val="ffffff"/>
                </a:solidFill>
                <a:latin typeface="Verdana"/>
              </a:rPr>
              <a:t>Пятый уровень</a:t>
            </a:r>
            <a:endParaRPr b="0" lang="uk-UA" sz="1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302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cc6600"/>
              </a:buClr>
              <a:buSzPct val="75000"/>
              <a:buFont typeface="Wingdings" charset="2"/>
              <a:buChar char=""/>
            </a:pPr>
            <a:r>
              <a:rPr b="0" lang="ru-RU" sz="2800" spc="-1" strike="noStrike">
                <a:solidFill>
                  <a:srgbClr val="ffffff"/>
                </a:solidFill>
                <a:latin typeface="Verdana"/>
              </a:rPr>
              <a:t>Образец текста</a:t>
            </a:r>
            <a:endParaRPr b="0" lang="uk-UA" sz="2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fbf1f"/>
              </a:buClr>
              <a:buSzPct val="75000"/>
              <a:buFont typeface="Wingdings" charset="2"/>
              <a:buChar char=""/>
            </a:pPr>
            <a:r>
              <a:rPr b="0" lang="ru-RU" sz="2400" spc="-1" strike="noStrike">
                <a:solidFill>
                  <a:srgbClr val="ffffff"/>
                </a:solidFill>
                <a:latin typeface="Verdana"/>
              </a:rPr>
              <a:t>Второй уровень</a:t>
            </a:r>
            <a:endParaRPr b="0" lang="uk-UA" sz="24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fcc00"/>
              </a:buClr>
              <a:buSzPct val="65000"/>
              <a:buFont typeface="Wingdings" charset="2"/>
              <a:buChar char=""/>
            </a:pPr>
            <a:r>
              <a:rPr b="0" lang="ru-RU" sz="2000" spc="-1" strike="noStrike">
                <a:solidFill>
                  <a:srgbClr val="ffffff"/>
                </a:solidFill>
                <a:latin typeface="Verdana"/>
              </a:rPr>
              <a:t>Третий уровень</a:t>
            </a:r>
            <a:endParaRPr b="0" lang="uk-UA" sz="2000" spc="-1" strike="noStrike">
              <a:solidFill>
                <a:srgbClr val="ffffff"/>
              </a:solidFill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cc6600"/>
              </a:buClr>
              <a:buFont typeface="Wingdings" charset="2"/>
              <a:buChar char=""/>
            </a:pPr>
            <a:r>
              <a:rPr b="0" lang="ru-RU" sz="1800" spc="-1" strike="noStrike">
                <a:solidFill>
                  <a:srgbClr val="ffffff"/>
                </a:solidFill>
                <a:latin typeface="Verdana"/>
              </a:rPr>
              <a:t>Четвертый уровень</a:t>
            </a:r>
            <a:endParaRPr b="0" lang="uk-UA" sz="1800" spc="-1" strike="noStrike">
              <a:solidFill>
                <a:srgbClr val="ffffff"/>
              </a:solidFill>
              <a:latin typeface="Verdana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fbf1f"/>
              </a:buClr>
              <a:buSzPct val="80000"/>
              <a:buFont typeface="Wingdings" charset="2"/>
              <a:buChar char=""/>
            </a:pPr>
            <a:r>
              <a:rPr b="0" lang="ru-RU" sz="1800" spc="-1" strike="noStrike">
                <a:solidFill>
                  <a:srgbClr val="ffffff"/>
                </a:solidFill>
                <a:latin typeface="Verdana"/>
              </a:rPr>
              <a:t>Пятый уровень</a:t>
            </a:r>
            <a:endParaRPr b="0" lang="uk-UA" sz="1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 type="dt" idx="25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 type="ftr" idx="26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3" name="PlaceHolder 6"/>
          <p:cNvSpPr>
            <a:spLocks noGrp="1"/>
          </p:cNvSpPr>
          <p:nvPr>
            <p:ph type="sldNum" idx="27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pc="-1" strike="noStrike">
                <a:solidFill>
                  <a:srgbClr val="ffffff"/>
                </a:solidFill>
                <a:latin typeface="Verdan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1D47EBF-C514-4F36-9BEA-A475F9281777}" type="slidenum">
              <a:rPr b="0" lang="ru-RU" sz="1000" spc="-1" strike="noStrike">
                <a:solidFill>
                  <a:srgbClr val="ffffff"/>
                </a:solidFill>
                <a:latin typeface="Verdana"/>
              </a:rPr>
              <a:t>&lt;номер&gt;</a:t>
            </a:fld>
            <a:endParaRPr b="0" lang="uk-UA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image" Target="../media/image27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82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slideLayout" Target="../slideLayouts/slideLayout97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slideLayout" Target="../slideLayouts/slideLayout97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slideLayout" Target="../slideLayouts/slideLayout97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8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8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8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8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6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8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8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8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8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0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8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6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8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8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8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8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8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6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8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8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2.png"/><Relationship Id="rId3" Type="http://schemas.openxmlformats.org/officeDocument/2006/relationships/image" Target="../media/image12.png"/><Relationship Id="rId4" Type="http://schemas.openxmlformats.org/officeDocument/2006/relationships/image" Target="../media/image12.png"/><Relationship Id="rId5" Type="http://schemas.openxmlformats.org/officeDocument/2006/relationships/image" Target="../media/image12.png"/><Relationship Id="rId6" Type="http://schemas.openxmlformats.org/officeDocument/2006/relationships/image" Target="../media/image12.png"/><Relationship Id="rId7" Type="http://schemas.openxmlformats.org/officeDocument/2006/relationships/image" Target="../media/image13.gif"/><Relationship Id="rId8" Type="http://schemas.openxmlformats.org/officeDocument/2006/relationships/slideLayout" Target="../slideLayouts/slideLayout34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8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8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6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8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8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8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8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8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6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40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8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8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8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8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64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82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8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8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8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slideLayout" Target="../slideLayouts/slideLayout59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8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64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8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8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8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8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8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64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82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8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8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8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8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4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97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97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97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9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97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9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97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97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97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97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97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97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97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97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97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9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hyperlink" Target="http://www.spcpa.ru/slr/preview/images/616.html" TargetMode="External"/><Relationship Id="rId2" Type="http://schemas.openxmlformats.org/officeDocument/2006/relationships/image" Target="../media/image86.png"/><Relationship Id="rId3" Type="http://schemas.openxmlformats.org/officeDocument/2006/relationships/slideLayout" Target="../slideLayouts/slideLayout97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97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97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97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97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97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97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slideLayout" Target="../slideLayouts/slideLayout97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97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9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64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97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97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slideLayout" Target="../slideLayouts/slideLayout97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97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slideLayout" Target="../slideLayouts/slideLayout97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97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97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slideLayout" Target="../slideLayouts/slideLayout97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slideLayout" Target="../slideLayouts/slideLayout97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slideLayout" Target="../slideLayouts/slideLayout9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685800" y="1996920"/>
            <a:ext cx="7772040" cy="14317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uk-UA" sz="8000" spc="-1" strike="noStrike">
                <a:solidFill>
                  <a:srgbClr val="ffff00"/>
                </a:solidFill>
                <a:latin typeface="Tahoma"/>
              </a:rPr>
              <a:t>ЯнтрА</a:t>
            </a:r>
            <a:endParaRPr b="0" lang="uk-UA" sz="8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subTitle"/>
          </p:nvPr>
        </p:nvSpPr>
        <p:spPr>
          <a:xfrm>
            <a:off x="0" y="3886200"/>
            <a:ext cx="9143640" cy="17521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 algn="ctr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rgbClr val="00ccff"/>
                </a:solidFill>
                <a:latin typeface="Tahoma"/>
              </a:rPr>
              <a:t>Amrita </a:t>
            </a:r>
            <a:r>
              <a:rPr b="0" lang="uk-UA" sz="3200" spc="-1" strike="noStrike">
                <a:solidFill>
                  <a:srgbClr val="00ccff"/>
                </a:solidFill>
                <a:latin typeface="Tahoma"/>
              </a:rPr>
              <a:t>інтернет-магазин перший повністю україномовний сайт Амріта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en-US" sz="3200" spc="-1" strike="noStrike">
                <a:solidFill>
                  <a:srgbClr val="ffffff"/>
                </a:solidFill>
                <a:latin typeface="Tahoma"/>
              </a:rPr>
              <a:t>www.amritaclub.do.am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ru-RU" sz="4000" spc="-1" strike="noStrike">
                <a:solidFill>
                  <a:srgbClr val="ffff00"/>
                </a:solidFill>
                <a:latin typeface="Amiga Forever"/>
              </a:rPr>
              <a:t>Янтра Огненная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- </a:t>
            </a:r>
            <a:r>
              <a:rPr b="0" i="1" lang="ru-RU" sz="2000" spc="-1" strike="noStrike">
                <a:solidFill>
                  <a:srgbClr val="ffff00"/>
                </a:solidFill>
                <a:latin typeface="Arial"/>
              </a:rPr>
              <a:t>энергия первородного огня,       неисчерпаемый источник сил</a:t>
            </a:r>
            <a:endParaRPr b="0" lang="uk-UA" sz="2000" spc="-1" strike="noStrike">
              <a:solidFill>
                <a:srgbClr val="2d2d87"/>
              </a:solidFill>
              <a:latin typeface="Arial"/>
            </a:endParaRPr>
          </a:p>
        </p:txBody>
      </p:sp>
      <p:pic>
        <p:nvPicPr>
          <p:cNvPr id="532" name="Picture 3" descr="огненная"/>
          <p:cNvPicPr/>
          <p:nvPr/>
        </p:nvPicPr>
        <p:blipFill>
          <a:blip r:embed="rId1"/>
          <a:stretch/>
        </p:blipFill>
        <p:spPr>
          <a:xfrm>
            <a:off x="2843280" y="1413000"/>
            <a:ext cx="2844360" cy="1944360"/>
          </a:xfrm>
          <a:prstGeom prst="rect">
            <a:avLst/>
          </a:prstGeom>
          <a:ln w="9525">
            <a:noFill/>
          </a:ln>
        </p:spPr>
      </p:pic>
      <p:sp>
        <p:nvSpPr>
          <p:cNvPr id="533" name="PlaceHolder 2"/>
          <p:cNvSpPr>
            <a:spLocks noGrp="1"/>
          </p:cNvSpPr>
          <p:nvPr>
            <p:ph/>
          </p:nvPr>
        </p:nvSpPr>
        <p:spPr>
          <a:xfrm>
            <a:off x="539640" y="3429000"/>
            <a:ext cx="8356320" cy="2736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80000"/>
              </a:lnSpc>
              <a:spcBef>
                <a:spcPts val="79"/>
              </a:spcBef>
              <a:buNone/>
            </a:pPr>
            <a:endParaRPr b="0" lang="uk-UA" sz="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0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1" lang="ru-RU" sz="1000" spc="-1" strike="noStrike">
                <a:solidFill>
                  <a:srgbClr val="000099"/>
                </a:solidFill>
                <a:latin typeface="Arial"/>
              </a:rPr>
              <a:t>Адаптоген - позволяет организму приспосабливаться к неблагоприятным условиям внешней среды (холод, жара, ионизирующее излучение, недостаток кислорода, большая физическая нагрузка).</a:t>
            </a: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01"/>
              </a:spcBef>
              <a:buSzPct val="100000"/>
              <a:buBlip>
                <a:blip r:embed="rId2"/>
              </a:buBlip>
            </a:pPr>
            <a:r>
              <a:rPr b="1" lang="ru-RU" sz="1000" spc="-1" strike="noStrike">
                <a:solidFill>
                  <a:srgbClr val="000099"/>
                </a:solidFill>
                <a:latin typeface="Arial"/>
              </a:rPr>
              <a:t>Антиоксидант - препятствует окислению активных химических соединений в клетках организма человека, что снижает риск развития различных заболеваний, в том числе связанных с действием химических, физических, радиационных, бактериологических и других факторов окружающей среды.  </a:t>
            </a: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01"/>
              </a:spcBef>
              <a:buSzPct val="100000"/>
              <a:buBlip>
                <a:blip r:embed="rId3"/>
              </a:buBlip>
            </a:pPr>
            <a:r>
              <a:rPr b="1" lang="ru-RU" sz="1000" spc="-1" strike="noStrike">
                <a:solidFill>
                  <a:srgbClr val="000099"/>
                </a:solidFill>
                <a:latin typeface="Arial"/>
              </a:rPr>
              <a:t>Актопротектор – защищает организм от неблагоприятных воздействий внешней среды , включая социальную (стрессоустойчивость). Позволяет сохранить умственную и физическую работоспособность, улучшает общее самочувствие лиц, страдающих хроническими заболеваниями, увеличивают устойчивость к вирусным заболеваниям.</a:t>
            </a: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01"/>
              </a:spcBef>
              <a:buSzPct val="100000"/>
              <a:buBlip>
                <a:blip r:embed="rId4"/>
              </a:buBlip>
            </a:pPr>
            <a:r>
              <a:rPr b="1" lang="ru-RU" sz="1000" spc="-1" strike="noStrike">
                <a:solidFill>
                  <a:srgbClr val="000099"/>
                </a:solidFill>
                <a:latin typeface="Arial"/>
              </a:rPr>
              <a:t>Геропротектор - средство, защищающее от старения.</a:t>
            </a: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Элеутерококк колючий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808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8528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  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    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     </a:t>
            </a: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Маловетвистый колючий кустарник семейства аралиевых, высотой 2— 2,5 м (реже достигает 3—4 м). Побеги прямые, со светло-серой корой, густо усаженные косо вниз направленными шипами.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медицине используют корни и корневища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br>
              <a:rPr sz="1000"/>
            </a:b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Экстракт из корней и корневищ элеутерококка употребляют как тонизирующее средство, действующее подобно препаратам женьшеня.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Экстракт элеутерококка эффективен для лечения больных с различными формами неврозов, заболеваниями сердечно-сосудистой системы.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Он повышает умственную работоспособность, уменьшает утомляемость при физической нагрузке, усиливает остроту зрения, улучшает слух.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приеме экстракта элеутерококка улучшается общее состояние больных атеросклерозом.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809" name="Picture 4" descr="элеутерококк"/>
          <p:cNvPicPr/>
          <p:nvPr/>
        </p:nvPicPr>
        <p:blipFill>
          <a:blip r:embed="rId1"/>
          <a:stretch/>
        </p:blipFill>
        <p:spPr>
          <a:xfrm>
            <a:off x="900000" y="1773360"/>
            <a:ext cx="3166560" cy="475092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Эхинацея пурпурная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811" name="PlaceHolder 2"/>
          <p:cNvSpPr>
            <a:spLocks noGrp="1"/>
          </p:cNvSpPr>
          <p:nvPr>
            <p:ph/>
          </p:nvPr>
        </p:nvSpPr>
        <p:spPr>
          <a:xfrm>
            <a:off x="4643280" y="1557360"/>
            <a:ext cx="4038120" cy="5111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Многолетнее травянистое растение высотой 60—100 см.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Лечебное действие при различных патологических состояниях за счет повышения естественных защитных сил организма.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Доказано стимулирующее действие эхинацеи на иммунную систему.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Препараты эхинацеи используются при заболеваниях, связанных с ослаблением функционального состояния иммунной системы, вызванных хроническими воспалительными заболеваниями, воздействием ионизирующей радиации, ультрафиолетовых лучей, химиотерапевтических препаратов, длительной терапией антибиотиками.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Препаратам эхинацеи присущи также антибактериальные, противовирусные и противомикотические свойства. Экстракты эхинацеи угнетают рост и размножение стрептококка, стафилококка, кишечной палочки, вирусов гриппа, герпеса, стоматитов.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Препараты эхинацеи эффективны при воспалительных заболеваниях (ревматизм, полиартрит, простатит, гинекологические расстройства), заболеваниях верхних дыхательных путей, при различных раневых процессах (трофические язвы, остеомиелит), микробной экземе.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Препараты эхинацеи используются также с профилактической целью при первых признаках простуды, при длительном приеме антибиотиков, оздоровлении лиц, перенесших воздействие радиации или проживающих в зонах, неблагоприятных по радиационному уровню.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812" name="Picture 4" descr="эхинацея"/>
          <p:cNvPicPr/>
          <p:nvPr/>
        </p:nvPicPr>
        <p:blipFill>
          <a:blip r:embed="rId1"/>
          <a:stretch/>
        </p:blipFill>
        <p:spPr>
          <a:xfrm>
            <a:off x="755640" y="1700280"/>
            <a:ext cx="3455640" cy="4824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Яблоня домашняя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814" name="PlaceHolder 2"/>
          <p:cNvSpPr>
            <a:spLocks noGrp="1"/>
          </p:cNvSpPr>
          <p:nvPr>
            <p:ph/>
          </p:nvPr>
        </p:nvSpPr>
        <p:spPr>
          <a:xfrm>
            <a:off x="4716360" y="1600200"/>
            <a:ext cx="3970080" cy="49240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1" lang="ru-RU" sz="8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1" lang="ru-RU" sz="800" spc="-1" strike="noStrike">
                <a:solidFill>
                  <a:srgbClr val="cc6600"/>
                </a:solidFill>
                <a:latin typeface="Verdana"/>
              </a:rPr>
              <a:t>Яблоня</a:t>
            </a: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- род плодовых деревьев и кустарников семейства розоцветных подсемейства яблоневых. Плоды - яблоки - обычно округлые, различных размеров, окраски, вкуса и запаха, в зависимости от сорта. Мякоть плода сочная. </a:t>
            </a:r>
            <a:br>
              <a:rPr sz="800"/>
            </a:br>
            <a:br>
              <a:rPr sz="800"/>
            </a:b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Яблоки содержат пектиновые вещества, которые задерживают развитие вредных микроорганизмов в кишечнике, нормализуют процесс пищеварения, способствуют выведению холестерина из организма. 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Лечебное действие яблок при колитах и других заболеваниях кишечника объясняется не только наличием пектиновых веществ, но и фитонцидов. 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Яблоки и яблочный сок советуют употреблять при заболеваниях печени, почек, мочевого пузыря, мочекаменной болезни, артритах. 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остром и хроническом нефритах рекомендуют употреблять свежие яблоки, а также кисели, салаты с яблоками и печеные плоды. 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Яблоки богаты солями калия и танином, обладают мочегонным действием, задерживают образование мочевой кислоты, поэтому рекомендуются как профилактическое и лечебное средство при подагре и мочекаменной болезни. 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При диабете полезны сорта яблок с низкой сахаристостью и с высоким содержанием витамина С.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815" name="Picture 4" descr="яблоневые побеги"/>
          <p:cNvPicPr/>
          <p:nvPr/>
        </p:nvPicPr>
        <p:blipFill>
          <a:blip r:embed="rId1"/>
          <a:stretch/>
        </p:blipFill>
        <p:spPr>
          <a:xfrm>
            <a:off x="851040" y="1600200"/>
            <a:ext cx="3504960" cy="492408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title"/>
          </p:nvPr>
        </p:nvSpPr>
        <p:spPr>
          <a:xfrm>
            <a:off x="571320" y="200016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Спасибо за внимание!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Состав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Атрактилодес крупноголовчатый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Заманиха высокая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Диоскорея ниппонская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Аралия маньчжурская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Элеутерококк колючий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Родовик(кровохлебка)лекарственный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Лимонник китайский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6" name="Picture 4" descr="огненная"/>
          <p:cNvPicPr/>
          <p:nvPr/>
        </p:nvPicPr>
        <p:blipFill>
          <a:blip r:embed="rId1"/>
          <a:stretch/>
        </p:blipFill>
        <p:spPr>
          <a:xfrm>
            <a:off x="5724360" y="4437000"/>
            <a:ext cx="2087280" cy="1512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Свойства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Поддерживает, регулирует кровообращение в крупных и мелких кровеносных сосудах за счет выраженного мембраностабилизирующего и антиоксидантного действия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Снижает повреждающее действие гипоксии – кислородного голодания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Нормализация кровообращения во всех органах, тканях и железах обеспечивает их нормальное функционирование. Сохранение нормального кровообращения позволяет осуществлять полноценную жизнедеятельность в различных неблагоприятных условиях.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9" name="Picture 4" descr="огненная"/>
          <p:cNvPicPr/>
          <p:nvPr/>
        </p:nvPicPr>
        <p:blipFill>
          <a:blip r:embed="rId1"/>
          <a:stretch/>
        </p:blipFill>
        <p:spPr>
          <a:xfrm>
            <a:off x="6877080" y="5229360"/>
            <a:ext cx="1439640" cy="8632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Показания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Физическое и психическое переутомление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Истощение психо -эмоциональной сферы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Ослабление памяти, внимания, снижения качества умственной работы(учащиеся, студенты, работа за компьютером, спортсмены)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Астения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Депрессия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Синдром хронической усталости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Нейроциркуляторная дистония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Сексуальная дисфункция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Климактерический невроз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Реабилитация после лучевой и химиотерапии в онкологии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Реабилитация после тяжелых инфекций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Хронические инфекционные болезни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Профилактика гриппа и острых респираторных заболеваний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360"/>
              </a:spcBef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360"/>
              </a:spcBef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360"/>
              </a:spcBef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2" name="Picture 4" descr="огненная"/>
          <p:cNvPicPr/>
          <p:nvPr/>
        </p:nvPicPr>
        <p:blipFill>
          <a:blip r:embed="rId1"/>
          <a:stretch/>
        </p:blipFill>
        <p:spPr>
          <a:xfrm>
            <a:off x="5292720" y="2997360"/>
            <a:ext cx="2015640" cy="1439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Рекомендации по применению 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3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44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80000"/>
              </a:lnSpc>
              <a:spcBef>
                <a:spcPts val="479"/>
              </a:spcBef>
              <a:buNone/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79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Взрослым по 1-2 капсулы 3 раза в день за 30 минут до еды, запивая ½ стакана воды.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479"/>
              </a:spcBef>
              <a:buNone/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479"/>
              </a:spcBef>
              <a:buNone/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479"/>
              </a:spcBef>
              <a:buNone/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8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      </a:t>
            </a: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Противопоказания: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инфаркт миокарда, гипертонический криз, острые инфекционные заболевания, эпилепсия, наличие гиперкинезов и повышенной нервной возбудимости. В комплексном лечении гипертонической болезни ІІ-ІІІ стадии применять только по рекомендации лечащего врача,</a:t>
            </a:r>
            <a:r>
              <a:rPr b="0" lang="en-US" sz="1600" spc="-1" strike="noStrike">
                <a:solidFill>
                  <a:srgbClr val="000099"/>
                </a:solidFill>
                <a:latin typeface="Arial"/>
              </a:rPr>
              <a:t> </a:t>
            </a: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аутоиммунные заболевания, индивидуальная непереносимость компонентов.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80000"/>
              </a:lnSpc>
              <a:spcBef>
                <a:spcPts val="479"/>
              </a:spcBef>
              <a:buNone/>
              <a:tabLst>
                <a:tab algn="l" pos="0"/>
              </a:tabLst>
            </a:pPr>
            <a:br>
              <a:rPr sz="1800"/>
            </a:br>
            <a:br>
              <a:rPr sz="2400"/>
            </a:b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5" name="Picture 4" descr="огненная"/>
          <p:cNvPicPr/>
          <p:nvPr/>
        </p:nvPicPr>
        <p:blipFill>
          <a:blip r:embed="rId1"/>
          <a:stretch/>
        </p:blipFill>
        <p:spPr>
          <a:xfrm>
            <a:off x="6659640" y="5013360"/>
            <a:ext cx="1512360" cy="1007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000" spc="-1" strike="noStrike">
                <a:solidFill>
                  <a:srgbClr val="ffbf1f"/>
                </a:solidFill>
                <a:latin typeface="Garamond"/>
              </a:rPr>
              <a:t>                        </a:t>
            </a:r>
            <a:r>
              <a:rPr b="1" lang="ru-RU" sz="4000" spc="-1" strike="noStrike">
                <a:solidFill>
                  <a:srgbClr val="ffbf1f"/>
                </a:solidFill>
                <a:latin typeface="Garamond"/>
              </a:rPr>
              <a:t>Щитовидная железа</a:t>
            </a:r>
            <a:br>
              <a:rPr sz="4000"/>
            </a:b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/>
          </p:nvPr>
        </p:nvSpPr>
        <p:spPr>
          <a:xfrm>
            <a:off x="457200" y="1484280"/>
            <a:ext cx="4038120" cy="5373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chemeClr val="accent2"/>
                </a:solidFill>
                <a:latin typeface="Verdana"/>
              </a:rPr>
              <a:t> </a:t>
            </a:r>
            <a:r>
              <a:rPr b="1" lang="ru-RU" sz="900" spc="-1" strike="noStrike">
                <a:solidFill>
                  <a:schemeClr val="accent1"/>
                </a:solidFill>
                <a:latin typeface="Verdana"/>
              </a:rPr>
              <a:t>Щитовидная железа (щитовидка) </a:t>
            </a:r>
            <a:r>
              <a:rPr b="0" lang="ru-RU" sz="900" spc="-1" strike="noStrike">
                <a:solidFill>
                  <a:schemeClr val="accent1"/>
                </a:solidFill>
                <a:latin typeface="Verdana"/>
              </a:rPr>
              <a:t>-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небольшой эндокринный орган, расположен на передней поверхности шеи чуть выше грудины.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chemeClr val="accent1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chemeClr val="accent1"/>
                </a:solidFill>
                <a:latin typeface="Verdana"/>
              </a:rPr>
              <a:t>Состоит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из правой и левой долей, которые связаны между собой небольшим перешейком.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chemeClr val="accent1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chemeClr val="accent1"/>
                </a:solidFill>
                <a:latin typeface="Verdana"/>
              </a:rPr>
              <a:t>Эндокринный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– означает, что орган секретирует, т. е производит биологически активные вещества – гормоны, которые не выводятся из нашего тела, а предназначены для регуляции процессов внутри него. </a:t>
            </a:r>
            <a:br>
              <a:rPr sz="900"/>
            </a:br>
            <a:br>
              <a:rPr sz="900"/>
            </a:b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   Щитовидная железа выделяет два важных гормона – тироксин (Т4) и трийодтиронин (Т3).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Эти гормоны регулируют процессы обмена жиров, белков и углеводов, функцию сердечно-сосудистой системы, желудочно-кишечного тракта, психическую и половую деятельность.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br>
              <a:rPr sz="900"/>
            </a:b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   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На протяжении всей жизни человека нормальный уровень гормонов ЩЖ является необходимым условием гармоничного функционирования организма.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Они оказывают влияние на обменные процессы в организме, рост и дифференцировку тканей, стимулируют синтез белка, оказывают влияние на половое развитие, менструальную функцию, овуляцию.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br>
              <a:rPr sz="900"/>
            </a:b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 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Для синтеза тиреоидных гормонов щитовидной железе необходим йод.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Йод мы получаем с пищей. Однако, часто в нашей пище йода бывает недостаточно.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Суточная потребность в йоде в среднем составляет 150 мкг в сутки.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При поступлении йода ниже 100 мкг в день развивается компенсаторное увеличение щитовидной железы -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chemeClr val="accent1"/>
                </a:solidFill>
                <a:latin typeface="Verdana"/>
              </a:rPr>
              <a:t>         </a:t>
            </a:r>
            <a:r>
              <a:rPr b="1" lang="ru-RU" sz="900" spc="-1" strike="noStrike">
                <a:solidFill>
                  <a:schemeClr val="accent1"/>
                </a:solidFill>
                <a:latin typeface="Verdana"/>
              </a:rPr>
              <a:t>йододефицитный</a:t>
            </a:r>
            <a:r>
              <a:rPr b="1" lang="ru-RU" sz="900" spc="-1" strike="noStrike">
                <a:solidFill>
                  <a:srgbClr val="ffffff"/>
                </a:solidFill>
                <a:latin typeface="Verdana"/>
              </a:rPr>
              <a:t> (эндемический зоб)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br>
              <a:rPr sz="900"/>
            </a:b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/>
          </p:nvPr>
        </p:nvSpPr>
        <p:spPr>
          <a:xfrm>
            <a:off x="4643280" y="1484280"/>
            <a:ext cx="4043160" cy="5184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4572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100" spc="-1" strike="noStrike">
                <a:solidFill>
                  <a:srgbClr val="ffffff"/>
                </a:solidFill>
                <a:latin typeface="Verdana"/>
              </a:rPr>
              <a:t> </a:t>
            </a:r>
            <a:r>
              <a:rPr b="0" lang="ru-RU" sz="200" spc="-1" strike="noStrike">
                <a:solidFill>
                  <a:srgbClr val="ffffff"/>
                </a:solidFill>
                <a:latin typeface="Verdana"/>
              </a:rPr>
              <a:t> 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 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Заболевания щитовидной железы можно разделить на болезни с нарушением её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4572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AutoNum type="arabicPeriod"/>
              <a:tabLst>
                <a:tab algn="l" pos="0"/>
              </a:tabLst>
            </a:pPr>
            <a:r>
              <a:rPr b="1" lang="ru-RU" sz="800" spc="-1" strike="noStrike">
                <a:solidFill>
                  <a:srgbClr val="ffffff"/>
                </a:solidFill>
                <a:latin typeface="Verdana"/>
              </a:rPr>
              <a:t>функции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- 0нарушение выработки гормонов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AutoNum type="arabicPeriod"/>
              <a:tabLst>
                <a:tab algn="l" pos="0"/>
              </a:tabLst>
            </a:pPr>
            <a:r>
              <a:rPr b="1" lang="ru-RU" sz="800" spc="-1" strike="noStrike">
                <a:solidFill>
                  <a:srgbClr val="ffffff"/>
                </a:solidFill>
                <a:latin typeface="Verdana"/>
              </a:rPr>
              <a:t>структуры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- изменение размеров, формирование узлов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4572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Нарушением </a:t>
            </a:r>
            <a:r>
              <a:rPr b="1" lang="ru-RU" sz="900" spc="-1" strike="noStrike">
                <a:solidFill>
                  <a:schemeClr val="accent1"/>
                </a:solidFill>
                <a:latin typeface="Verdana"/>
              </a:rPr>
              <a:t>функции</a:t>
            </a:r>
            <a:r>
              <a:rPr b="0" lang="ru-RU" sz="900" spc="-1" strike="noStrike">
                <a:solidFill>
                  <a:schemeClr val="accent1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щитовидной железы проявляется  повышением или снижением выработки гормонов. 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4572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4572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 u="sng">
                <a:solidFill>
                  <a:schemeClr val="accent1"/>
                </a:solidFill>
                <a:uFillTx/>
                <a:latin typeface="Verdana"/>
              </a:rPr>
              <a:t> </a:t>
            </a:r>
            <a:r>
              <a:rPr b="0" lang="ru-RU" sz="900" spc="-1" strike="noStrike" u="sng">
                <a:solidFill>
                  <a:schemeClr val="accent1"/>
                </a:solidFill>
                <a:uFillTx/>
                <a:latin typeface="Verdana"/>
              </a:rPr>
              <a:t>Признаки повышенной функции (</a:t>
            </a:r>
            <a:r>
              <a:rPr b="1" lang="ru-RU" sz="900" spc="-1" strike="noStrike" u="sng">
                <a:solidFill>
                  <a:schemeClr val="accent1"/>
                </a:solidFill>
                <a:uFillTx/>
                <a:latin typeface="Verdana"/>
              </a:rPr>
              <a:t>гипертиреоза</a:t>
            </a:r>
            <a:r>
              <a:rPr b="0" lang="ru-RU" sz="900" spc="-1" strike="noStrike" u="sng">
                <a:solidFill>
                  <a:schemeClr val="accent1"/>
                </a:solidFill>
                <a:uFillTx/>
                <a:latin typeface="Verdana"/>
              </a:rPr>
              <a:t>) следующие: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сильная нервозность,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раздражительность,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дрожь в руках или во всём теле,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снижение веса на фоне хорошего аппетита, 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потливость, непереносимость тепла, 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общая слабость,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повышенное артериальное давление,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учащённое сердцебиение, 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нарушение ритма сердца по типу мерцательной аритмии,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послабление стула,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покраснение лица,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бессонница 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4572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 u="sng">
                <a:solidFill>
                  <a:schemeClr val="accent1"/>
                </a:solidFill>
                <a:uFillTx/>
                <a:latin typeface="Verdana"/>
              </a:rPr>
              <a:t>       </a:t>
            </a:r>
            <a:r>
              <a:rPr b="0" lang="ru-RU" sz="900" spc="-1" strike="noStrike" u="sng">
                <a:solidFill>
                  <a:schemeClr val="accent1"/>
                </a:solidFill>
                <a:uFillTx/>
                <a:latin typeface="Verdana"/>
              </a:rPr>
              <a:t>Признаки пониженной функции (</a:t>
            </a:r>
            <a:r>
              <a:rPr b="1" lang="ru-RU" sz="900" spc="-1" strike="noStrike" u="sng">
                <a:solidFill>
                  <a:schemeClr val="accent1"/>
                </a:solidFill>
                <a:uFillTx/>
                <a:latin typeface="Verdana"/>
              </a:rPr>
              <a:t>гипотиреоз</a:t>
            </a:r>
            <a:r>
              <a:rPr b="0" lang="ru-RU" sz="900" spc="-1" strike="noStrike" u="sng">
                <a:solidFill>
                  <a:schemeClr val="accent1"/>
                </a:solidFill>
                <a:uFillTx/>
                <a:latin typeface="Verdana"/>
              </a:rPr>
              <a:t>):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адинамия, 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слабость,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сонливость,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зябкость,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повышение веса тела, ожирение,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отёки,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нарушение концентрации и мыслительной функции, 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повышение холестерина в крови,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слабый, редкий пульс,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бледные влажные кожные покровы, 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запор,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3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импотенция.</a:t>
            </a:r>
            <a:br>
              <a:rPr sz="700"/>
            </a:b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4572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 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Заболевания </a:t>
            </a: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структуры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щитовидной железы: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4572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увеличением объемов железы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1" marL="838080" indent="-38088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формированием в ней узлов или кист(наполненных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838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жидкостью полостей)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549" name="Picture 5" descr="щитовидная ж-за"/>
          <p:cNvPicPr/>
          <p:nvPr/>
        </p:nvPicPr>
        <p:blipFill>
          <a:blip r:embed="rId1"/>
          <a:stretch/>
        </p:blipFill>
        <p:spPr>
          <a:xfrm>
            <a:off x="468360" y="0"/>
            <a:ext cx="2190240" cy="141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195120" y="334800"/>
            <a:ext cx="8015040" cy="458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Янтра Лунная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– </a:t>
            </a:r>
            <a:r>
              <a:rPr b="0" i="1" lang="ru-RU" sz="2000" spc="-1" strike="noStrike">
                <a:solidFill>
                  <a:srgbClr val="ffff00"/>
                </a:solidFill>
                <a:latin typeface="Arial"/>
              </a:rPr>
              <a:t>точность лунной настройки</a:t>
            </a:r>
            <a:endParaRPr b="0" lang="uk-UA" sz="2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51" name="PlaceHolder 2"/>
          <p:cNvSpPr>
            <a:spLocks noGrp="1"/>
          </p:cNvSpPr>
          <p:nvPr>
            <p:ph/>
          </p:nvPr>
        </p:nvSpPr>
        <p:spPr>
          <a:xfrm>
            <a:off x="609480" y="4005360"/>
            <a:ext cx="7924320" cy="20142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0" algn="ctr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f1ff69"/>
                </a:solidFill>
                <a:latin typeface="Arial"/>
              </a:rPr>
              <a:t>   </a:t>
            </a: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Фитокомпозиция, оказывает нормализующее воздействие на функцию щитовидной железы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2" name="Picture 4" descr="лунная"/>
          <p:cNvPicPr/>
          <p:nvPr/>
        </p:nvPicPr>
        <p:blipFill>
          <a:blip r:embed="rId1"/>
          <a:stretch/>
        </p:blipFill>
        <p:spPr>
          <a:xfrm>
            <a:off x="2268360" y="1413000"/>
            <a:ext cx="4319280" cy="2808000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Состав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80000"/>
              </a:lnSpc>
              <a:spcBef>
                <a:spcPts val="561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Побеги вишни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561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Перегородки грецкого ореха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561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Репешок обыкновенный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561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Лист шалфея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561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Диоскорея ниппонская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5" name="Picture 4" descr="лунная"/>
          <p:cNvPicPr/>
          <p:nvPr/>
        </p:nvPicPr>
        <p:blipFill>
          <a:blip r:embed="rId1"/>
          <a:stretch/>
        </p:blipFill>
        <p:spPr>
          <a:xfrm>
            <a:off x="5435640" y="3933720"/>
            <a:ext cx="2808000" cy="2015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Свойства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/>
          </p:nvPr>
        </p:nvSpPr>
        <p:spPr>
          <a:xfrm>
            <a:off x="539640" y="155736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Содержащийся в составе йод способствует синтезу гормонов щитовидной железы, что участвуют в регуляции основных процессов обмена веществ.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Эфирные масла ,алкалоиды, флавоноиды в составе фитокомпозиции оказывают противовоспалительный эффект, благотворно влияют на углеводный обмен.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Органические вещества нормализуют содержание холестерина, улучшают микроциркуляцию, нормализуют артериальное давление,  оказывают успокаивающее действие.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8" name="Picture 4" descr="лунная"/>
          <p:cNvPicPr/>
          <p:nvPr/>
        </p:nvPicPr>
        <p:blipFill>
          <a:blip r:embed="rId1"/>
          <a:stretch/>
        </p:blipFill>
        <p:spPr>
          <a:xfrm>
            <a:off x="6659640" y="5157720"/>
            <a:ext cx="1512360" cy="9345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Показания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Профилактика йододефицитных состояний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Обеспечение нормального функционирования щитовидной железы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Воздействие неблагоприятных экологических факторов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Психо-эмоциональные нагрузки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Общеукрепляющее средство при хронических заболеваниях внутренних органов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1" name="Picture 4" descr="лунная"/>
          <p:cNvPicPr/>
          <p:nvPr/>
        </p:nvPicPr>
        <p:blipFill>
          <a:blip r:embed="rId1"/>
          <a:stretch/>
        </p:blipFill>
        <p:spPr>
          <a:xfrm>
            <a:off x="6372360" y="4869000"/>
            <a:ext cx="1728360" cy="1223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1763640" y="115920"/>
            <a:ext cx="5184360" cy="12250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ff00"/>
                </a:solidFill>
                <a:latin typeface="Amiga Forever"/>
              </a:rPr>
              <a:t>ЯнтрА</a:t>
            </a:r>
            <a:br>
              <a:rPr sz="2000"/>
            </a:br>
            <a:r>
              <a:rPr b="1" lang="ru-RU" sz="1200" spc="-1" strike="noStrike">
                <a:solidFill>
                  <a:srgbClr val="ffff00"/>
                </a:solidFill>
                <a:latin typeface="Amiga Forever"/>
              </a:rPr>
              <a:t>Презентация  предназначена для демонстрации и ознакомления с фитопрепаратами серии Янтра</a:t>
            </a:r>
            <a:br>
              <a:rPr sz="1200"/>
            </a:br>
            <a:br>
              <a:rPr sz="1400"/>
            </a:br>
            <a:endParaRPr b="0" lang="uk-UA" sz="1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/>
          </p:nvPr>
        </p:nvSpPr>
        <p:spPr>
          <a:xfrm>
            <a:off x="1908000" y="1197000"/>
            <a:ext cx="5400360" cy="5660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Янтра  - силы природных стихий  ………………………………………………………………….... 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8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История создания фитопрепаратов  серии Янтра………………………………………….……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9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Янтра – путь в мир здоровья и гармонии (все о производстве)………………………...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10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Фитопрепараты серии Янтра ……………………………………………………………………………..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11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Регистрационное свидетельство…………………………………………………………………….....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12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Что такое стресс ?.................................................................................................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15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Янтра Огненная (состав, свойства, показания, рекомендации по применению)……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16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Щитовидная железа………………………………………………………………………………………….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21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Янтра Лунная (состав, свойства, показания, рекомендации по применению)……..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22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Поджелудочная железа………………………………………………………………………………………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27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Янтра Солнечная (состав, свойства, показания, рекомендации по применению)…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28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</a:pPr>
            <a:endParaRPr b="0" lang="uk-UA" sz="9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Опьянение и похмелье…………………………………………………………………………………………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33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Янтра Кристальная (состав, свойства, показания, рекомендации по применению)..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34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Варикозное расширение вен…………………………………………………………………………………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39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Янтра Небесная (состав, свойства, показания, рекомендации по применению)…….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40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Когда женщине не хватает гормонов……………………………………………………………………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45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/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Янтра Золотая (состав, свойства, показания, рекомендации по применению)……….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46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 startAt="17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Мужской климакс…………………………………………………………………………………………………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51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 startAt="17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Янтра Серебряная (состав, свойства, показания, рекомендации по применению)...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52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 startAt="17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Мочевыделительная система………………………………………………………………………………….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57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 startAt="17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Янтра Родниковая (состав, свойства, показания, рекомендации по применению)…..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58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 startAt="17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Опорно-двигательная система………………………………………………………………………………..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63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 startAt="17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Янтра Лучистая(состав, свойства, показания, рекомендации по применению)………..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64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marL="457200" indent="-457200">
              <a:lnSpc>
                <a:spcPct val="80000"/>
              </a:lnSpc>
              <a:spcBef>
                <a:spcPts val="181"/>
              </a:spcBef>
              <a:buClr>
                <a:srgbClr val="ffff00"/>
              </a:buClr>
              <a:buSzPct val="120000"/>
              <a:buFont typeface="OpenSymbol"/>
              <a:buAutoNum type="arabicPeriod" startAt="17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00"/>
                </a:solidFill>
                <a:latin typeface="Tahoma"/>
              </a:rPr>
              <a:t>Справочник лекарственных растений серии Янтра …………………………………………………</a:t>
            </a:r>
            <a:r>
              <a:rPr b="0" lang="ru-RU" sz="800" spc="-1" strike="noStrike">
                <a:solidFill>
                  <a:srgbClr val="ffff00"/>
                </a:solidFill>
                <a:latin typeface="Tahoma"/>
              </a:rPr>
              <a:t>69</a:t>
            </a:r>
            <a:endParaRPr b="0" lang="uk-UA" sz="8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Tahoma"/>
            </a:endParaRPr>
          </a:p>
          <a:p>
            <a:pPr marL="457200" indent="0" algn="ctr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Tahoma"/>
            </a:endParaRPr>
          </a:p>
          <a:p>
            <a:pPr marL="457200" indent="0" algn="ctr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Tahoma"/>
            </a:endParaRPr>
          </a:p>
          <a:p>
            <a:pPr marL="457200" indent="0" algn="ctr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en-US" sz="900" spc="-1" strike="noStrike">
                <a:solidFill>
                  <a:srgbClr val="ffff00"/>
                </a:solidFill>
                <a:latin typeface="Tahoma"/>
              </a:rPr>
              <a:t>Amrita </a:t>
            </a:r>
            <a:r>
              <a:rPr b="1" lang="uk-UA" sz="900" spc="-1" strike="noStrike">
                <a:solidFill>
                  <a:srgbClr val="ffff00"/>
                </a:solidFill>
                <a:latin typeface="Tahoma"/>
              </a:rPr>
              <a:t>інтернет-магазин</a:t>
            </a:r>
            <a:r>
              <a:rPr b="1" lang="ru-RU" sz="900" spc="-1" strike="noStrike">
                <a:solidFill>
                  <a:srgbClr val="ffff00"/>
                </a:solidFill>
                <a:latin typeface="Tahoma"/>
              </a:rPr>
              <a:t> © </a:t>
            </a:r>
            <a:r>
              <a:rPr b="1" lang="en-US" sz="900" spc="-1" strike="noStrike">
                <a:solidFill>
                  <a:srgbClr val="ffff00"/>
                </a:solidFill>
                <a:latin typeface="Tahoma"/>
              </a:rPr>
              <a:t>2010</a:t>
            </a:r>
            <a:r>
              <a:rPr b="1" lang="ru-RU" sz="900" spc="-1" strike="noStrike">
                <a:solidFill>
                  <a:srgbClr val="ffff00"/>
                </a:solidFill>
                <a:latin typeface="Tahoma"/>
              </a:rPr>
              <a:t> Всі права захищені</a:t>
            </a:r>
            <a:r>
              <a:rPr b="1" lang="ru-RU" sz="900" spc="-1" strike="noStrike">
                <a:solidFill>
                  <a:srgbClr val="ffffff"/>
                </a:solidFill>
                <a:latin typeface="Tahoma"/>
              </a:rPr>
              <a:t>            </a:t>
            </a:r>
            <a:endParaRPr b="0" lang="uk-UA" sz="900" spc="-1" strike="noStrike">
              <a:solidFill>
                <a:srgbClr val="ffffff"/>
              </a:solidFill>
              <a:latin typeface="Tahoma"/>
            </a:endParaRPr>
          </a:p>
        </p:txBody>
      </p:sp>
      <p:pic>
        <p:nvPicPr>
          <p:cNvPr id="489" name="Picture 4" descr="янтра лунная"/>
          <p:cNvPicPr/>
          <p:nvPr/>
        </p:nvPicPr>
        <p:blipFill>
          <a:blip r:embed="rId1"/>
          <a:stretch/>
        </p:blipFill>
        <p:spPr>
          <a:xfrm>
            <a:off x="7451640" y="260280"/>
            <a:ext cx="1512360" cy="115200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490" name="Picture 5" descr="огненная"/>
          <p:cNvPicPr/>
          <p:nvPr/>
        </p:nvPicPr>
        <p:blipFill>
          <a:blip r:embed="rId2"/>
          <a:stretch/>
        </p:blipFill>
        <p:spPr>
          <a:xfrm>
            <a:off x="179280" y="189000"/>
            <a:ext cx="1368000" cy="115200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491" name="Picture 6" descr="лучистая"/>
          <p:cNvPicPr/>
          <p:nvPr/>
        </p:nvPicPr>
        <p:blipFill>
          <a:blip r:embed="rId3"/>
          <a:stretch/>
        </p:blipFill>
        <p:spPr>
          <a:xfrm>
            <a:off x="179280" y="1628640"/>
            <a:ext cx="1368000" cy="107928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492" name="Picture 7" descr="небесная"/>
          <p:cNvPicPr/>
          <p:nvPr/>
        </p:nvPicPr>
        <p:blipFill>
          <a:blip r:embed="rId4"/>
          <a:stretch/>
        </p:blipFill>
        <p:spPr>
          <a:xfrm>
            <a:off x="7451640" y="1628640"/>
            <a:ext cx="1512360" cy="107928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493" name="Picture 8" descr=""/>
          <p:cNvPicPr/>
          <p:nvPr/>
        </p:nvPicPr>
        <p:blipFill>
          <a:blip r:embed="rId5"/>
          <a:stretch/>
        </p:blipFill>
        <p:spPr>
          <a:xfrm>
            <a:off x="7524720" y="4292640"/>
            <a:ext cx="1439640" cy="108072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494" name="Picture 9" descr="солнечная"/>
          <p:cNvPicPr/>
          <p:nvPr/>
        </p:nvPicPr>
        <p:blipFill>
          <a:blip r:embed="rId6"/>
          <a:stretch/>
        </p:blipFill>
        <p:spPr>
          <a:xfrm>
            <a:off x="179280" y="4221000"/>
            <a:ext cx="1368000" cy="108072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495" name="Picture 10" descr="серебряная"/>
          <p:cNvPicPr/>
          <p:nvPr/>
        </p:nvPicPr>
        <p:blipFill>
          <a:blip r:embed="rId7"/>
          <a:stretch/>
        </p:blipFill>
        <p:spPr>
          <a:xfrm>
            <a:off x="179280" y="5516640"/>
            <a:ext cx="1368000" cy="108072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496" name="Picture 11" descr="кристальная"/>
          <p:cNvPicPr/>
          <p:nvPr/>
        </p:nvPicPr>
        <p:blipFill>
          <a:blip r:embed="rId8"/>
        </p:blipFill>
        <p:spPr>
          <a:xfrm>
            <a:off x="7451640" y="2997360"/>
            <a:ext cx="1550520" cy="107928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497" name="Picture 12" descr="золотая"/>
          <p:cNvPicPr/>
          <p:nvPr/>
        </p:nvPicPr>
        <p:blipFill>
          <a:blip r:embed="rId9"/>
          <a:stretch/>
        </p:blipFill>
        <p:spPr>
          <a:xfrm>
            <a:off x="179280" y="2924280"/>
            <a:ext cx="1368000" cy="100764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sp>
        <p:nvSpPr>
          <p:cNvPr id="498" name="Rectangle 13"/>
          <p:cNvSpPr/>
          <p:nvPr/>
        </p:nvSpPr>
        <p:spPr>
          <a:xfrm>
            <a:off x="5076720" y="-173520"/>
            <a:ext cx="934560" cy="698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fff00"/>
                </a:solidFill>
                <a:latin typeface="Arial"/>
              </a:rPr>
              <a:t> </a:t>
            </a:r>
            <a:r>
              <a:rPr b="1" lang="ru-RU" sz="2000" spc="-1" strike="noStrike">
                <a:solidFill>
                  <a:srgbClr val="ffff00"/>
                </a:solidFill>
                <a:latin typeface="Arial"/>
              </a:rPr>
              <a:t>®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250920" y="26028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Рекомендации по применению 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3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Взрослым по 1-2 капсулы з раза в день за 30 минут до еды, запивая ½ стакана воды.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Длительность приема – один месяц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Профилактический прием – один раз месяц каждого сезона в течении одного года.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      </a:t>
            </a: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Противопоказания: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индивидуальная непереносимость компонентов, беременность, кормление грудью.</a:t>
            </a:r>
            <a:br>
              <a:rPr sz="1600"/>
            </a:br>
            <a:br>
              <a:rPr sz="3200"/>
            </a:b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4" name="Picture 4" descr="лунная"/>
          <p:cNvPicPr/>
          <p:nvPr/>
        </p:nvPicPr>
        <p:blipFill>
          <a:blip r:embed="rId1"/>
          <a:stretch/>
        </p:blipFill>
        <p:spPr>
          <a:xfrm>
            <a:off x="6804000" y="4941720"/>
            <a:ext cx="1584000" cy="10792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457200" y="333360"/>
            <a:ext cx="8229240" cy="10839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bf1f"/>
                </a:solidFill>
                <a:latin typeface="Garamond"/>
              </a:rPr>
              <a:t>                                                                 </a:t>
            </a:r>
            <a:r>
              <a:rPr b="1" lang="ru-RU" sz="2800" spc="-1" strike="noStrike">
                <a:solidFill>
                  <a:srgbClr val="ffbf1f"/>
                </a:solidFill>
                <a:latin typeface="Garamond"/>
              </a:rPr>
              <a:t>ПОДЖЕЛУДОЧНАЯ  </a:t>
            </a:r>
            <a:br>
              <a:rPr sz="2800"/>
            </a:br>
            <a:r>
              <a:rPr b="1" lang="ru-RU" sz="2800" spc="-1" strike="noStrike">
                <a:solidFill>
                  <a:srgbClr val="ffbf1f"/>
                </a:solidFill>
                <a:latin typeface="Garamond"/>
              </a:rPr>
              <a:t> ЖЕЛЕЗА</a:t>
            </a:r>
            <a:endParaRPr b="0" lang="uk-UA" sz="2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/>
          </p:nvPr>
        </p:nvSpPr>
        <p:spPr>
          <a:xfrm>
            <a:off x="457200" y="1700280"/>
            <a:ext cx="4038120" cy="4824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chemeClr val="accent1"/>
                </a:solidFill>
                <a:latin typeface="Verdana"/>
              </a:rPr>
              <a:t>Поджелудочная железа –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пищеварительная и эндокринная железа. Вытянутой формы, по очертаниям напоминает кисть винограда.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Поджелудочная железа состоит из двух типов ткани, выполняющих совершенно разные функции.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chemeClr val="accent1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chemeClr val="accent1"/>
                </a:solidFill>
                <a:latin typeface="Verdana"/>
              </a:rPr>
              <a:t>Собственно ткань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поджелудочной железы составляют мелкие дольки – ацинусы,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секретирующие сок поджелудочной железы (</a:t>
            </a:r>
            <a:r>
              <a:rPr b="0" lang="ru-RU" sz="1000" spc="-1" strike="noStrike" u="sng">
                <a:solidFill>
                  <a:srgbClr val="ffffff"/>
                </a:solidFill>
                <a:uFillTx/>
                <a:latin typeface="Verdana"/>
              </a:rPr>
              <a:t>панкреатический сок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, от лат. </a:t>
            </a:r>
            <a:r>
              <a:rPr b="0" i="1" lang="ru-RU" sz="1000" spc="-1" strike="noStrike">
                <a:solidFill>
                  <a:srgbClr val="ffffff"/>
                </a:solidFill>
                <a:latin typeface="Verdana"/>
              </a:rPr>
              <a:t>pancreas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– поджелудочная железа).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Панкреатический сок содержит пищеварительные ферменты.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Между дольками вкраплены многочисленные группы клеток, не имеющие выводных протоков –островки Лангерганса.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chemeClr val="accent1"/>
                </a:solidFill>
                <a:latin typeface="Verdana"/>
              </a:rPr>
              <a:t>Островковые клетки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выделяют </a:t>
            </a:r>
            <a:r>
              <a:rPr b="0" lang="ru-RU" sz="1000" spc="-1" strike="noStrike" u="sng">
                <a:solidFill>
                  <a:srgbClr val="ffffff"/>
                </a:solidFill>
                <a:uFillTx/>
                <a:latin typeface="Verdana"/>
              </a:rPr>
              <a:t>гормоны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181"/>
              </a:spcBef>
              <a:buClr>
                <a:srgbClr val="ffcc00"/>
              </a:buClr>
              <a:buSzPct val="6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инсулин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100000"/>
              </a:lnSpc>
              <a:spcBef>
                <a:spcPts val="181"/>
              </a:spcBef>
              <a:buClr>
                <a:srgbClr val="ffcc00"/>
              </a:buClr>
              <a:buSzPct val="6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глюкагон.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67" name="PlaceHolder 3"/>
          <p:cNvSpPr>
            <a:spLocks noGrp="1"/>
          </p:cNvSpPr>
          <p:nvPr>
            <p:ph/>
          </p:nvPr>
        </p:nvSpPr>
        <p:spPr>
          <a:xfrm>
            <a:off x="4648320" y="1700280"/>
            <a:ext cx="4038120" cy="4430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ffbf1f"/>
                </a:solidFill>
                <a:latin typeface="Verdana"/>
              </a:rPr>
              <a:t>Функции: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Поджелудочная железа имеет одновременно эндокринную (внутреннюю) и экзокринную (внешнюю) функции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i="1" lang="ru-RU" sz="900" spc="-1" strike="noStrike">
                <a:solidFill>
                  <a:schemeClr val="accent1"/>
                </a:solidFill>
                <a:latin typeface="Verdana"/>
              </a:rPr>
              <a:t>Экзокринная функция </a:t>
            </a:r>
            <a:r>
              <a:rPr b="0" lang="ru-RU" sz="900" spc="-1" strike="noStrike">
                <a:solidFill>
                  <a:schemeClr val="accent1"/>
                </a:solidFill>
                <a:latin typeface="Verdana"/>
              </a:rPr>
              <a:t>железы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– участие в пищеварении.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i="1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Часть железы, участвующая в пищеварении, через главный проток секретирует панкреатический сок прямо в двенадцатиперстную кишку.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Он содержит 4 пищеварительных фермента: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амилазу, превращающую крахмал в сахар;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трипсин и химотрипсин – протеолитические (расщепляющие белок) ферменты;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липазу, которая расщепляет жиры;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реннин, створаживающий молоко.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Таким образом, сок поджелудочной железы играет важную роль в переваривании основных питательных веществ.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i="1" lang="ru-RU" sz="900" spc="-1" strike="noStrike">
                <a:solidFill>
                  <a:schemeClr val="accent1"/>
                </a:solidFill>
                <a:latin typeface="Verdana"/>
              </a:rPr>
              <a:t>Эндокринные функции.</a:t>
            </a:r>
            <a:r>
              <a:rPr b="0" i="1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Островки Лангерганса функционируют как железы внутренней секреции (эндокринные железы), выделяя непосредственно в кровоток глюкагон и инсулин – гормоны, регулирующие метаболизм углеводов.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Эти гормоны обладают противоположным действием: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глюкагон повышает уровень сахара в крови.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инсулин понижает уровень сахара в крови.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chemeClr val="accent1"/>
                </a:solidFill>
                <a:latin typeface="Verdana"/>
              </a:rPr>
              <a:t>Заболевания: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Панкреатит - острое или хроническое воспаление поджелудочной железы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Сахарный диабет - заболевание, обусловленное абсолютным или относительным дефицитом инсулина в организме.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Как следствие – нарушения всех видов обмена.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568" name="Picture 5" descr=""/>
          <p:cNvPicPr/>
          <p:nvPr/>
        </p:nvPicPr>
        <p:blipFill>
          <a:blip r:embed="rId1"/>
          <a:stretch/>
        </p:blipFill>
        <p:spPr>
          <a:xfrm>
            <a:off x="611280" y="0"/>
            <a:ext cx="2592000" cy="1412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179280" y="228600"/>
            <a:ext cx="8030880" cy="8236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ru-RU" sz="4000" spc="-1" strike="noStrike">
                <a:solidFill>
                  <a:srgbClr val="ffff00"/>
                </a:solidFill>
                <a:latin typeface="Amiga Forever"/>
              </a:rPr>
              <a:t>Янтра Солнечная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– </a:t>
            </a:r>
            <a:r>
              <a:rPr b="0" i="1" lang="ru-RU" sz="2000" spc="-1" strike="noStrike">
                <a:solidFill>
                  <a:srgbClr val="ffff00"/>
                </a:solidFill>
                <a:latin typeface="Arial"/>
              </a:rPr>
              <a:t>гармония жизненных сил в солнечных лучах</a:t>
            </a:r>
            <a:endParaRPr b="0" lang="uk-UA" sz="2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70" name="PlaceHolder 2"/>
          <p:cNvSpPr>
            <a:spLocks noGrp="1"/>
          </p:cNvSpPr>
          <p:nvPr>
            <p:ph/>
          </p:nvPr>
        </p:nvSpPr>
        <p:spPr>
          <a:xfrm>
            <a:off x="609480" y="3882960"/>
            <a:ext cx="7924320" cy="21362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9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 algn="ctr">
              <a:lnSpc>
                <a:spcPct val="9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1" lang="ru-RU" sz="2800" spc="-1" strike="noStrike">
                <a:solidFill>
                  <a:srgbClr val="000099"/>
                </a:solidFill>
                <a:latin typeface="Arial"/>
              </a:rPr>
              <a:t>Фитокомпозиция , для нормализации    внешнесекреторной  и внутрисекреторной деятельности поджелудочной железы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1" name="Picture 4" descr="солнечная"/>
          <p:cNvPicPr/>
          <p:nvPr/>
        </p:nvPicPr>
        <p:blipFill>
          <a:blip r:embed="rId1"/>
          <a:stretch/>
        </p:blipFill>
        <p:spPr>
          <a:xfrm>
            <a:off x="2411280" y="1413000"/>
            <a:ext cx="4320720" cy="2952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Состав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73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Бархат амурский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Лимонник китайский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Чистотел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Чабрец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Козлятник лекарственный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4" name="Picture 4" descr="солнечная"/>
          <p:cNvPicPr/>
          <p:nvPr/>
        </p:nvPicPr>
        <p:blipFill>
          <a:blip r:embed="rId1"/>
          <a:stretch/>
        </p:blipFill>
        <p:spPr>
          <a:xfrm>
            <a:off x="5580000" y="4508640"/>
            <a:ext cx="2160360" cy="1584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Свойства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/>
          </p:nvPr>
        </p:nvSpPr>
        <p:spPr>
          <a:xfrm>
            <a:off x="539640" y="155736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Активация секреторной и моторной функции органов пищеварения, вместе с желчегонным, мочегонным и слабительным действием приводит к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 typeface="Wingdings" charset="2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нормализации углеводного, липидного и водно-солевого обмена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 typeface="Wingdings" charset="2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уменьшению сахара в крови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 typeface="Wingdings" charset="2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повышению выносливости и трудоспособности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7" name="Picture 4" descr="солнечная"/>
          <p:cNvPicPr/>
          <p:nvPr/>
        </p:nvPicPr>
        <p:blipFill>
          <a:blip r:embed="rId1"/>
          <a:stretch/>
        </p:blipFill>
        <p:spPr>
          <a:xfrm>
            <a:off x="6300720" y="4653000"/>
            <a:ext cx="1871280" cy="1439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Показания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Профилактика и в комплексном лечение хронических панкреатитов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Профилактика и в  комплексном лечение дискинезии желчевыводящих путей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Сахарный диабет второго типа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0" name="Picture 4" descr="солнечная"/>
          <p:cNvPicPr/>
          <p:nvPr/>
        </p:nvPicPr>
        <p:blipFill>
          <a:blip r:embed="rId1"/>
          <a:stretch/>
        </p:blipFill>
        <p:spPr>
          <a:xfrm>
            <a:off x="5796000" y="4365720"/>
            <a:ext cx="2017440" cy="16552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Рекомендации по применению 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3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Взрослым по 1-2 капсулы з раза в день за 30 минут до еды, запивая ½ стакана воды.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При необходимости курсы можно повторять 3-4 раза в год.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      </a:t>
            </a: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Противопоказания: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индивидуальная непереносимость компонентов, беременность, кормление грудью.</a:t>
            </a:r>
            <a:br>
              <a:rPr sz="1600"/>
            </a:br>
            <a:br>
              <a:rPr sz="3200"/>
            </a:b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3" name="Picture 4" descr="солнечная"/>
          <p:cNvPicPr/>
          <p:nvPr/>
        </p:nvPicPr>
        <p:blipFill>
          <a:blip r:embed="rId1"/>
          <a:stretch/>
        </p:blipFill>
        <p:spPr>
          <a:xfrm>
            <a:off x="6084720" y="4797360"/>
            <a:ext cx="1942920" cy="1368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1" lang="en-US" sz="4400" spc="-1" strike="noStrike">
                <a:solidFill>
                  <a:srgbClr val="ffbf1f"/>
                </a:solidFill>
                <a:latin typeface="Garamond"/>
              </a:rPr>
              <a:t>                   </a:t>
            </a:r>
            <a:r>
              <a:rPr b="1" lang="ru-RU" sz="4400" spc="-1" strike="noStrike">
                <a:solidFill>
                  <a:srgbClr val="ffbf1f"/>
                </a:solidFill>
                <a:latin typeface="Garamond"/>
              </a:rPr>
              <a:t>Опьянение и похмелье</a:t>
            </a:r>
            <a:r>
              <a:rPr b="1" lang="en-US" sz="4400" spc="-1" strike="noStrike">
                <a:solidFill>
                  <a:srgbClr val="ffbf1f"/>
                </a:solidFill>
                <a:latin typeface="Garamond"/>
              </a:rPr>
              <a:t>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/>
          </p:nvPr>
        </p:nvSpPr>
        <p:spPr>
          <a:xfrm>
            <a:off x="457200" y="1557360"/>
            <a:ext cx="4038120" cy="5184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bf1f"/>
                </a:solidFill>
                <a:latin typeface="Verdana"/>
              </a:rPr>
              <a:t>Механизм действия алкоголя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1.</a:t>
            </a:r>
            <a:r>
              <a:rPr b="1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Спирт может рассматриваться, как пищевой продукт, который, подобно  углеводам, целиком сгорает в организме, окисляясь до углекислоты и воды в печени, мышцах и других органах. Лишь способность специфически действовать на мозг, вызывая состояние опьянения, приподнятое состояние духа, повышенную двигательную активность, возбуждения, делает алкоголь привлекательным для определенного количества людей.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2.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Алкоголь всасывается в кровь из желудка и кишечника. Далее, по системе воротной вены поступает в печень, и лишь потом – в общее кровообращение и к мозгу. В печени значительная часть алкоголя задерживается и окисляется. Достигает мозга и вызывает опьянение  лишь та часть принятой дозы, которая минует печень</a:t>
            </a:r>
            <a:r>
              <a:rPr b="1" lang="ru-RU" sz="900" spc="-1" strike="noStrike">
                <a:solidFill>
                  <a:srgbClr val="ffffff"/>
                </a:solidFill>
                <a:latin typeface="Verdana"/>
              </a:rPr>
              <a:t>.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По мере того, как прием небольших порций становится регулярным, ферменты печени, осуществляющие его окисление, активизируются. Это значит, что к мозгу попадает все меньшая часть принятой дозы. Эффект приятного возбуждения постепенно снижается.  Чтобы достичь желаемого уровня  эйфории,  дозу спиртного приходится увеличивать.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3.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Так постепенно развивается привыкание к алкоголю.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4.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Потребность в алкоголе формируется у разных людей с разной скоростью. В печени происходят серьезные изменения. Вначале, когда усиливается мощность ферментов, окисляющих этиловый алкоголь, кажется, что печень даже усиливает свою барьерную функцию. В это время она увеличивается в размерах. Тем не менее, возрастающие  дозы алкоголя преодолевают этот барьер. Печеночные клетки начинают гибнуть, замещаются плотной соединительной тканью. Формируется цирроз печени, она уменьшается в размерах, уменьшается также ее защитная сила.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5.</a:t>
            </a:r>
            <a:r>
              <a:rPr b="1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И вот печень уже не способна задерживать алкоголь – опьянение возникает все быстрее, от меньших доз. К этому времени в головном мозге человека, злоупотребляющего алкоголем, происходят серьезные изменения. Негативные изменения заметны и в социальном плане: спиртное занимает все более важное место в жизни, а другие жизненные интересы (семейные, творческие, профессиональные) постепенно отходят на второй план.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86" name="PlaceHolder 3"/>
          <p:cNvSpPr>
            <a:spLocks noGrp="1"/>
          </p:cNvSpPr>
          <p:nvPr>
            <p:ph/>
          </p:nvPr>
        </p:nvSpPr>
        <p:spPr>
          <a:xfrm>
            <a:off x="4572000" y="1557360"/>
            <a:ext cx="4320720" cy="5111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bf1f"/>
                </a:solidFill>
                <a:latin typeface="Verdana"/>
              </a:rPr>
              <a:t>В настоящее время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проблема избыточного употребления алкоголя масштабна, согласно данным ВОЗ, этому пагубному пристрастию подвержены около 2 млрд людей, у 76,3 млн из которых диагностированы заболевания, связанные со злоупотреблением этим продуктом. Ежегодно злоупотребление алкоголем уносит 1,8 млн жизней, являясь причиной около 20–30% случаев рака пищевода, печени, цирроза печени, самоубийств, эпилептических приступов и автокатастроф.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ru-RU" sz="1000" spc="-1" strike="noStrike">
                <a:solidFill>
                  <a:srgbClr val="ffbf1f"/>
                </a:solidFill>
                <a:latin typeface="Verdana"/>
              </a:rPr>
              <a:t>Похмельный синдром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–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один из наиболее ярких признаков алкоголизма. Его также называют алкогольной абстиненцией.  Если прием спиртного резко прекращается,  организм бурно реагирует, не получая того, что уже является для него насущной потребностью.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При легком похмельном синдроме у человека болит голова, его мучает жажда, настроение скверное.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Тяжелый похмельный синдром  протекает иначе : наступает тяжелый крепкий сон, затем сон становится поверхностным, с яркими кошмарными сновидениями.  Пробуждение приходит в тревоге и страхе, сердце бешено стучит в груди, тело заливает липкий пот, голова болит и кружится.  Движения неуверенные, во рту неприятный привкус, аппетит отсутствует. Могут быть боли в голове, в области печени, в желудке. Артериальное давление повышено, пульс учащен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bf1f"/>
                </a:solidFill>
                <a:latin typeface="Verdana"/>
              </a:rPr>
              <a:t>Необходима поэтапная коррекция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Шаг 1.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Дезинтоксикация и регидратация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uk-UA" sz="900" spc="-1" strike="noStrike">
                <a:solidFill>
                  <a:srgbClr val="ffbf1f"/>
                </a:solidFill>
                <a:latin typeface="Verdana"/>
              </a:rPr>
              <a:t>Шаг 2.</a:t>
            </a:r>
            <a:r>
              <a:rPr b="0" lang="uk-UA" sz="900" spc="-1" strike="noStrike">
                <a:solidFill>
                  <a:srgbClr val="ffffff"/>
                </a:solidFill>
                <a:latin typeface="Verdana"/>
              </a:rPr>
              <a:t>  Восстановление кислотно-щелочного равновесия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Шаг 3.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Восстановление электролитного баланса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Шаг 4.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Метаболическая коррекция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Шаг 5.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Витаминотерапия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uk-UA" sz="900" spc="-1" strike="noStrike">
                <a:solidFill>
                  <a:srgbClr val="ffbf1f"/>
                </a:solidFill>
                <a:latin typeface="Verdana"/>
              </a:rPr>
              <a:t>Шаг 6.</a:t>
            </a:r>
            <a:r>
              <a:rPr b="0" lang="uk-UA" sz="900" spc="-1" strike="noStrike">
                <a:solidFill>
                  <a:srgbClr val="ffffff"/>
                </a:solidFill>
                <a:latin typeface="Verdana"/>
              </a:rPr>
              <a:t>  Использование гепатопротекторов, желчегонны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uk-UA" sz="900" spc="-1" strike="noStrike">
                <a:solidFill>
                  <a:srgbClr val="ffffff"/>
                </a:solidFill>
                <a:latin typeface="Verdana"/>
              </a:rPr>
              <a:t>            </a:t>
            </a:r>
            <a:r>
              <a:rPr b="0" lang="uk-UA" sz="900" spc="-1" strike="noStrike">
                <a:solidFill>
                  <a:srgbClr val="ffffff"/>
                </a:solidFill>
                <a:latin typeface="Verdana"/>
              </a:rPr>
              <a:t>средств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Шаг 7.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Использование адаптогенов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Шаг 8.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Использование седативных средств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Шаг 9.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Формирование отвыкания от алкоголя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587" name="Picture 5" descr=""/>
          <p:cNvPicPr/>
          <p:nvPr/>
        </p:nvPicPr>
        <p:blipFill>
          <a:blip r:embed="rId1"/>
          <a:stretch/>
        </p:blipFill>
        <p:spPr>
          <a:xfrm>
            <a:off x="611280" y="0"/>
            <a:ext cx="3168360" cy="1412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250920" y="228600"/>
            <a:ext cx="7959240" cy="752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Янтра Кристальная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– </a:t>
            </a:r>
            <a:r>
              <a:rPr b="0" i="1" lang="ru-RU" sz="2000" spc="-1" strike="noStrike">
                <a:solidFill>
                  <a:srgbClr val="ffff00"/>
                </a:solidFill>
                <a:latin typeface="Arial"/>
              </a:rPr>
              <a:t>кристальный путь чистоты</a:t>
            </a:r>
            <a:endParaRPr b="0" lang="uk-UA" sz="2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/>
          </p:nvPr>
        </p:nvSpPr>
        <p:spPr>
          <a:xfrm>
            <a:off x="609480" y="4292640"/>
            <a:ext cx="7924320" cy="1726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 algn="ctr">
              <a:lnSpc>
                <a:spcPct val="8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Фитотерапия алкогольной зависимости, профилактика рецидивов. 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 algn="ctr">
              <a:lnSpc>
                <a:spcPct val="8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Восстановление обменных процессов, нормализация психо-эмоциональной сферы и притупление влечения к алкоголю.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0" name="Picture 4" descr="кристальная"/>
          <p:cNvPicPr/>
          <p:nvPr/>
        </p:nvPicPr>
        <p:blipFill>
          <a:blip r:embed="rId1"/>
          <a:stretch/>
        </p:blipFill>
        <p:spPr>
          <a:xfrm>
            <a:off x="2556000" y="1413000"/>
            <a:ext cx="4176360" cy="2736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Состав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92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9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Корневища с  корнями дягиля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Лавровый лист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Левзея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Лист смородины черной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Лист мяты перечной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Плоды можжевельника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Трава зверобоя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Трава полыни горькая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Трава тысячелистника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561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561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3" name="Picture 4" descr="кристальная"/>
          <p:cNvPicPr/>
          <p:nvPr/>
        </p:nvPicPr>
        <p:blipFill>
          <a:blip r:embed="rId1"/>
          <a:stretch/>
        </p:blipFill>
        <p:spPr>
          <a:xfrm>
            <a:off x="5651640" y="3933720"/>
            <a:ext cx="2665080" cy="20872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457200" y="260280"/>
            <a:ext cx="8229240" cy="647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000" spc="-1" strike="noStrike">
                <a:solidFill>
                  <a:srgbClr val="ffffff"/>
                </a:solidFill>
                <a:latin typeface="Tahoma"/>
              </a:rPr>
              <a:t>                  </a:t>
            </a:r>
            <a:r>
              <a:rPr b="0" lang="en-US" sz="4000" spc="-1" strike="noStrike">
                <a:solidFill>
                  <a:srgbClr val="ffffff"/>
                </a:solidFill>
                <a:latin typeface="Tahoma"/>
              </a:rPr>
              <a:t> </a:t>
            </a:r>
            <a:r>
              <a:rPr b="0" lang="ru-RU" sz="4400" spc="-1" strike="noStrike">
                <a:solidFill>
                  <a:srgbClr val="f1ff69"/>
                </a:solidFill>
                <a:latin typeface="Amiga Forever"/>
              </a:rPr>
              <a:t>ЯнтрА</a:t>
            </a:r>
            <a:r>
              <a:rPr b="0" lang="ru-RU" sz="4400" spc="-1" strike="noStrike">
                <a:solidFill>
                  <a:srgbClr val="ffffff"/>
                </a:solidFill>
                <a:latin typeface="Tahoma"/>
              </a:rPr>
              <a:t>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/>
          </p:nvPr>
        </p:nvSpPr>
        <p:spPr>
          <a:xfrm>
            <a:off x="395280" y="3141720"/>
            <a:ext cx="8229240" cy="3600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80000"/>
              </a:lnSpc>
              <a:spcBef>
                <a:spcPts val="281"/>
              </a:spcBef>
              <a:buSzPct val="120012"/>
              <a:buBlip>
                <a:blip r:embed="rId1"/>
              </a:buBlip>
            </a:pPr>
            <a:r>
              <a:rPr b="1" lang="ru-RU" sz="1400" spc="-1" strike="noStrike">
                <a:solidFill>
                  <a:srgbClr val="f1ff69"/>
                </a:solidFill>
                <a:latin typeface="Amiga Forever"/>
              </a:rPr>
              <a:t>ЯнтрА</a:t>
            </a:r>
            <a:r>
              <a:rPr b="1" lang="ru-RU" sz="1400" spc="-1" strike="noStrike">
                <a:solidFill>
                  <a:srgbClr val="f1ff69"/>
                </a:solidFill>
                <a:latin typeface="Tahoma"/>
              </a:rPr>
              <a:t> – древний сакральный символ, олицетворяющий Вселенную и обладающий необыкновенной силой энергетического воздействия.</a:t>
            </a: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281"/>
              </a:spcBef>
              <a:buNone/>
            </a:pP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buSzPct val="120012"/>
              <a:buBlip>
                <a:blip r:embed="rId2"/>
              </a:buBlip>
            </a:pPr>
            <a:r>
              <a:rPr b="1" lang="ru-RU" sz="1400" spc="-1" strike="noStrike">
                <a:solidFill>
                  <a:srgbClr val="f1ff69"/>
                </a:solidFill>
                <a:latin typeface="Tahoma"/>
              </a:rPr>
              <a:t> </a:t>
            </a:r>
            <a:r>
              <a:rPr b="1" lang="ru-RU" sz="1400" spc="-1" strike="noStrike">
                <a:solidFill>
                  <a:srgbClr val="f1ff69"/>
                </a:solidFill>
                <a:latin typeface="Tahoma"/>
              </a:rPr>
              <a:t>Это схематическое изображение природных стихий во Вселенной. </a:t>
            </a: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281"/>
              </a:spcBef>
              <a:buNone/>
            </a:pP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buSzPct val="120012"/>
              <a:buBlip>
                <a:blip r:embed="rId3"/>
              </a:buBlip>
            </a:pPr>
            <a:r>
              <a:rPr b="1" lang="ru-RU" sz="1400" spc="-1" strike="noStrike">
                <a:solidFill>
                  <a:srgbClr val="f1ff69"/>
                </a:solidFill>
                <a:latin typeface="Amiga Forever"/>
              </a:rPr>
              <a:t>ЯнтрА</a:t>
            </a:r>
            <a:r>
              <a:rPr b="1" lang="ru-RU" sz="1400" spc="-1" strike="noStrike">
                <a:solidFill>
                  <a:srgbClr val="f1ff69"/>
                </a:solidFill>
                <a:latin typeface="Tahoma"/>
              </a:rPr>
              <a:t> создавалась с учетом известных в древности законов взаимодействия человека и окружающих его энергетических потоков.</a:t>
            </a: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281"/>
              </a:spcBef>
              <a:buNone/>
            </a:pP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buSzPct val="120012"/>
              <a:buBlip>
                <a:blip r:embed="rId4"/>
              </a:buBlip>
            </a:pPr>
            <a:r>
              <a:rPr b="1" lang="ru-RU" sz="1400" spc="-1" strike="noStrike">
                <a:solidFill>
                  <a:srgbClr val="f1ff69"/>
                </a:solidFill>
                <a:latin typeface="Tahoma"/>
              </a:rPr>
              <a:t>Гармонизируя сознание человека и окружающее пространство, </a:t>
            </a:r>
            <a:r>
              <a:rPr b="1" lang="ru-RU" sz="1400" spc="-1" strike="noStrike">
                <a:solidFill>
                  <a:srgbClr val="f1ff69"/>
                </a:solidFill>
                <a:latin typeface="Amiga Forever"/>
              </a:rPr>
              <a:t>ЯнтрА</a:t>
            </a:r>
            <a:r>
              <a:rPr b="1" lang="ru-RU" sz="1400" spc="-1" strike="noStrike">
                <a:solidFill>
                  <a:srgbClr val="f1ff69"/>
                </a:solidFill>
                <a:latin typeface="Tahoma"/>
              </a:rPr>
              <a:t> не только приносит здоровье, силу и красоту, но и способствует пробуждению духовности человека.</a:t>
            </a: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281"/>
              </a:spcBef>
              <a:buNone/>
            </a:pP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buSzPct val="120012"/>
              <a:buBlip>
                <a:blip r:embed="rId5"/>
              </a:buBlip>
            </a:pPr>
            <a:r>
              <a:rPr b="1" lang="ru-RU" sz="1400" spc="-1" strike="noStrike">
                <a:solidFill>
                  <a:srgbClr val="f1ff69"/>
                </a:solidFill>
                <a:latin typeface="Tahoma"/>
              </a:rPr>
              <a:t>Именно эти принципы закладывались при создании препаратов серии «</a:t>
            </a:r>
            <a:r>
              <a:rPr b="1" lang="ru-RU" sz="1400" spc="-1" strike="noStrike">
                <a:solidFill>
                  <a:srgbClr val="f1ff69"/>
                </a:solidFill>
                <a:latin typeface="Amiga Forever"/>
              </a:rPr>
              <a:t>ЯнтрА</a:t>
            </a:r>
            <a:r>
              <a:rPr b="1" lang="ru-RU" sz="1400" spc="-1" strike="noStrike">
                <a:solidFill>
                  <a:srgbClr val="f1ff69"/>
                </a:solidFill>
                <a:latin typeface="Tahoma"/>
              </a:rPr>
              <a:t>».</a:t>
            </a: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  <a:p>
            <a:pPr indent="0">
              <a:lnSpc>
                <a:spcPct val="80000"/>
              </a:lnSpc>
              <a:spcBef>
                <a:spcPts val="281"/>
              </a:spcBef>
              <a:buNone/>
            </a:pP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buSzPct val="120012"/>
              <a:buBlip>
                <a:blip r:embed="rId6"/>
              </a:buBlip>
            </a:pPr>
            <a:r>
              <a:rPr b="1" lang="ru-RU" sz="1400" spc="-1" strike="noStrike">
                <a:solidFill>
                  <a:srgbClr val="f1ff69"/>
                </a:solidFill>
                <a:latin typeface="Tahoma"/>
              </a:rPr>
              <a:t>Рецепты «</a:t>
            </a:r>
            <a:r>
              <a:rPr b="1" lang="ru-RU" sz="1400" spc="-1" strike="noStrike">
                <a:solidFill>
                  <a:srgbClr val="f1ff69"/>
                </a:solidFill>
                <a:latin typeface="Amiga Forever"/>
              </a:rPr>
              <a:t>Янтры</a:t>
            </a:r>
            <a:r>
              <a:rPr b="1" lang="ru-RU" sz="1400" spc="-1" strike="noStrike">
                <a:solidFill>
                  <a:srgbClr val="f1ff69"/>
                </a:solidFill>
                <a:latin typeface="Tahoma"/>
              </a:rPr>
              <a:t>», благотворно воздействуя на внутренние органы человека, активизируют тонкие энергии, пробуждая мощные внутренние резервы организма, помогая справиться с любой болезнью и всегда быть в гармонии с окружающим миром.</a:t>
            </a: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</p:txBody>
      </p:sp>
      <p:pic>
        <p:nvPicPr>
          <p:cNvPr id="501" name="Picture 4" descr="Shri_Yantra_anim"/>
          <p:cNvPicPr/>
          <p:nvPr/>
        </p:nvPicPr>
        <p:blipFill>
          <a:blip r:embed="rId7"/>
          <a:stretch/>
        </p:blipFill>
        <p:spPr>
          <a:xfrm>
            <a:off x="3492360" y="907920"/>
            <a:ext cx="2231640" cy="2160360"/>
          </a:xfrm>
          <a:prstGeom prst="rect">
            <a:avLst/>
          </a:prstGeom>
          <a:ln w="9525">
            <a:noFill/>
          </a:ln>
        </p:spPr>
      </p:pic>
      <p:sp>
        <p:nvSpPr>
          <p:cNvPr id="502" name="Rectangle 5"/>
          <p:cNvSpPr/>
          <p:nvPr/>
        </p:nvSpPr>
        <p:spPr>
          <a:xfrm flipV="1" rot="10800000">
            <a:off x="5077440" y="-122760"/>
            <a:ext cx="431280" cy="698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00"/>
                </a:solidFill>
                <a:latin typeface="Arial"/>
              </a:rPr>
              <a:t>®</a:t>
            </a:r>
            <a:r>
              <a:rPr b="1" lang="ru-RU" sz="4000" spc="-1" strike="noStrike">
                <a:solidFill>
                  <a:srgbClr val="ffff00"/>
                </a:solidFill>
                <a:latin typeface="Arial"/>
              </a:rPr>
              <a:t> 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Свойства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95" name="PlaceHolder 2"/>
          <p:cNvSpPr>
            <a:spLocks noGrp="1"/>
          </p:cNvSpPr>
          <p:nvPr>
            <p:ph/>
          </p:nvPr>
        </p:nvSpPr>
        <p:spPr>
          <a:xfrm>
            <a:off x="609480" y="1413000"/>
            <a:ext cx="7924320" cy="4824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8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Нормализация обменных процессов, улучшение общего состояния не только у наркологических больных(алкоголизм) в период воздержания от алкоголя, но и у здорового после приема алкоголя.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Укрепление нервной системы, предупреждение психических расстройств, снижение возбуждения, раздражительности, предупреждение психических расстройств, депрессии, влечения к спиртному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Нормализация деятельности пищеварительного тракта. Восстановление обмена веществ, улучшение состава крови, активное выведение токсинов, накапливающихся в организме при хроническом отравлении алкоголем.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На фоне приема препарата восстанавливается структура и функция клеток печени.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Укрепление сердечно-сосудистой системы(нормализация артериального давления и частоты сердечных сокращений)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Улучшение мозгового кровообращения и уменьшение головной боли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36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Повышение устойчивости к этиловому спирту и формирование стойкого отвращения к потреблению алкоголя.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Показания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Состояние опьянения и похмельный синдром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Для облегчения отвыкания от алкоголя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Нормализации функции печени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Укрепление нервной системы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Улучшение функции сердечно-сосудистой системы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Увеличение сопротивляемости  неблагоприятным факторам внешней и внутренней среды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Стимуляция умственной и физической работоспособности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8" name="Picture 4" descr="кристальная"/>
          <p:cNvPicPr/>
          <p:nvPr/>
        </p:nvPicPr>
        <p:blipFill>
          <a:blip r:embed="rId1"/>
          <a:stretch/>
        </p:blipFill>
        <p:spPr>
          <a:xfrm>
            <a:off x="5724360" y="4797360"/>
            <a:ext cx="2087280" cy="1368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Рекомендации по применению 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3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00" name="PlaceHolder 2"/>
          <p:cNvSpPr>
            <a:spLocks noGrp="1"/>
          </p:cNvSpPr>
          <p:nvPr>
            <p:ph/>
          </p:nvPr>
        </p:nvSpPr>
        <p:spPr>
          <a:xfrm>
            <a:off x="609480" y="1413000"/>
            <a:ext cx="7924320" cy="4606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Взрослым по 1-2 капсулы з раза в день за 30 минут до еды, запивая ½ стакана воды.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Эффект наступает после длительного, систематического и добросовестного лечения.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Профилактический прием 1 месяц в каждом квартале в течение года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ru-RU" sz="1800" spc="-1" strike="noStrike">
                <a:solidFill>
                  <a:schemeClr val="hlink"/>
                </a:solidFill>
                <a:latin typeface="Arial"/>
              </a:rPr>
              <a:t>      </a:t>
            </a: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Противопоказания: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индивидуальная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                                          </a:t>
            </a: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непереносимость компонентов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1" name="Picture 4" descr="кристальная"/>
          <p:cNvPicPr/>
          <p:nvPr/>
        </p:nvPicPr>
        <p:blipFill>
          <a:blip r:embed="rId1"/>
          <a:stretch/>
        </p:blipFill>
        <p:spPr>
          <a:xfrm>
            <a:off x="6443640" y="5157720"/>
            <a:ext cx="1512360" cy="1007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457200" y="333360"/>
            <a:ext cx="8229240" cy="718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bf1f"/>
                </a:solidFill>
                <a:latin typeface="Garamond"/>
              </a:rPr>
              <a:t>                           </a:t>
            </a:r>
            <a:r>
              <a:rPr b="1" lang="ru-RU" sz="3600" spc="-1" strike="noStrike">
                <a:solidFill>
                  <a:srgbClr val="ffbf1f"/>
                </a:solidFill>
                <a:latin typeface="Garamond"/>
              </a:rPr>
              <a:t>Варикозное расширение вен</a:t>
            </a:r>
            <a:r>
              <a:rPr b="0" lang="ru-RU" sz="4000" spc="-1" strike="noStrike">
                <a:solidFill>
                  <a:srgbClr val="ffbf1f"/>
                </a:solidFill>
                <a:latin typeface="Garamond"/>
              </a:rPr>
              <a:t> </a:t>
            </a: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/>
          </p:nvPr>
        </p:nvSpPr>
        <p:spPr>
          <a:xfrm>
            <a:off x="457200" y="1773360"/>
            <a:ext cx="4038120" cy="4895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80000"/>
              </a:lnSpc>
              <a:spcBef>
                <a:spcPts val="181"/>
              </a:spcBef>
              <a:buNone/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bf1f"/>
                </a:solidFill>
                <a:latin typeface="Verdana"/>
              </a:rPr>
              <a:t>Варикозное расширение вен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-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это слабость венозной стенки и/или венозного клапана.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 результате того, что венозная стенка теряет упругость - кровь застаивается в нижних конечностях, и вены расширяются.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Варикозное расширение вен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- болезнь вен, при которой они набухают и рельефно выступают под кожей.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Варикозная болезнь может затронуть вены на любом участке тела, однако чаще всего варикозу подвержены вены на ногах и ступнях.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На вены нижней части туловища приходится повышенное давление при стоянии и ходьбе, поэтому они более подвержены варикозной болезни.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При варикозном расширении вены выглядят как узловатые набухшие темно-фиолетовые или голубые толстые веревки.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Их легко заметить с обратной стороны икр или с внутренней стороны ног.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 некоторых особо сложных случаях происходит разрыв вен и образование ран на коже.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Увеличение вен глубоко под кожей иногда сопровождается болезненными ощущениями и опуханием ног.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Вероятность развития варикозной болезни у женщин в несколько раз больше, чем у мужчин.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Противозачаточные таблетки и гормонозаместительная терапия увеличивают подверженность женщин варикозной болезни.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Люди, страдающие от варикоза, часто чувствуют пульсирующую боль и мышечные спазмы ниже колена.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Эти симптомы усугубляет длительное сидение или стояние.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/>
          </p:nvPr>
        </p:nvSpPr>
        <p:spPr>
          <a:xfrm>
            <a:off x="4648320" y="1773360"/>
            <a:ext cx="4038120" cy="4357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bf1f"/>
                </a:solidFill>
                <a:latin typeface="Verdana"/>
              </a:rPr>
              <a:t>ОСНОВНЫЕ ПРИЗНАКИ ЗАБОЛЕВАНИЯ: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боли в ногах;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ощущение тепла и жжения в ногах по ходу вен;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тяжесть в ногах;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отеки ног в вечернее время;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ночные судороги в ногах;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расширенные вены;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потемнение и уплотнение кожи голеней;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трофические язвы.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bf1f"/>
                </a:solidFill>
                <a:latin typeface="Verdana"/>
              </a:rPr>
              <a:t>ФАКТОРЫ РИСКА: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наследственность;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гормональные влияния (беременность);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повышение массы тела;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образ жизни (тяжелая физическая работа, длительное пребывание, в положении стоя, высокая температура окружающей среды).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605" name="Picture 5" descr=""/>
          <p:cNvPicPr/>
          <p:nvPr/>
        </p:nvPicPr>
        <p:blipFill>
          <a:blip r:embed="rId1"/>
          <a:stretch/>
        </p:blipFill>
        <p:spPr>
          <a:xfrm>
            <a:off x="468360" y="115920"/>
            <a:ext cx="2015640" cy="12967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Янтра  Небесная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– </a:t>
            </a:r>
            <a:r>
              <a:rPr b="0" i="1" lang="ru-RU" sz="1800" spc="-1" strike="noStrike">
                <a:solidFill>
                  <a:srgbClr val="ffff00"/>
                </a:solidFill>
                <a:latin typeface="Arial"/>
              </a:rPr>
              <a:t>воплощение легкости и чистоты воздушной стихии</a:t>
            </a:r>
            <a:endParaRPr b="0" lang="uk-UA" sz="1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/>
          </p:nvPr>
        </p:nvSpPr>
        <p:spPr>
          <a:xfrm>
            <a:off x="609480" y="4653000"/>
            <a:ext cx="7924320" cy="1223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Для нормализации функционального состояния кровеносной, лимфатической и гепатобилиарной  системы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8" name="Picture 4" descr="небесная"/>
          <p:cNvPicPr/>
          <p:nvPr/>
        </p:nvPicPr>
        <p:blipFill>
          <a:blip r:embed="rId1"/>
          <a:stretch/>
        </p:blipFill>
        <p:spPr>
          <a:xfrm>
            <a:off x="2124000" y="1413000"/>
            <a:ext cx="4895640" cy="3239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Состав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r>
              <a:rPr b="0" lang="ru-RU" sz="4200" spc="-1" strike="noStrike">
                <a:solidFill>
                  <a:srgbClr val="ffffff"/>
                </a:solidFill>
                <a:latin typeface="Arial"/>
              </a:rPr>
              <a:t> 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10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100000"/>
              </a:lnSpc>
              <a:spcBef>
                <a:spcPts val="641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Цветы каштана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Цветы акации белой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Диоскорея ниппонская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Чабрец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Ромашка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1" name="Picture 4" descr="небесная"/>
          <p:cNvPicPr/>
          <p:nvPr/>
        </p:nvPicPr>
        <p:blipFill>
          <a:blip r:embed="rId1"/>
          <a:stretch/>
        </p:blipFill>
        <p:spPr>
          <a:xfrm>
            <a:off x="4356000" y="3860640"/>
            <a:ext cx="3600000" cy="2160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Свойства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Основные действующие вещества оказывают выраженное противовоспалительное, противоотечное действие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Способствуют уменьшению вязкости крови и укрепляют стенку сосудов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Поддерживает, регулирует кровообращение в крупных и мелких кровеносных сосудах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4" name="Picture 4" descr="небесная"/>
          <p:cNvPicPr/>
          <p:nvPr/>
        </p:nvPicPr>
        <p:blipFill>
          <a:blip r:embed="rId1"/>
          <a:stretch/>
        </p:blipFill>
        <p:spPr>
          <a:xfrm>
            <a:off x="5364000" y="4508640"/>
            <a:ext cx="2520720" cy="1584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Показания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16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Профилактика и комплексное лечение варикозного расширения вен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Геморрой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Тромбофлебит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Церебральный и коронарный атеросклероз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7" name="Picture 4" descr="небесная"/>
          <p:cNvPicPr/>
          <p:nvPr/>
        </p:nvPicPr>
        <p:blipFill>
          <a:blip r:embed="rId1"/>
          <a:stretch/>
        </p:blipFill>
        <p:spPr>
          <a:xfrm>
            <a:off x="6516720" y="4581360"/>
            <a:ext cx="1944360" cy="1439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Рекомендации по применению 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3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/>
          </p:nvPr>
        </p:nvSpPr>
        <p:spPr>
          <a:xfrm>
            <a:off x="611280" y="177336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Взрослым по 1-2 капсулы з раза в день за 30 минут до еды, запивая ½ стакана воды.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В случае необходимости курсы можно повторять 3-4 раза в год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20"/>
              </a:spcBef>
              <a:buNone/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20"/>
              </a:spcBef>
              <a:buNone/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      </a:t>
            </a: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Противопоказания: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индивидуальная непереносимость компонентов, беременность, кормление грудью.</a:t>
            </a:r>
            <a:br>
              <a:rPr sz="1600"/>
            </a:b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0" name="Picture 4" descr="небесная"/>
          <p:cNvPicPr/>
          <p:nvPr/>
        </p:nvPicPr>
        <p:blipFill>
          <a:blip r:embed="rId1"/>
          <a:stretch/>
        </p:blipFill>
        <p:spPr>
          <a:xfrm>
            <a:off x="6372360" y="4869000"/>
            <a:ext cx="1655280" cy="1152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title"/>
          </p:nvPr>
        </p:nvSpPr>
        <p:spPr>
          <a:xfrm>
            <a:off x="250920" y="189000"/>
            <a:ext cx="8713440" cy="1152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ffbf1f"/>
                </a:solidFill>
                <a:latin typeface="Garamond"/>
              </a:rPr>
              <a:t>Когда женщине не хватает гормонов</a:t>
            </a:r>
            <a:br>
              <a:rPr sz="2800"/>
            </a:br>
            <a:r>
              <a:rPr b="1" lang="ru-RU" sz="2800" spc="-1" strike="noStrike">
                <a:solidFill>
                  <a:srgbClr val="ffbf1f"/>
                </a:solidFill>
                <a:latin typeface="Garamond"/>
              </a:rPr>
              <a:t>     </a:t>
            </a:r>
            <a:r>
              <a:rPr b="0" lang="ru-RU" sz="2800" spc="-1" strike="noStrike">
                <a:solidFill>
                  <a:srgbClr val="ffbf1f"/>
                </a:solidFill>
                <a:latin typeface="Garamond"/>
              </a:rPr>
              <a:t>                            </a:t>
            </a:r>
            <a:endParaRPr b="0" lang="uk-UA" sz="2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22" name="PlaceHolder 2"/>
          <p:cNvSpPr>
            <a:spLocks noGrp="1"/>
          </p:cNvSpPr>
          <p:nvPr>
            <p:ph/>
          </p:nvPr>
        </p:nvSpPr>
        <p:spPr>
          <a:xfrm>
            <a:off x="457200" y="1557360"/>
            <a:ext cx="4038120" cy="5111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800" spc="-1" strike="noStrike">
                <a:solidFill>
                  <a:srgbClr val="ffffff"/>
                </a:solidFill>
                <a:latin typeface="Verdana"/>
              </a:rPr>
              <a:t>             </a:t>
            </a:r>
            <a:r>
              <a:rPr b="0" lang="ru-RU" sz="1000" spc="-1" strike="noStrike">
                <a:solidFill>
                  <a:schemeClr val="accent1"/>
                </a:solidFill>
                <a:latin typeface="Verdana"/>
              </a:rPr>
              <a:t>Всей своей женской сутью, всей красотой и энергией женщина обязана балансу активных веществ в крови, то есть постоянной выработке гормонов.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 algn="ctr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1" lang="ru-RU" sz="1000" spc="-1" strike="noStrike">
                <a:solidFill>
                  <a:srgbClr val="ffbf1f"/>
                </a:solidFill>
                <a:latin typeface="Verdana"/>
              </a:rPr>
              <a:t>Половые гормоны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– эстроген и прогестерон - вырабатываются яичниками и влияют абсолютно на все системы женского организма.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Практически в каждой ткани есть рецепторы к эстрогенам.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Репродуктивная система женщины функционирует циклами.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Во время каждого менструального цикла в яичниках образуется несколько фолликулов (яйцеклеток), которые по мере их роста и вырабатывают гормоны. Количество фолликулов в яичниках образуется еще до рождения девочки.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С возрастом их количество практически сходит на нет, и это означает конец детородного периода и наступление менопаузы.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До тех пор, пока гормональный механизм красоты и силы функционирует без перебоев, никаких проблем с внешностью и здоровьем не возникает.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Но выключение гормональной регуляции и снижение содержания гормонов в крови означает приход множество недугов, о которых вчера еще женщина и не подозревала.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23" name="PlaceHolder 3"/>
          <p:cNvSpPr>
            <a:spLocks noGrp="1"/>
          </p:cNvSpPr>
          <p:nvPr>
            <p:ph/>
          </p:nvPr>
        </p:nvSpPr>
        <p:spPr>
          <a:xfrm>
            <a:off x="4643280" y="1557360"/>
            <a:ext cx="4038120" cy="5111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1" lang="ru-RU" sz="1000" spc="-1" strike="noStrike">
                <a:solidFill>
                  <a:srgbClr val="ffbf1f"/>
                </a:solidFill>
                <a:latin typeface="Verdana"/>
              </a:rPr>
              <a:t>Климакс женский</a:t>
            </a:r>
            <a:r>
              <a:rPr b="0" lang="ru-RU" sz="1000" spc="-1" strike="noStrike">
                <a:solidFill>
                  <a:srgbClr val="ffbf1f"/>
                </a:solidFill>
                <a:latin typeface="Verdana"/>
              </a:rPr>
              <a:t> –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особое физиологическое состояние организма женщины, обусловленное перестройкой гормональной регуляции и снижением деятельности женской половой системы.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У женщин климакс наступает в возрасте 45-55 лет и длится 3-5 лет, после чего следует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возрастная менопауза - физиологический покой женской половой системы.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У большинства женщин климакс протекает без расстройства  здоровья.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Однако может наблюдаться климактерический невроз.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1" lang="ru-RU" sz="1000" spc="-1" strike="noStrike">
                <a:solidFill>
                  <a:srgbClr val="ffbf1f"/>
                </a:solidFill>
                <a:latin typeface="Verdana"/>
              </a:rPr>
              <a:t>Для него характерны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кратковременные приливы - чувство жара, сопровождающееся покраснением лица, шеи, верхней половины туловища, повышенной потливостью.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нередко возникают боли в области сердца,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повышается артериальное давление.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появляется  нервозность , плаксивость,  забывчивость,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расстройство менструального цикла 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Через один - два года после наступления менопаузы появляются симптомы, связанные с атрофическими изменениями в различных тканях.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Без гормональной подпитки ткани теряют влагу, истончаются и стареют. Обезвоженная кожа лица покрывается морщинками, начинаются проблемы с суставами, мочевым пузырем и т.д. Самые серьезные осложнения климакса приходят на поздних сроках и пока не видны женщине.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chemeClr val="accent1"/>
                </a:solidFill>
                <a:latin typeface="Verdana"/>
              </a:rPr>
              <a:t>           </a:t>
            </a: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Возникает вопрос - так ли неизбежно старение?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624" name="Picture 5" descr=""/>
          <p:cNvPicPr/>
          <p:nvPr/>
        </p:nvPicPr>
        <p:blipFill>
          <a:blip r:embed="rId1"/>
          <a:stretch/>
        </p:blipFill>
        <p:spPr>
          <a:xfrm>
            <a:off x="684360" y="115920"/>
            <a:ext cx="1871280" cy="12967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4284720" y="260280"/>
            <a:ext cx="4608000" cy="1368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chemeClr val="folHlink"/>
                </a:solidFill>
                <a:latin typeface="Comic Sans MS"/>
              </a:rPr>
              <a:t>История </a:t>
            </a:r>
            <a:br>
              <a:rPr sz="3200"/>
            </a:br>
            <a:r>
              <a:rPr b="0" lang="ru-RU" sz="3200" spc="-1" strike="noStrike">
                <a:solidFill>
                  <a:schemeClr val="folHlink"/>
                </a:solidFill>
                <a:latin typeface="Comic Sans MS"/>
              </a:rPr>
              <a:t>создания</a:t>
            </a:r>
            <a:br>
              <a:rPr sz="4000"/>
            </a:br>
            <a:r>
              <a:rPr b="0" lang="ru-RU" sz="1000" spc="-1" strike="noStrike">
                <a:solidFill>
                  <a:srgbClr val="4d4d4d"/>
                </a:solidFill>
                <a:latin typeface="Comic Sans MS"/>
              </a:rPr>
              <a:t>(Интервью с автором и разработчиком серии «Янтра» </a:t>
            </a:r>
            <a:br>
              <a:rPr sz="1000"/>
            </a:br>
            <a:r>
              <a:rPr b="0" lang="ru-RU" sz="1000" spc="-1" strike="noStrike">
                <a:solidFill>
                  <a:srgbClr val="4d4d4d"/>
                </a:solidFill>
                <a:latin typeface="Comic Sans MS"/>
              </a:rPr>
              <a:t>Надворным Григорием Кондратьевичем )</a:t>
            </a:r>
            <a:endParaRPr b="0" lang="uk-UA" sz="1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/>
          </p:nvPr>
        </p:nvSpPr>
        <p:spPr>
          <a:xfrm>
            <a:off x="324000" y="2349360"/>
            <a:ext cx="4679640" cy="4247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chemeClr val="folHlink"/>
                </a:solidFill>
                <a:latin typeface="Verdana"/>
              </a:rPr>
              <a:t>Скажите, как возникла идея создания серии «Янтра»?</a:t>
            </a:r>
            <a:r>
              <a:rPr b="0" lang="ru-RU" sz="1000" spc="-1" strike="noStrike">
                <a:solidFill>
                  <a:schemeClr val="accent2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000000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Я всегда с благоговением относился к фитотерапии, которая в народной медицине всех времен и народов была основным видом лечения, так как только растительный мир предлагает человеку обширный и доступный набор лечебных средств. 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i="1" lang="ru-RU" sz="900" spc="-1" strike="noStrike">
                <a:solidFill>
                  <a:schemeClr val="folHlink"/>
                </a:solidFill>
                <a:latin typeface="Verdana"/>
              </a:rPr>
              <a:t>          </a:t>
            </a:r>
            <a:r>
              <a:rPr b="1" i="1" lang="ru-RU" sz="900" spc="-1" strike="noStrike">
                <a:solidFill>
                  <a:schemeClr val="folHlink"/>
                </a:solidFill>
                <a:latin typeface="Verdana"/>
              </a:rPr>
              <a:t>Фитотерапия (от греческого phytos – растение, therapeia – лечение).</a:t>
            </a:r>
            <a:r>
              <a:rPr b="0" lang="ru-RU" sz="900" spc="-1" strike="noStrike">
                <a:solidFill>
                  <a:srgbClr val="000000"/>
                </a:solidFill>
                <a:latin typeface="Verdana"/>
              </a:rPr>
              <a:t>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К сожалению, опыт тысячелетий не может учитывать потребностей современного человека в техногенной среде, которая предъявляет повышенные требования к стрессоустойчивости и адаптации.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 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Исходя из этого, я решил создать ряд биологически активных добавок, которые помогали бы повышать резервы здоровья и лечить болеющих разными заболеваниями, а не разные болезни за счет мобилизации защитных сил организма.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При этом я поставил себе задачу введения в травяные сборы гипоаллергенных и "транспортных" растений, способствующих всасыванию и продлению срока действия продукта. 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Биологически активные добавки серии «Янтра» предназначены для предупреждения болезней цивилизации или восстановления после них.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000000"/>
                </a:solidFill>
                <a:latin typeface="Verdana"/>
              </a:rPr>
              <a:t> </a:t>
            </a:r>
            <a:r>
              <a:rPr b="1" lang="ru-RU" sz="1000" spc="-1" strike="noStrike">
                <a:solidFill>
                  <a:schemeClr val="folHlink"/>
                </a:solidFill>
                <a:latin typeface="Verdana"/>
              </a:rPr>
              <a:t>Известно, что за некоторыми составляющими серии Вы лично путешествуете по Приморскому краю, расскажите об этом подробнее.</a:t>
            </a:r>
            <a:endParaRPr b="0" lang="uk-UA" sz="10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000000"/>
                </a:solidFill>
                <a:latin typeface="Verdana"/>
              </a:rPr>
              <a:t>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Без личного присутствия и участия в заготовке реликтовых растений не обойтись. Люди должны получать качественный продукт, а для этого нужен  тщательнейший контроль и за качеством сырья, и за временем сбора растени. Поэтому я действительно ежегодно езжу сам за диоскореей ниппонской, заманихой, элеутерококком, аралией, баданом, бархатом амурским, атрактилодесом. 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/>
          </p:nvPr>
        </p:nvSpPr>
        <p:spPr>
          <a:xfrm>
            <a:off x="4932360" y="2349360"/>
            <a:ext cx="4032000" cy="3742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chemeClr val="folHlink"/>
                </a:solidFill>
                <a:latin typeface="Verdana"/>
              </a:rPr>
              <a:t>В чем уникальность и особенности серии «Янтра»?</a:t>
            </a:r>
            <a:r>
              <a:rPr b="0" lang="ru-RU" sz="1000" spc="-1" strike="noStrike">
                <a:solidFill>
                  <a:srgbClr val="000000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000000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Создавая каждый продукт серии, я старался добиться максимального регуляторного эффекта, гармонизации всех систем и функций организма - иммунной, эндокринной, детоксикационной, нейрорегуляторной. 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Каждая из добавок серии «Янтра» уменьшает тяжесть повреждений различных органов и тканей, а в целом – повышает способность организма противостоять повреждающим факторам. 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Так, «Янтра Родниковая» уменьшает проблемы, связанные с нарушением структуры тканей и функционирования почек, мочевыводящих путей, одновременно усиливая способность организма противостоять негативным факторам,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«Янтра Лучистая» восстанавливает структуру и функцию хрящевой и костной ткани, при этом одновременно усиливает защитные свойства организма. 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Любая из композиций серии может быть использована как в составе комплексной терапии определенного заболевания, на которое она нацелена, так и профилактически.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Широкий спектр позитивных эффектов всех БАДов серии основан, прежде всего, на улучшении макро- и микроциркуляции в организме, уменьшении кислородного голодания тканей и на антиоксидантом действии.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000000"/>
                </a:solidFill>
                <a:latin typeface="Verdana"/>
              </a:rPr>
              <a:t> </a:t>
            </a:r>
            <a:r>
              <a:rPr b="1" lang="ru-RU" sz="1000" spc="-1" strike="noStrike">
                <a:solidFill>
                  <a:schemeClr val="folHlink"/>
                </a:solidFill>
                <a:latin typeface="Verdana"/>
              </a:rPr>
              <a:t>Пожелания.</a:t>
            </a:r>
            <a:r>
              <a:rPr b="0" lang="ru-RU" sz="900" spc="-1" strike="noStrike">
                <a:solidFill>
                  <a:srgbClr val="000000"/>
                </a:solidFill>
                <a:latin typeface="Verdana"/>
              </a:rPr>
              <a:t>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Жить, ощущая близость природы, удивительного и многообразного мира растений.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Не привыкать к нему, а радостно удивляться, отмечая его совершенство, изящество, красоту и гармонию. 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4d4d4d"/>
                </a:solidFill>
                <a:latin typeface="Verdana"/>
              </a:rPr>
              <a:t>Помнить, что каждое растение – это лекарь, и при многих недугах человека заботливо идет ему на помощь.  </a:t>
            </a: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506" name="Picture 5" descr=""/>
          <p:cNvPicPr/>
          <p:nvPr/>
        </p:nvPicPr>
        <p:blipFill>
          <a:blip r:embed="rId1"/>
          <a:stretch/>
        </p:blipFill>
        <p:spPr>
          <a:xfrm>
            <a:off x="179280" y="115920"/>
            <a:ext cx="4608000" cy="2160360"/>
          </a:xfrm>
          <a:prstGeom prst="rect">
            <a:avLst/>
          </a:prstGeom>
          <a:ln w="38100">
            <a:solidFill>
              <a:srgbClr val="0000ff"/>
            </a:solidFill>
            <a:miter/>
          </a:ln>
        </p:spPr>
      </p:pic>
      <p:pic>
        <p:nvPicPr>
          <p:cNvPr id="507" name="Picture 6" descr=""/>
          <p:cNvPicPr/>
          <p:nvPr/>
        </p:nvPicPr>
        <p:blipFill>
          <a:blip r:embed="rId2"/>
          <a:stretch/>
        </p:blipFill>
        <p:spPr>
          <a:xfrm>
            <a:off x="6084720" y="1628640"/>
            <a:ext cx="1150560" cy="720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108000" y="228600"/>
            <a:ext cx="810216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marL="800280"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Янтра Золотая </a:t>
            </a:r>
            <a:r>
              <a:rPr b="0" lang="en-US" sz="3800" spc="-1" strike="noStrike">
                <a:solidFill>
                  <a:srgbClr val="ffff00"/>
                </a:solidFill>
                <a:latin typeface="Arial"/>
              </a:rPr>
              <a:t>-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</a:t>
            </a:r>
            <a:r>
              <a:rPr b="0" i="1" lang="ru-RU" sz="2000" spc="-1" strike="noStrike">
                <a:solidFill>
                  <a:srgbClr val="ffff00"/>
                </a:solidFill>
                <a:latin typeface="Arial"/>
              </a:rPr>
              <a:t>драгоценная тайна праматери</a:t>
            </a:r>
            <a:endParaRPr b="0" lang="uk-UA" sz="2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/>
          </p:nvPr>
        </p:nvSpPr>
        <p:spPr>
          <a:xfrm>
            <a:off x="609480" y="4221000"/>
            <a:ext cx="7924320" cy="17982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 algn="ctr">
              <a:lnSpc>
                <a:spcPct val="8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                                                             </a:t>
            </a:r>
            <a:r>
              <a:rPr b="1" lang="ru-RU" sz="2800" spc="-1" strike="noStrike">
                <a:solidFill>
                  <a:srgbClr val="000099"/>
                </a:solidFill>
                <a:latin typeface="Arial"/>
              </a:rPr>
              <a:t>Фитокомпозиция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0" algn="ctr">
              <a:lnSpc>
                <a:spcPct val="8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99"/>
                </a:solidFill>
                <a:latin typeface="Arial"/>
              </a:rPr>
              <a:t>   </a:t>
            </a:r>
            <a:r>
              <a:rPr b="1" lang="ru-RU" sz="2800" spc="-1" strike="noStrike">
                <a:solidFill>
                  <a:srgbClr val="000099"/>
                </a:solidFill>
                <a:latin typeface="Arial"/>
              </a:rPr>
              <a:t>для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0" algn="ctr">
              <a:lnSpc>
                <a:spcPct val="8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99"/>
                </a:solidFill>
                <a:latin typeface="Arial"/>
              </a:rPr>
              <a:t>     </a:t>
            </a:r>
            <a:r>
              <a:rPr b="1" lang="ru-RU" sz="2800" spc="-1" strike="noStrike">
                <a:solidFill>
                  <a:srgbClr val="000099"/>
                </a:solidFill>
                <a:latin typeface="Arial"/>
              </a:rPr>
              <a:t>гармонизация работы женской половой системы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7" name="Picture 4" descr="золотая"/>
          <p:cNvPicPr/>
          <p:nvPr/>
        </p:nvPicPr>
        <p:blipFill>
          <a:blip r:embed="rId1"/>
          <a:stretch/>
        </p:blipFill>
        <p:spPr>
          <a:xfrm>
            <a:off x="2411280" y="1413000"/>
            <a:ext cx="4465440" cy="30952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Состав 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Диоскорея ниппонская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Бархат амурский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Мята перечная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Ромашка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Чабрец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Душица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Зимолюбка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0" name="Picture 4" descr="золотая"/>
          <p:cNvPicPr/>
          <p:nvPr/>
        </p:nvPicPr>
        <p:blipFill>
          <a:blip r:embed="rId1"/>
          <a:stretch/>
        </p:blipFill>
        <p:spPr>
          <a:xfrm>
            <a:off x="5076720" y="3716280"/>
            <a:ext cx="3024000" cy="20887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Свойства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32" name="PlaceHolder 2"/>
          <p:cNvSpPr>
            <a:spLocks noGrp="1"/>
          </p:cNvSpPr>
          <p:nvPr>
            <p:ph/>
          </p:nvPr>
        </p:nvSpPr>
        <p:spPr>
          <a:xfrm>
            <a:off x="609480" y="1413000"/>
            <a:ext cx="7924320" cy="4606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Фитокомпозиция обладает противовоспалительным, бактерицидным, кровоочищающим, кроветворным, успокаивающим свойством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Улучшает работу ЖКТ, помогает очищению организма за счет мочегонного, желчегонного и гепатопротекторного эффектов.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Благоприятно влияет на органы мочеполовой системы(при воспалениях мочевого пузыря, уретры, матки, яичников),нормализует менструальный цикл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Фитогормоны(фитоэстрогены и диосгенины) нормализуют гормональный статус, способствуют предупреждению возникновения новообразований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Улучшают функциональную способность  центральной нервной системы( устраняют тревожность и нервозность, успокаивают при перевозбуждении, стимулируют при подавленном состоянии).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Показания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/>
          </p:nvPr>
        </p:nvSpPr>
        <p:spPr>
          <a:xfrm>
            <a:off x="609480" y="1413000"/>
            <a:ext cx="7924320" cy="4679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90000"/>
              </a:lnSpc>
              <a:spcBef>
                <a:spcPts val="479"/>
              </a:spcBef>
              <a:buNone/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79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Общеукрепляющее средство при нарушениях гормонального баланса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79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Нормализация менструального цикла 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79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Климактерический синдром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79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Облегчение течения предменструального синдрома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79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Воспалительные заболевания мочеполовой системы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79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Профилактика новообразований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5" name="Picture 4" descr="золотая"/>
          <p:cNvPicPr/>
          <p:nvPr/>
        </p:nvPicPr>
        <p:blipFill>
          <a:blip r:embed="rId1"/>
          <a:stretch/>
        </p:blipFill>
        <p:spPr>
          <a:xfrm>
            <a:off x="6516720" y="4724280"/>
            <a:ext cx="1800000" cy="12949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Рекомендации по применению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3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37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100000"/>
              </a:lnSpc>
              <a:spcBef>
                <a:spcPts val="641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Взрослым по 1-2 капсулы з раза в день за 30 минут до еды, запивая ½ стакана воды.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20"/>
              </a:spcBef>
              <a:buNone/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      </a:t>
            </a: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Противопоказания: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индивидуальная непереносимость компонентов, беременность, кормление грудью.</a:t>
            </a:r>
            <a:br>
              <a:rPr sz="1600"/>
            </a:b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8" name="Picture 4" descr="золотая"/>
          <p:cNvPicPr/>
          <p:nvPr/>
        </p:nvPicPr>
        <p:blipFill>
          <a:blip r:embed="rId1"/>
          <a:stretch/>
        </p:blipFill>
        <p:spPr>
          <a:xfrm>
            <a:off x="6012000" y="4797360"/>
            <a:ext cx="1872720" cy="1223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                        </a:t>
            </a:r>
            <a:r>
              <a:rPr b="1" lang="ru-RU" sz="4400" spc="-1" strike="noStrike">
                <a:solidFill>
                  <a:srgbClr val="ffbf1f"/>
                </a:solidFill>
                <a:latin typeface="Garamond"/>
              </a:rPr>
              <a:t>Мужской климакс</a:t>
            </a: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                        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40" name="PlaceHolder 2"/>
          <p:cNvSpPr>
            <a:spLocks noGrp="1"/>
          </p:cNvSpPr>
          <p:nvPr>
            <p:ph/>
          </p:nvPr>
        </p:nvSpPr>
        <p:spPr>
          <a:xfrm>
            <a:off x="457200" y="1700280"/>
            <a:ext cx="4038120" cy="4968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Всемирная Организация здравоохранения определяет</a:t>
            </a:r>
            <a:r>
              <a:rPr b="1" lang="ru-RU" sz="900" spc="-1" strike="noStrike">
                <a:solidFill>
                  <a:srgbClr val="ffffff"/>
                </a:solidFill>
                <a:latin typeface="Verdana"/>
              </a:rPr>
              <a:t> мужской климакс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, как поздно развившийся гипогонадизм (недостаточность функции мужских половых желез).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 возрасте от 40 до 70 лет у мужчин происходят изменения в работе мужских половых желез.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Снижается их основная функция по выработке мужских половых гормонов – </a:t>
            </a: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андрогенов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Высший центр регуляции работы мужских половых желез (семенники) теряет свою чувствительность к тестостерону, в яичках происходят дегенеративные изменения.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Мужской климакс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– это нормальный физиологический процесс старения организма, если он не сопровождается жалобами и клиническими проявлениями.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Если появляются жалобы и изменения со стороны сердечно-сосудистой и мочеполовой систем,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климакс называется патологическим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. Это состояние обязательно сопровождается и психо - невротическими расстройствами.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Кроме общего старения организма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причинами мужского климакса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бывают: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воспалительные заболевания половых органов: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опухоли яичка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нарушение кровоснабжения яичек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влияние ионизирующего излучения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влияние токсических веществ на производстве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алкогольная интоксикация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Если </a:t>
            </a: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мужской климакс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возникает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до 45 лет, он считается ранним,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если после 60 лет – поздним.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41" name="PlaceHolder 3"/>
          <p:cNvSpPr>
            <a:spLocks noGrp="1"/>
          </p:cNvSpPr>
          <p:nvPr>
            <p:ph/>
          </p:nvPr>
        </p:nvSpPr>
        <p:spPr>
          <a:xfrm>
            <a:off x="4643280" y="1484280"/>
            <a:ext cx="4043160" cy="5373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         </a:t>
            </a: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Проявляется</a:t>
            </a: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 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cc00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Сердцебиениями, ощущениями приливов жара с покраснением лица, рук, головокружения.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cc00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Возникают перепады артериального давления,  артериальная гипертензия.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cc00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Мочевые органы в организме человека тесно связаны с половыми, поэтому мужской климакс часто сопровождается нарушениями со стороны мочеполовой системы.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cc00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У 90% мужчин возникает нарушение и снижение полового влечения (либидо),  половая слабость, импотенция.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cc00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Ослабляется тонус мочевого пузыря, что наряду с увеличением предстательной железы (доброкачественная гормональная опухоль предстательной железы -аденома) приводит к нарушениям мочеиспускания.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Со стороны психо - эмоциональной сферы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Появляется раздражительность по пустякам, повышенная конфликтность, чувство беспокойства, страха, снижается память, способность концентрировать внимание.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Преобладают процессы возбуждения: вспыльчивость, раздражительность, или наоборот - возникает слабость, вялость, сонливость, ослабление памяти.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У части больных возникает скрытая или явная депрессия.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Эндокринные нарушения: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Угасание функции мужских половых желез, яичек, приводит к снижению в крови уровня мужских половых гормонов и возникает : дряблость кожи и мышц, отложение жировой клетчатки по женскому типу в области ягодиц, бедер, возможно увеличение молочных желез (гинекомастия).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-34308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Нарушаются и функции других эндокринных органов: снижается работа щитовидной железы, возникает (гипотиреоз), нарушается работа поджелудочной железы и может возникнуть сахарный диабет.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642" name="Picture 5" descr=""/>
          <p:cNvPicPr/>
          <p:nvPr/>
        </p:nvPicPr>
        <p:blipFill>
          <a:blip r:embed="rId1"/>
          <a:stretch/>
        </p:blipFill>
        <p:spPr>
          <a:xfrm>
            <a:off x="539640" y="0"/>
            <a:ext cx="1800000" cy="1412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680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Янтра Серебряная </a:t>
            </a:r>
            <a:r>
              <a:rPr b="0" lang="en-US" sz="3800" spc="-1" strike="noStrike">
                <a:solidFill>
                  <a:srgbClr val="ffff00"/>
                </a:solidFill>
                <a:latin typeface="Arial"/>
              </a:rPr>
              <a:t>- </a:t>
            </a:r>
            <a:r>
              <a:rPr b="0" i="1" lang="ru-RU" sz="2000" spc="-1" strike="noStrike">
                <a:solidFill>
                  <a:srgbClr val="ffff00"/>
                </a:solidFill>
                <a:latin typeface="Arial"/>
              </a:rPr>
              <a:t>источник благородной мужской силы</a:t>
            </a:r>
            <a:endParaRPr b="0" lang="uk-UA" sz="2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/>
          </p:nvPr>
        </p:nvSpPr>
        <p:spPr>
          <a:xfrm>
            <a:off x="609480" y="4440240"/>
            <a:ext cx="7924320" cy="15793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 algn="ctr">
              <a:lnSpc>
                <a:spcPct val="9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Комплексный фитопрепарат для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 algn="ctr">
              <a:lnSpc>
                <a:spcPct val="9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 </a:t>
            </a: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профилактики гормональных расстройств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 algn="ctr">
              <a:lnSpc>
                <a:spcPct val="9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 </a:t>
            </a: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и улучшения функции мочеполовой системы у мужчин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5" name="Picture 4" descr="серебряная"/>
          <p:cNvPicPr/>
          <p:nvPr/>
        </p:nvPicPr>
        <p:blipFill>
          <a:blip r:embed="rId1"/>
          <a:stretch/>
        </p:blipFill>
        <p:spPr>
          <a:xfrm>
            <a:off x="2124000" y="1413000"/>
            <a:ext cx="4968360" cy="30952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Состав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Диоскорея ниппонская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Стальник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Бадан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Бархат амурский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Лещина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Чабрец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Шалфей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8" name="Picture 4" descr="серебряная"/>
          <p:cNvPicPr/>
          <p:nvPr/>
        </p:nvPicPr>
        <p:blipFill>
          <a:blip r:embed="rId1"/>
          <a:stretch/>
        </p:blipFill>
        <p:spPr>
          <a:xfrm>
            <a:off x="4788000" y="3933720"/>
            <a:ext cx="3239640" cy="21585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Свойства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50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8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Оказывает мочегонное, камнерастворяющее, противовоспалительное, бактерицидное и вяжущее действие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Нормализация гормонального статуса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Регуляция  кровообращения в крупных и мелких кровеносных сосудах, укрепление стенок капилляров, улучшение микроциркуляции крови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Коррекция уровня холестерина в крови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Снижение артериального давления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Укрепление нервной системы, предупреждение психо -эмоциональных расстройств.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1" name="Picture 4" descr="серебряная"/>
          <p:cNvPicPr/>
          <p:nvPr/>
        </p:nvPicPr>
        <p:blipFill>
          <a:blip r:embed="rId1"/>
          <a:stretch/>
        </p:blipFill>
        <p:spPr>
          <a:xfrm>
            <a:off x="6227640" y="4221000"/>
            <a:ext cx="1944360" cy="1152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Показания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53" name="PlaceHolder 2"/>
          <p:cNvSpPr>
            <a:spLocks noGrp="1"/>
          </p:cNvSpPr>
          <p:nvPr>
            <p:ph/>
          </p:nvPr>
        </p:nvSpPr>
        <p:spPr>
          <a:xfrm>
            <a:off x="609480" y="1413000"/>
            <a:ext cx="7924320" cy="4679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Профилактика гормональных расстройств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Профилактика мужского бесплодия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Улучшение эректильной функции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В комплексном лечении аденомы предстательной железы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Профилактика новообразований в органах половой сферы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Воспалительные заболевания мочеполовой системы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4" name="Picture 4" descr="серебряная"/>
          <p:cNvPicPr/>
          <p:nvPr/>
        </p:nvPicPr>
        <p:blipFill>
          <a:blip r:embed="rId1"/>
          <a:stretch/>
        </p:blipFill>
        <p:spPr>
          <a:xfrm>
            <a:off x="5724360" y="5229360"/>
            <a:ext cx="1871280" cy="936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3478320" y="225360"/>
            <a:ext cx="2680920" cy="4806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6000" spc="-1" strike="noStrike">
                <a:solidFill>
                  <a:srgbClr val="f1ff69"/>
                </a:solidFill>
                <a:latin typeface="Amiga Forever"/>
              </a:rPr>
              <a:t>ЯнтрА</a:t>
            </a:r>
            <a:endParaRPr b="0" lang="uk-UA" sz="6000" spc="-1" strike="noStrike">
              <a:solidFill>
                <a:srgbClr val="2d2d87"/>
              </a:solidFill>
              <a:latin typeface="Arial"/>
            </a:endParaRPr>
          </a:p>
        </p:txBody>
      </p:sp>
      <p:pic>
        <p:nvPicPr>
          <p:cNvPr id="509" name="Picture 3" descr="янтра лунная"/>
          <p:cNvPicPr/>
          <p:nvPr/>
        </p:nvPicPr>
        <p:blipFill>
          <a:blip r:embed="rId1"/>
          <a:stretch/>
        </p:blipFill>
        <p:spPr>
          <a:xfrm>
            <a:off x="6804000" y="4869000"/>
            <a:ext cx="1979280" cy="143964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510" name="Picture 4" descr="огненная"/>
          <p:cNvPicPr/>
          <p:nvPr/>
        </p:nvPicPr>
        <p:blipFill>
          <a:blip r:embed="rId2"/>
          <a:stretch/>
        </p:blipFill>
        <p:spPr>
          <a:xfrm>
            <a:off x="1258920" y="981000"/>
            <a:ext cx="1872720" cy="151092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511" name="Picture 5" descr="лучистая"/>
          <p:cNvPicPr/>
          <p:nvPr/>
        </p:nvPicPr>
        <p:blipFill>
          <a:blip r:embed="rId3"/>
          <a:stretch/>
        </p:blipFill>
        <p:spPr>
          <a:xfrm>
            <a:off x="3995640" y="1052640"/>
            <a:ext cx="1871280" cy="143964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512" name="Picture 6" descr="небесная"/>
          <p:cNvPicPr/>
          <p:nvPr/>
        </p:nvPicPr>
        <p:blipFill>
          <a:blip r:embed="rId4"/>
          <a:stretch/>
        </p:blipFill>
        <p:spPr>
          <a:xfrm>
            <a:off x="3973680" y="2852640"/>
            <a:ext cx="1944360" cy="143964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513" name="Picture 7" descr=""/>
          <p:cNvPicPr/>
          <p:nvPr/>
        </p:nvPicPr>
        <p:blipFill>
          <a:blip r:embed="rId5"/>
          <a:stretch/>
        </p:blipFill>
        <p:spPr>
          <a:xfrm>
            <a:off x="6804000" y="2852640"/>
            <a:ext cx="1800000" cy="143964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514" name="Picture 8" descr="солнечная"/>
          <p:cNvPicPr/>
          <p:nvPr/>
        </p:nvPicPr>
        <p:blipFill>
          <a:blip r:embed="rId6"/>
          <a:stretch/>
        </p:blipFill>
        <p:spPr>
          <a:xfrm>
            <a:off x="6804000" y="1052640"/>
            <a:ext cx="1800000" cy="143964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515" name="Picture 9" descr="серебряная"/>
          <p:cNvPicPr/>
          <p:nvPr/>
        </p:nvPicPr>
        <p:blipFill>
          <a:blip r:embed="rId7"/>
          <a:stretch/>
        </p:blipFill>
        <p:spPr>
          <a:xfrm>
            <a:off x="4067280" y="4869000"/>
            <a:ext cx="1944360" cy="143964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516" name="Picture 10" descr="кристальная"/>
          <p:cNvPicPr/>
          <p:nvPr/>
        </p:nvPicPr>
        <p:blipFill>
          <a:blip r:embed="rId8"/>
        </p:blipFill>
        <p:spPr>
          <a:xfrm>
            <a:off x="1258920" y="2852640"/>
            <a:ext cx="1944360" cy="151236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pic>
        <p:nvPicPr>
          <p:cNvPr id="517" name="Picture 11" descr="золотая"/>
          <p:cNvPicPr/>
          <p:nvPr/>
        </p:nvPicPr>
        <p:blipFill>
          <a:blip r:embed="rId9"/>
          <a:stretch/>
        </p:blipFill>
        <p:spPr>
          <a:xfrm>
            <a:off x="1258920" y="4869000"/>
            <a:ext cx="2015640" cy="1439640"/>
          </a:xfrm>
          <a:prstGeom prst="rect">
            <a:avLst/>
          </a:prstGeom>
          <a:ln w="76200">
            <a:solidFill>
              <a:srgbClr val="000080"/>
            </a:solidFill>
            <a:miter/>
          </a:ln>
        </p:spPr>
      </p:pic>
      <p:sp>
        <p:nvSpPr>
          <p:cNvPr id="518" name="WordArt 12"/>
          <p:cNvSpPr txBox="1"/>
          <p:nvPr/>
        </p:nvSpPr>
        <p:spPr>
          <a:xfrm rot="5400000">
            <a:off x="-2340360" y="3428280"/>
            <a:ext cx="5976720" cy="504360"/>
          </a:xfrm>
          <a:prstGeom prst="rect">
            <a:avLst/>
          </a:prstGeom>
        </p:spPr>
        <p:txBody>
          <a:bodyPr wrap="none" lIns="90000" rIns="90000" tIns="45000" bIns="450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uk-UA" sz="3600" spc="-1" strike="noStrike">
                <a:ln w="0">
                  <a:noFill/>
                </a:ln>
                <a:solidFill>
                  <a:srgbClr val="000000"/>
                </a:solidFill>
                <a:latin typeface="Arial"/>
              </a:rPr>
              <a:t>Силы природных стихий</a:t>
            </a:r>
            <a:endParaRPr b="0" lang="uk-UA" sz="3600" spc="-1" strike="noStrike">
              <a:ln w="0">
                <a:noFill/>
              </a:ln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Rectangle 13"/>
          <p:cNvSpPr/>
          <p:nvPr/>
        </p:nvSpPr>
        <p:spPr>
          <a:xfrm>
            <a:off x="5724360" y="-538560"/>
            <a:ext cx="502920" cy="10036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ffff00"/>
                </a:solidFill>
                <a:latin typeface="Arial"/>
              </a:rPr>
              <a:t> </a:t>
            </a:r>
            <a:r>
              <a:rPr b="1" lang="ru-RU" sz="2000" spc="-1" strike="noStrike">
                <a:solidFill>
                  <a:srgbClr val="ffff00"/>
                </a:solidFill>
                <a:latin typeface="Arial"/>
              </a:rPr>
              <a:t>®</a:t>
            </a:r>
            <a:r>
              <a:rPr b="1" lang="ru-RU" sz="2000" spc="-1" strike="noStrike">
                <a:solidFill>
                  <a:srgbClr val="2d2d87"/>
                </a:solidFill>
                <a:latin typeface="Arial"/>
              </a:rPr>
              <a:t>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Рекомендации по применению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3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56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100000"/>
              </a:lnSpc>
              <a:spcBef>
                <a:spcPts val="641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Взрослым по 1-2 капсулы з раза в день за 30 минут до еды, запивая ½ стакана воды.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41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     </a:t>
            </a: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Противопоказания: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индивидуальная непереносимость компонентов</a:t>
            </a:r>
            <a:br>
              <a:rPr sz="1600"/>
            </a:b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7" name="Picture 4" descr="серебряная"/>
          <p:cNvPicPr/>
          <p:nvPr/>
        </p:nvPicPr>
        <p:blipFill>
          <a:blip r:embed="rId1"/>
          <a:stretch/>
        </p:blipFill>
        <p:spPr>
          <a:xfrm>
            <a:off x="5724360" y="4797360"/>
            <a:ext cx="2160360" cy="13665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/>
          </p:nvPr>
        </p:nvSpPr>
        <p:spPr>
          <a:xfrm>
            <a:off x="457200" y="1484280"/>
            <a:ext cx="4038120" cy="5257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Почки</a:t>
            </a:r>
            <a:r>
              <a:rPr b="1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являются главными органами выделения организма, поддерживают постоянство состава и объёма жидкости омывающей клетки, обеспечивая им тем самым оптимальные условия жизнедеятельности.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Почки выводят из организма избыток воды, растворённые в ней соли и другие вещества ненужные или токсичные для организма.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У человека имеется пара почек, лежащих по обе стороны от поясничного отдела позвоночника.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В почках образуется моча, стекающая по мочеточникам в мочевой пузырь, а при его наполнении и сигнале нервной системы к мочеиспусканию моча выходит во внешнюю среду через мочеиспускательный канал.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Функциональной единицей почки, осуществляющей фильтрацию, является нефрон. В почке содержится более миллиона нефронов.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1" lang="ru-RU" sz="800" spc="-1" strike="noStrike">
                <a:solidFill>
                  <a:srgbClr val="ffbf1f"/>
                </a:solidFill>
                <a:latin typeface="Verdana"/>
              </a:rPr>
              <a:t>РОЛЬ ПОЧЕК В ОРГАНИЗМЕ: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Почкам принадлежит важное значение в сохранении постоянства внутренней среды организма – гомеостаза. Они принимают участие в сохранении: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bf1f"/>
                </a:solidFill>
                <a:latin typeface="Verdana"/>
              </a:rPr>
              <a:t>•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 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водно-солевого баланса;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bf1f"/>
                </a:solidFill>
                <a:latin typeface="Verdana"/>
              </a:rPr>
              <a:t>• 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кислотно-щелочного равновесия;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bf1f"/>
                </a:solidFill>
                <a:latin typeface="Verdana"/>
              </a:rPr>
              <a:t>•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 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азотного обмена;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bf1f"/>
                </a:solidFill>
                <a:latin typeface="Verdana"/>
              </a:rPr>
              <a:t>•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 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уровня артериального давления;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bf1f"/>
                </a:solidFill>
                <a:latin typeface="Verdana"/>
              </a:rPr>
              <a:t>•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 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уровня эритропоэза (синтеза эритроцитов);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ffbf1f"/>
                </a:solidFill>
                <a:latin typeface="Verdana"/>
              </a:rPr>
              <a:t>•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 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процессов свёртывания крови.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Эта роль почек осуществляется благодаря присущим им экскреторной и инкреторной функциям.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800" spc="-1" strike="noStrike">
                <a:solidFill>
                  <a:srgbClr val="ffbf1f"/>
                </a:solidFill>
                <a:latin typeface="Verdana"/>
              </a:rPr>
              <a:t>Экскреторная (выделительная) функция почек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заключается в выведении из организма чужеродных веществ и вредных конечных продуктов обмена, прежде всего азотистого,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а также веществ, необходимых для нормальной деятельности организма, но образующихся в избыточном количестве.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/>
          </p:nvPr>
        </p:nvSpPr>
        <p:spPr>
          <a:xfrm>
            <a:off x="4648320" y="1484280"/>
            <a:ext cx="4038120" cy="5257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1" lang="en-US" sz="700" spc="-1" strike="noStrike">
                <a:solidFill>
                  <a:srgbClr val="ffbf1f"/>
                </a:solidFill>
                <a:latin typeface="Verdana"/>
              </a:rPr>
              <a:t>        </a:t>
            </a:r>
            <a:r>
              <a:rPr b="1" lang="ru-RU" sz="800" spc="-1" strike="noStrike">
                <a:solidFill>
                  <a:srgbClr val="ffbf1f"/>
                </a:solidFill>
                <a:latin typeface="Verdana"/>
              </a:rPr>
              <a:t>Недавними медицинскими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исследованиями доказано,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что к 40-летнему возрасту у человека почки обычно уже утрачивают около 40% своих функциональных возможностей.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Это означает значительную утрату способности организма “фильтровать” токсины и выводить их из организма.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</a:t>
            </a:r>
            <a:r>
              <a:rPr b="0" lang="ru-RU" sz="800" spc="-1" strike="noStrike">
                <a:solidFill>
                  <a:srgbClr val="ffbf1f"/>
                </a:solidFill>
                <a:latin typeface="Verdana"/>
              </a:rPr>
              <a:t>К нарушению  работы почек приводит: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en-US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инфекционные заболевания,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употребление алкогольных напитков,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неконтролируемый приём лекарств,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неблагоприятная экологическая обстановка (загрязнение окружающей среды),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острая пища, консерванты,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дефицит витаминов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bf1f"/>
                </a:solidFill>
                <a:latin typeface="Verdana"/>
              </a:rPr>
              <a:t>        </a:t>
            </a:r>
            <a:r>
              <a:rPr b="1" lang="ru-RU" sz="800" spc="-1" strike="noStrike">
                <a:solidFill>
                  <a:srgbClr val="ffbf1f"/>
                </a:solidFill>
                <a:latin typeface="Verdana"/>
              </a:rPr>
              <a:t>Заболевания почек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– это заболевания, связанные с патологическими изменениями в органах мочеполовой системы.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800" spc="-1" strike="noStrike">
                <a:solidFill>
                  <a:srgbClr val="ffbf1f"/>
                </a:solidFill>
                <a:latin typeface="Verdana"/>
              </a:rPr>
              <a:t>Чаще встречаются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воспалительные заболевания почек (пиелонефрит, пионефроз, туберкулёз почки),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мочевого пузыря (цистит),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мочеиспускательного канала (уретрит)</a:t>
            </a:r>
            <a:r>
              <a:rPr b="0" lang="en-US" sz="900" spc="-1" strike="noStrike">
                <a:solidFill>
                  <a:srgbClr val="ffffff"/>
                </a:solidFill>
                <a:latin typeface="Verdana"/>
              </a:rPr>
              <a:t>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bf1f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ffbf1f"/>
                </a:solidFill>
                <a:latin typeface="Verdana"/>
              </a:rPr>
              <a:t>При нарушении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нормальной работы почек человек может страдать мочекаменной болезнью.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При этом у мужчин нередко развивается простатит, а в последствии – аденома простаты.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en-US" sz="8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У женщин нарушение работы почек сопровождается гинекологическими заболеваниями (воспаление придатков и т.д.), отложением солей в суставах, позвоночнике, гипертонией, анемией, заболеваниями крови, снижением половой активности, общей интоксикацией (отравлением) организма.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bf1f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ffbf1f"/>
                </a:solidFill>
                <a:latin typeface="Verdana"/>
              </a:rPr>
              <a:t>Болезни почек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очень часто протекает бессимптомно.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Поэтому большинство людей обращают внимание, когда уже появляются симптомы развивающейся патологии,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и процесс переходит в хронический.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800" spc="-1" strike="noStrike">
                <a:solidFill>
                  <a:srgbClr val="ffbf1f"/>
                </a:solidFill>
                <a:latin typeface="Verdana"/>
              </a:rPr>
              <a:t>Для того , чтобы не допустить такую сложную ситуацию, о почках необходимо заботиться заранее.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660" name="Picture 4" descr=""/>
          <p:cNvPicPr/>
          <p:nvPr/>
        </p:nvPicPr>
        <p:blipFill>
          <a:blip r:embed="rId1"/>
          <a:stretch/>
        </p:blipFill>
        <p:spPr>
          <a:xfrm>
            <a:off x="684360" y="0"/>
            <a:ext cx="2231640" cy="1412640"/>
          </a:xfrm>
          <a:prstGeom prst="rect">
            <a:avLst/>
          </a:prstGeom>
          <a:ln w="9525">
            <a:noFill/>
          </a:ln>
        </p:spPr>
      </p:pic>
      <p:sp>
        <p:nvSpPr>
          <p:cNvPr id="661" name="PlaceHolder 3"/>
          <p:cNvSpPr>
            <a:spLocks noGrp="1"/>
          </p:cNvSpPr>
          <p:nvPr>
            <p:ph type="title"/>
          </p:nvPr>
        </p:nvSpPr>
        <p:spPr>
          <a:xfrm>
            <a:off x="2987640" y="620640"/>
            <a:ext cx="5698800" cy="720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ffbf1f"/>
                </a:solidFill>
                <a:latin typeface="Garamond"/>
              </a:rPr>
              <a:t>                                                   </a:t>
            </a:r>
            <a:r>
              <a:rPr b="1" lang="ru-RU" sz="4000" spc="-1" strike="noStrike">
                <a:solidFill>
                  <a:srgbClr val="ffbf1f"/>
                </a:solidFill>
                <a:latin typeface="Garamond"/>
              </a:rPr>
              <a:t>Мочевыделительная</a:t>
            </a:r>
            <a:br>
              <a:rPr sz="4000"/>
            </a:br>
            <a:r>
              <a:rPr b="1" lang="ru-RU" sz="4000" spc="-1" strike="noStrike">
                <a:solidFill>
                  <a:srgbClr val="ffbf1f"/>
                </a:solidFill>
                <a:latin typeface="Garamond"/>
              </a:rPr>
              <a:t>система</a:t>
            </a: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179280" y="228600"/>
            <a:ext cx="8030880" cy="6789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Янтра Родниковая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– </a:t>
            </a:r>
            <a:r>
              <a:rPr b="0" i="1" lang="ru-RU" sz="2000" spc="-1" strike="noStrike">
                <a:solidFill>
                  <a:srgbClr val="ffff00"/>
                </a:solidFill>
                <a:latin typeface="Arial"/>
              </a:rPr>
              <a:t>родниковая свежесть жизни</a:t>
            </a:r>
            <a:endParaRPr b="0" lang="uk-UA" sz="2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/>
          </p:nvPr>
        </p:nvSpPr>
        <p:spPr>
          <a:xfrm>
            <a:off x="609480" y="4722840"/>
            <a:ext cx="7924320" cy="12967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 algn="ctr">
              <a:lnSpc>
                <a:spcPct val="9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99"/>
                </a:solidFill>
                <a:latin typeface="Arial"/>
              </a:rPr>
              <a:t>Для профилактики  и комплексного лечения заболеваний почек и мочевыводящих путей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4" name="Picture 4" descr="родниковая"/>
          <p:cNvPicPr/>
          <p:nvPr/>
        </p:nvPicPr>
        <p:blipFill>
          <a:blip r:embed="rId1"/>
          <a:stretch/>
        </p:blipFill>
        <p:spPr>
          <a:xfrm>
            <a:off x="2195640" y="1413000"/>
            <a:ext cx="4968360" cy="30952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Состав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66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Липы побеги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Березовые почки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Яблони побеги 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Абрикоса побеги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Шалфея листья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7" name="Picture 4" descr="родниковая"/>
          <p:cNvPicPr/>
          <p:nvPr/>
        </p:nvPicPr>
        <p:blipFill>
          <a:blip r:embed="rId1"/>
          <a:stretch/>
        </p:blipFill>
        <p:spPr>
          <a:xfrm>
            <a:off x="4859280" y="3860640"/>
            <a:ext cx="3168360" cy="2160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Механизм действия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/>
          </p:nvPr>
        </p:nvSpPr>
        <p:spPr>
          <a:xfrm>
            <a:off x="609480" y="1413000"/>
            <a:ext cx="7924320" cy="4606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Антисептическое действие (уничтожение инфекции  в мочевыводящих путях)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Противовоспалительное действие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Уролитик – обеспечивает солерастворяющий и солегонный эффект, ионы магния тормозят образование кальциевых фосфатов, натрия -способствуют растворению солей кальция в моче, калия -тормозят  всасывание солей кальция и уменьшают  уровня их содержания в моче.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Поддержание эластичности и нормального функционирования кровеносных сосудов, улучшение микроциркуляции.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Мочегонный  и противоотечный эффект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0" name="Picture 4" descr="родниковая"/>
          <p:cNvPicPr/>
          <p:nvPr/>
        </p:nvPicPr>
        <p:blipFill>
          <a:blip r:embed="rId1"/>
          <a:stretch/>
        </p:blipFill>
        <p:spPr>
          <a:xfrm>
            <a:off x="5867280" y="4724280"/>
            <a:ext cx="2304720" cy="14410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Показания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72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Воспалительные заболевания почек и мочевыводящих путей( пиелонефриты,  циститы, уретриты)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Профилактика камнеобразования в почках  и мочевыводящих путях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Нормализация процессов мочевыделения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Непроизвольное мочеиспускание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Ночное недержание мочи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В комплексной терапии гипертонической болезни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3" name="Picture 4" descr="родниковая"/>
          <p:cNvPicPr/>
          <p:nvPr/>
        </p:nvPicPr>
        <p:blipFill>
          <a:blip r:embed="rId1"/>
          <a:stretch/>
        </p:blipFill>
        <p:spPr>
          <a:xfrm>
            <a:off x="5292720" y="4437000"/>
            <a:ext cx="2518920" cy="1728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Рекомендации по применению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3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/>
          </p:nvPr>
        </p:nvSpPr>
        <p:spPr>
          <a:xfrm>
            <a:off x="609480" y="1413000"/>
            <a:ext cx="7924320" cy="47527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8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Взрослым по 1-2 капсулы 3-4 раза в день за 30 минут до еды, запивая ½ стакана воды.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Детям с 10 лет по 1 капсуле 3 раза в день за 30 минут до еды, запивая ½ стакана воды.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8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Продолжительность -1 месяц, затем следует сделать перерыв в течение 7 дней и повторить курс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8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8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99"/>
                </a:solidFill>
                <a:latin typeface="Arial"/>
              </a:rPr>
              <a:t>Примечание: </a:t>
            </a: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после приема внутрь диуретический эффект развивается в течение одного - двух часов. Если после приема препарата мочегонный эффект имеет выраженный характер, уменьшите принимаемую дозу в 2 раза.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8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     </a:t>
            </a: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Противопоказания: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индивидуальная непереносимость компонентов, беременность, кормление грудью</a:t>
            </a:r>
            <a:r>
              <a:rPr b="0" lang="ru-RU" sz="1800" spc="-1" strike="noStrike">
                <a:solidFill>
                  <a:srgbClr val="000099"/>
                </a:solidFill>
                <a:latin typeface="Arial"/>
              </a:rPr>
              <a:t>.</a:t>
            </a:r>
            <a:br>
              <a:rPr sz="1800"/>
            </a:b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6" name="Picture 4" descr="родниковая"/>
          <p:cNvPicPr/>
          <p:nvPr/>
        </p:nvPicPr>
        <p:blipFill>
          <a:blip r:embed="rId1"/>
          <a:stretch/>
        </p:blipFill>
        <p:spPr>
          <a:xfrm>
            <a:off x="6804000" y="5516640"/>
            <a:ext cx="1152000" cy="6490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ru-RU" sz="3400" spc="-1" strike="noStrike">
                <a:solidFill>
                  <a:srgbClr val="ffbf1f"/>
                </a:solidFill>
                <a:latin typeface="Garamond"/>
              </a:rPr>
              <a:t>                        </a:t>
            </a:r>
            <a:r>
              <a:rPr b="1" lang="ru-RU" sz="3600" spc="-1" strike="noStrike">
                <a:solidFill>
                  <a:srgbClr val="ffbf1f"/>
                </a:solidFill>
                <a:latin typeface="Garamond"/>
              </a:rPr>
              <a:t>Опорно - двигательный аппарат</a:t>
            </a:r>
            <a:endParaRPr b="0" lang="uk-UA" sz="36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78" name="PlaceHolder 2"/>
          <p:cNvSpPr>
            <a:spLocks noGrp="1"/>
          </p:cNvSpPr>
          <p:nvPr>
            <p:ph/>
          </p:nvPr>
        </p:nvSpPr>
        <p:spPr>
          <a:xfrm>
            <a:off x="457200" y="1916280"/>
            <a:ext cx="4038120" cy="48258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bf1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Двигательная система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человека включает скелет, т. е. совокупность костей и хрящей, составляющих остов тела, а также мышцы и соединительные ткани, обеспечивающие способность человеческого тела двигаться.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Активный процесс роста костей завершается в возрасте 15 лет в женском и 20 лет в мужском организме.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Тем не менее, процесс роста и постоянной регенерации костной ткани продолжается на протяжении всей жизни человека.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i="1" lang="ru-RU" sz="900" spc="-1" strike="noStrike">
                <a:solidFill>
                  <a:srgbClr val="ffbf1f"/>
                </a:solidFill>
                <a:latin typeface="Verdana"/>
              </a:rPr>
              <a:t>       </a:t>
            </a:r>
            <a:r>
              <a:rPr b="1" i="1" lang="ru-RU" sz="900" spc="-1" strike="noStrike">
                <a:solidFill>
                  <a:srgbClr val="ffbf1f"/>
                </a:solidFill>
                <a:latin typeface="Verdana"/>
              </a:rPr>
              <a:t>Суставы.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иногда называют инженерным шедевром, поскольку они обеспечивают подвижное соединение костей, которые при этом не касаются друг друга.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Суставы образуются в месте соединения двух или более костей и имеют смазывающую среду, которая предохраняет их и обеспечивает способность функционировать на протяжении всей жизни человека, позволяя ему выполнять массу сложных и разнообразных движений.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Конструкция суставов разнообразна в зависимости от их функций.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Они имеют оболочку из соединительной ткани, вырабатывающую синовиальную жидкость, смазку для подвижных частей.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Снаружи этой оболочки находятся связки, соединяющие кости. Связки предохраняют суставную сумку и контролируют подвижность сустава.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Суставные сумки и связки скрепляют и защищают отдельные части скелета.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i="1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1" i="1" lang="ru-RU" sz="900" spc="-1" strike="noStrike">
                <a:solidFill>
                  <a:srgbClr val="ffbf1f"/>
                </a:solidFill>
                <a:latin typeface="Verdana"/>
              </a:rPr>
              <a:t>Мышцы.</a:t>
            </a:r>
            <a:r>
              <a:rPr b="1" i="1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Движениями тела управляют суставы и сухожилия, однако, без мышц они были бы невозможны, так как мышцы преобразуют энергию питательных веществ в механическую энергию. Мышцы осуществляют свою функцию путем сокращений.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79" name="PlaceHolder 3"/>
          <p:cNvSpPr>
            <a:spLocks noGrp="1"/>
          </p:cNvSpPr>
          <p:nvPr>
            <p:ph/>
          </p:nvPr>
        </p:nvSpPr>
        <p:spPr>
          <a:xfrm>
            <a:off x="4648320" y="1628640"/>
            <a:ext cx="4038120" cy="51130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Заболевания: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1. Остеохондроз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– это дегенеративно-дистрофическое поражение межпозвоночных дисков и образование остеофитов в виде «шипов». При сдавливании мест выхода нервных корешков у больных развиваются явления вторичного радикулита с болевым ограничением движения в позвоночнике.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i="1" lang="ru-RU" sz="9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1" i="1" lang="ru-RU" sz="900" spc="-1" strike="noStrike">
                <a:solidFill>
                  <a:srgbClr val="ffbf1f"/>
                </a:solidFill>
                <a:latin typeface="Verdana"/>
              </a:rPr>
              <a:t>Проявления шейного  остеохондроза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: возникают ноющие, сдавливающие, рвущие, иногда жгучие боли в заднем и боковом отделах шеи, в затылке, области плеча, лопаток, трудно двигать головой; боли могут проецироваться в руку, усиливаться при напряжении мышц.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Тяжело переносятся изменения погоды – перепады барометрического давления, влажности.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При этом могут возникать головные боли, головокружения.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i="1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1" i="1" lang="ru-RU" sz="900" spc="-1" strike="noStrike">
                <a:solidFill>
                  <a:srgbClr val="ffbf1f"/>
                </a:solidFill>
                <a:latin typeface="Verdana"/>
              </a:rPr>
              <a:t>При грудном остеохондрозе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могут возникать боли в области сердца и за грудиной, давящие боли между лопатками.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Часто такие больные приходят на прием к кардиологу, полагая, что у них началась ишемическая болезнь сердца.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</a:t>
            </a:r>
            <a:r>
              <a:rPr b="1" i="1" lang="ru-RU" sz="900" spc="-1" strike="noStrike">
                <a:solidFill>
                  <a:srgbClr val="ffbf1f"/>
                </a:solidFill>
                <a:latin typeface="Verdana"/>
              </a:rPr>
              <a:t>При пояснично-крестцовом остеохондрозе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боли, жжения и прострелы в пояснице, опоясывающие боли, боли по ходу седалищного нерва и других нервных стволов пояснично-крестцового сплетения, онемение ног, зябкость, судороги в икроножных мышцах и т. д.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2.</a:t>
            </a: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 </a:t>
            </a: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Заболевания суставов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можно подразделить на 2 группы: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i="1" lang="ru-RU" sz="900" spc="-1" strike="noStrike">
                <a:solidFill>
                  <a:srgbClr val="ffbf1f"/>
                </a:solidFill>
                <a:latin typeface="Verdana"/>
              </a:rPr>
              <a:t>        </a:t>
            </a:r>
            <a:r>
              <a:rPr b="1" i="1" lang="ru-RU" sz="900" spc="-1" strike="noStrike">
                <a:solidFill>
                  <a:srgbClr val="ffbf1f"/>
                </a:solidFill>
                <a:latin typeface="Verdana"/>
              </a:rPr>
              <a:t>А) Артриты-</a:t>
            </a:r>
            <a:r>
              <a:rPr b="1" i="1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на первое место выходит </a:t>
            </a:r>
            <a:r>
              <a:rPr b="0" i="1" lang="ru-RU" sz="900" spc="-1" strike="noStrike">
                <a:solidFill>
                  <a:srgbClr val="ffbf1f"/>
                </a:solidFill>
                <a:latin typeface="Verdana"/>
              </a:rPr>
              <a:t>воспалительный</a:t>
            </a:r>
            <a:r>
              <a:rPr b="0" i="1" lang="ru-RU" sz="900" spc="-1" strike="noStrike">
                <a:solidFill>
                  <a:srgbClr val="ffffff"/>
                </a:solidFill>
                <a:latin typeface="Verdana"/>
              </a:rPr>
              <a:t> процесс</a:t>
            </a:r>
            <a:r>
              <a:rPr b="1" i="1" lang="ru-RU" sz="900" spc="-1" strike="noStrike">
                <a:solidFill>
                  <a:srgbClr val="ffffff"/>
                </a:solidFill>
                <a:latin typeface="Verdana"/>
              </a:rPr>
              <a:t>,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который впоследствии вызывает  дегенерацию хрящевых тканей.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i="1" lang="ru-RU" sz="900" spc="-1" strike="noStrike">
                <a:solidFill>
                  <a:srgbClr val="ffbf1f"/>
                </a:solidFill>
                <a:latin typeface="Verdana"/>
              </a:rPr>
              <a:t>       </a:t>
            </a:r>
            <a:r>
              <a:rPr b="1" i="1" lang="ru-RU" sz="900" spc="-1" strike="noStrike">
                <a:solidFill>
                  <a:srgbClr val="ffbf1f"/>
                </a:solidFill>
                <a:latin typeface="Verdana"/>
              </a:rPr>
              <a:t>Б) Артрозы</a:t>
            </a:r>
            <a:r>
              <a:rPr b="1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– хронические дегенеративные заболевания суставов. В их основе лежит </a:t>
            </a:r>
            <a:r>
              <a:rPr b="0" i="1" lang="ru-RU" sz="900" spc="-1" strike="noStrike">
                <a:solidFill>
                  <a:srgbClr val="ffbf1f"/>
                </a:solidFill>
                <a:latin typeface="Verdana"/>
              </a:rPr>
              <a:t>дегенерация суставного</a:t>
            </a:r>
            <a:r>
              <a:rPr b="1" i="1" lang="ru-RU" sz="900" spc="-1" strike="noStrike">
                <a:solidFill>
                  <a:srgbClr val="ffbf1f"/>
                </a:solidFill>
                <a:latin typeface="Verdana"/>
              </a:rPr>
              <a:t> </a:t>
            </a:r>
            <a:r>
              <a:rPr b="0" i="1" lang="ru-RU" sz="900" spc="-1" strike="noStrike">
                <a:solidFill>
                  <a:srgbClr val="ffbf1f"/>
                </a:solidFill>
                <a:latin typeface="Verdana"/>
              </a:rPr>
              <a:t>хряща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с его постепенной некротизацией и обильными костными разрастаниями по краям суставных поверхностей.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680" name="Picture 5" descr=" ОПОРНО-ДВИГАТЕЛЬНАЯ СИСТЕМА И БАД NSP"/>
          <p:cNvPicPr/>
          <p:nvPr/>
        </p:nvPicPr>
        <p:blipFill>
          <a:blip r:embed="rId1"/>
          <a:stretch/>
        </p:blipFill>
        <p:spPr>
          <a:xfrm>
            <a:off x="611280" y="0"/>
            <a:ext cx="1657080" cy="1773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title"/>
          </p:nvPr>
        </p:nvSpPr>
        <p:spPr>
          <a:xfrm>
            <a:off x="179280" y="228600"/>
            <a:ext cx="8030880" cy="896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Янтра Лучистая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– </a:t>
            </a:r>
            <a:r>
              <a:rPr b="0" i="1" lang="ru-RU" sz="2000" spc="-1" strike="noStrike">
                <a:solidFill>
                  <a:srgbClr val="ffff00"/>
                </a:solidFill>
                <a:latin typeface="Arial"/>
              </a:rPr>
              <a:t>лучистое движение к здоровью</a:t>
            </a:r>
            <a:endParaRPr b="0" lang="uk-UA" sz="2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82" name="PlaceHolder 2"/>
          <p:cNvSpPr>
            <a:spLocks noGrp="1"/>
          </p:cNvSpPr>
          <p:nvPr>
            <p:ph/>
          </p:nvPr>
        </p:nvSpPr>
        <p:spPr>
          <a:xfrm>
            <a:off x="609480" y="4724280"/>
            <a:ext cx="7924320" cy="1294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 algn="ctr">
              <a:lnSpc>
                <a:spcPct val="9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Для профилактики и 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 algn="ctr">
              <a:lnSpc>
                <a:spcPct val="9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 </a:t>
            </a: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комплексного лечения заболеваний 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 algn="ctr">
              <a:lnSpc>
                <a:spcPct val="9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99"/>
                </a:solidFill>
                <a:latin typeface="Arial"/>
              </a:rPr>
              <a:t>опорно - двигательного аппарата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3" name="Picture 4" descr="лучистая"/>
          <p:cNvPicPr/>
          <p:nvPr/>
        </p:nvPicPr>
        <p:blipFill>
          <a:blip r:embed="rId1"/>
          <a:stretch/>
        </p:blipFill>
        <p:spPr>
          <a:xfrm>
            <a:off x="2050920" y="1413000"/>
            <a:ext cx="5041440" cy="33112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Состав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85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Сабельник болотный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Верба белая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Окопник лекарственный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Чабрец обыкновенный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99"/>
                </a:solidFill>
                <a:latin typeface="Arial"/>
              </a:rPr>
              <a:t>Эхинацея пурпурная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6" name="Picture 4" descr="лучистая"/>
          <p:cNvPicPr/>
          <p:nvPr/>
        </p:nvPicPr>
        <p:blipFill>
          <a:blip r:embed="rId1"/>
          <a:stretch/>
        </p:blipFill>
        <p:spPr>
          <a:xfrm>
            <a:off x="5364000" y="3716280"/>
            <a:ext cx="3024000" cy="2376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685800" y="260280"/>
            <a:ext cx="7772040" cy="647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ffffff"/>
                </a:solidFill>
                <a:latin typeface="Tahoma"/>
              </a:rPr>
              <a:t>МІНІСТЕРСТВО ОХОРОНИ</a:t>
            </a:r>
            <a:br>
              <a:rPr sz="1600"/>
            </a:br>
            <a:r>
              <a:rPr b="1" lang="ru-RU" sz="1600" spc="-1" strike="noStrike">
                <a:solidFill>
                  <a:srgbClr val="ffffff"/>
                </a:solidFill>
                <a:latin typeface="Tahoma"/>
              </a:rPr>
              <a:t>ЗДОРОВ'Я УКРАЇНИ</a:t>
            </a:r>
            <a:br>
              <a:rPr sz="1800"/>
            </a:br>
            <a:endParaRPr b="0" lang="uk-UA" sz="16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subTitle"/>
          </p:nvPr>
        </p:nvSpPr>
        <p:spPr>
          <a:xfrm>
            <a:off x="684360" y="765000"/>
            <a:ext cx="7991280" cy="5832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indent="0" algn="ctr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Tahoma"/>
              </a:rPr>
              <a:t>НАКАЗ</a:t>
            </a: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Tahoma"/>
              </a:rPr>
              <a:t>Київ</a:t>
            </a:r>
            <a:br>
              <a:rPr sz="1000"/>
            </a:b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Tahoma"/>
              </a:rPr>
              <a:t>11 липня 2006 р.                                                                                                                 N 457</a:t>
            </a: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latin typeface="Tahoma"/>
              </a:rPr>
              <a:t>Про державну реєстрацію спеціальних харчових продуктів (харчових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latin typeface="Tahoma"/>
              </a:rPr>
              <a:t>продуктів для спеціального дієтичного споживання)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ffffff"/>
                </a:solidFill>
                <a:latin typeface="Tahoma"/>
              </a:rPr>
              <a:t>  </a:t>
            </a: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  </a:t>
            </a: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Відповідно до Закону України "Про безпечність та якість харчових продуктів", на виконання Порядку проведення державної реєстрації спеціальних харчових продуктів i висновків державної санітарно-епідеміологічної експертизи на продовольчу продукцію, затвердженого постановою Кабінету Міністрів України від 23 липня 2004 р. N 942, Порядку проведення експертизи щодо віднесення харчових продуктів до категорії спеціальних та експертизи спеціальних харчових продуктів для потреб державної реєстрації (перереєстрації), затвердженого наказом Державної санітарно-епідеміологічної служби МОЗ України від 29.11.2004 р. N 2 та рішень Експертної ради ДП "Центр реєстрів державної санітарно-епідеміологічної служби України" МОЗ України (протокол від 30.05.2006 р. N 5, протокол від 26.06.2006 р. N 6)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80000"/>
              </a:lnSpc>
              <a:spcBef>
                <a:spcPts val="241"/>
              </a:spcBef>
              <a:buClr>
                <a:srgbClr val="ffffff"/>
              </a:buClr>
              <a:buFont typeface="Tahoma"/>
              <a:buChar char="–"/>
              <a:tabLst>
                <a:tab algn="l" pos="0"/>
              </a:tabLst>
            </a:pP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НАКАЗУЮ: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80000"/>
              </a:lnSpc>
              <a:spcBef>
                <a:spcPts val="241"/>
              </a:spcBef>
              <a:buClr>
                <a:srgbClr val="ffffff"/>
              </a:buClr>
              <a:buFont typeface="Tahoma"/>
              <a:buChar char="–"/>
              <a:tabLst>
                <a:tab algn="l" pos="0"/>
              </a:tabLst>
            </a:pP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    </a:t>
            </a: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1. Зареєструвати та внести до Державного реєстру спеціальних харчових продуктів (харчових продуктів для спеціального дієтичного споживання) продукцію згідно з переліком (додаток 1).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80000"/>
              </a:lnSpc>
              <a:spcBef>
                <a:spcPts val="241"/>
              </a:spcBef>
              <a:buClr>
                <a:srgbClr val="ffffff"/>
              </a:buClr>
              <a:buFont typeface="Tahoma"/>
              <a:buChar char="–"/>
              <a:tabLst>
                <a:tab algn="l" pos="0"/>
              </a:tabLst>
            </a:pP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    </a:t>
            </a: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2. Затвердити тексти інструкцій про застосування (аркуш-вкладиш) (додаток 2) та маркування спеціальних харчових продуктів (харчових продуктів для спеціального дієтичного споживання) (додаток 3).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80000"/>
              </a:lnSpc>
              <a:spcBef>
                <a:spcPts val="241"/>
              </a:spcBef>
              <a:buClr>
                <a:srgbClr val="ffffff"/>
              </a:buClr>
              <a:buFont typeface="Tahoma"/>
              <a:buChar char="–"/>
              <a:tabLst>
                <a:tab algn="l" pos="0"/>
              </a:tabLst>
            </a:pP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    </a:t>
            </a: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3. Контроль за виконанням наказу покласти на директора Департаменту державного санітарно-епідеміологічного нагляду Пономаренка А. М.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Перший заступник Міністра,</a:t>
            </a:r>
            <a:br>
              <a:rPr sz="1200"/>
            </a:b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Головний державний</a:t>
            </a:r>
            <a:br>
              <a:rPr sz="1200"/>
            </a:br>
            <a:r>
              <a:rPr b="0" lang="ru-RU" sz="1200" spc="-1" strike="noStrike">
                <a:solidFill>
                  <a:srgbClr val="ffffff"/>
                </a:solidFill>
                <a:latin typeface="Tahoma"/>
              </a:rPr>
              <a:t>санітарний лікар України                                                                                      С. П. Бережнов 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Свойства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88" name="PlaceHolder 2"/>
          <p:cNvSpPr>
            <a:spLocks noGrp="1"/>
          </p:cNvSpPr>
          <p:nvPr>
            <p:ph/>
          </p:nvPr>
        </p:nvSpPr>
        <p:spPr>
          <a:xfrm>
            <a:off x="609480" y="1413000"/>
            <a:ext cx="7924320" cy="4606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99"/>
                </a:solidFill>
                <a:latin typeface="Arial"/>
              </a:rPr>
              <a:t>Улучшает капиллярное кровообращение в области пораженного сустава, питание тканей,насыщение  кислородом,  уменьшает явления воспаления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99"/>
                </a:solidFill>
                <a:latin typeface="Arial"/>
              </a:rPr>
              <a:t>Стимулирует образование внутрисуставной жидкости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99"/>
                </a:solidFill>
                <a:latin typeface="Arial"/>
              </a:rPr>
              <a:t>Способствует восстановлению хрящевой ткани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99"/>
                </a:solidFill>
                <a:latin typeface="Arial"/>
              </a:rPr>
              <a:t>Уменьшает мышечную утомляемость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Способствует снятию болевых ощущений связанных с заболеваниями опорно-двигательного аппарата и при повышенных физических нагрузках;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Активизирует процессы обновления и регенерации хряща, уменьшение скованности суставов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9" name="Picture 4" descr="лучистая"/>
          <p:cNvPicPr/>
          <p:nvPr/>
        </p:nvPicPr>
        <p:blipFill>
          <a:blip r:embed="rId1"/>
          <a:stretch/>
        </p:blipFill>
        <p:spPr>
          <a:xfrm>
            <a:off x="5364000" y="4581360"/>
            <a:ext cx="2520720" cy="15379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ffff00"/>
                </a:solidFill>
                <a:latin typeface="Amiga Forever"/>
              </a:rPr>
              <a:t>Показания</a:t>
            </a:r>
            <a:r>
              <a:rPr b="0" lang="ru-RU" sz="42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42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/>
          </p:nvPr>
        </p:nvSpPr>
        <p:spPr>
          <a:xfrm>
            <a:off x="609480" y="1413000"/>
            <a:ext cx="7924320" cy="4606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В комплексной терапии</a:t>
            </a:r>
            <a:r>
              <a:rPr b="0" lang="ru-RU" sz="2800" spc="-1" strike="noStrike">
                <a:solidFill>
                  <a:srgbClr val="000099"/>
                </a:solidFill>
                <a:latin typeface="Arial"/>
              </a:rPr>
              <a:t>: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996666"/>
              </a:buClr>
              <a:buSzPct val="10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Воспалительных и дегенеративных заболеваний опорно-двигательного аппарата (в т.ч. остеохондрозы, артриты, артрозы, тендовагиниты, бурситы, эпикондилиты).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996666"/>
              </a:buClr>
              <a:buSzPct val="10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Последствий травм (в т.ч. ушибы, растяжения связок, переломы костей);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996666"/>
              </a:buClr>
              <a:buSzPct val="10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Остеохондроз позвоночника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996666"/>
              </a:buClr>
              <a:buSzPct val="10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Профилактика остеопороза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996666"/>
              </a:buClr>
              <a:buSzPct val="10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99"/>
                </a:solidFill>
                <a:latin typeface="Arial"/>
              </a:rPr>
              <a:t>Профилактика изнашиваемости костных и хрящевых тканей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2" name="Picture 4" descr="лучистая"/>
          <p:cNvPicPr/>
          <p:nvPr/>
        </p:nvPicPr>
        <p:blipFill>
          <a:blip r:embed="rId1"/>
          <a:stretch/>
        </p:blipFill>
        <p:spPr>
          <a:xfrm>
            <a:off x="5508720" y="3789360"/>
            <a:ext cx="2231640" cy="12967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195120" y="228600"/>
            <a:ext cx="8015040" cy="914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800" spc="-1" strike="noStrike">
                <a:solidFill>
                  <a:srgbClr val="ffff00"/>
                </a:solidFill>
                <a:latin typeface="Amiga Forever"/>
              </a:rPr>
              <a:t>Рекомендации по применению</a:t>
            </a:r>
            <a:r>
              <a:rPr b="0" lang="ru-RU" sz="3800" spc="-1" strike="noStrike">
                <a:solidFill>
                  <a:srgbClr val="ffff00"/>
                </a:solidFill>
                <a:latin typeface="Arial"/>
              </a:rPr>
              <a:t> :</a:t>
            </a:r>
            <a:endParaRPr b="0" lang="uk-UA" sz="38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7924320" cy="441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Взрослым по 1-2 капсулы 3-4 раза в день за 30 минут до еды, запивая ½ стакана воды.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400"/>
              </a:spcBef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99"/>
                </a:solidFill>
                <a:latin typeface="Arial"/>
              </a:rPr>
              <a:t>Продолжительность -1 месяц, затем следует сделать перерыв в течение 7 дней и повторить курс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9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buClr>
                <a:srgbClr val="996666"/>
              </a:buClr>
              <a:buSzPct val="80000"/>
              <a:buFont typeface="Wingdings" charset="2"/>
              <a:buChar char=""/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99"/>
                </a:solidFill>
                <a:latin typeface="Arial"/>
              </a:rPr>
              <a:t>Профилактический прием – один месяц каждого сезона в течение года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9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      </a:t>
            </a:r>
            <a:r>
              <a:rPr b="1" lang="ru-RU" sz="1600" spc="-1" strike="noStrike">
                <a:solidFill>
                  <a:schemeClr val="hlink"/>
                </a:solidFill>
                <a:latin typeface="Arial"/>
              </a:rPr>
              <a:t>Противопоказания: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600" spc="-1" strike="noStrike">
                <a:solidFill>
                  <a:srgbClr val="000099"/>
                </a:solidFill>
                <a:latin typeface="Arial"/>
              </a:rPr>
              <a:t>индивидуальная непереносимость компонентов, беременность, кормление грудью.</a:t>
            </a:r>
            <a:br>
              <a:rPr sz="1600"/>
            </a:b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5" name="Picture 4" descr="лучистая"/>
          <p:cNvPicPr/>
          <p:nvPr/>
        </p:nvPicPr>
        <p:blipFill>
          <a:blip r:embed="rId1"/>
          <a:stretch/>
        </p:blipFill>
        <p:spPr>
          <a:xfrm>
            <a:off x="5867280" y="4869000"/>
            <a:ext cx="1800000" cy="12967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ffbf1f"/>
                </a:solidFill>
                <a:latin typeface="Garamond"/>
              </a:rPr>
              <a:t>Справочник лекарственных растений серии «</a:t>
            </a:r>
            <a:r>
              <a:rPr b="0" lang="ru-RU" sz="4000" spc="-1" strike="noStrike">
                <a:solidFill>
                  <a:srgbClr val="ffbf1f"/>
                </a:solidFill>
                <a:latin typeface="Amiga Forever"/>
              </a:rPr>
              <a:t>ЯнтрА</a:t>
            </a:r>
            <a:r>
              <a:rPr b="1" lang="ru-RU" sz="4000" spc="-1" strike="noStrike">
                <a:solidFill>
                  <a:srgbClr val="ffbf1f"/>
                </a:solidFill>
                <a:latin typeface="Garamond"/>
              </a:rPr>
              <a:t>»</a:t>
            </a: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697" name="PlaceHolder 2"/>
          <p:cNvSpPr>
            <a:spLocks noGrp="1"/>
          </p:cNvSpPr>
          <p:nvPr>
            <p:ph/>
          </p:nvPr>
        </p:nvSpPr>
        <p:spPr>
          <a:xfrm>
            <a:off x="395280" y="1557360"/>
            <a:ext cx="4032000" cy="46684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Абрикос побеги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Атрактилодес яйцевидный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Аралия маньчжурская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Бадан толстолистный 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Бархат амурский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Береза повислая 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Верба белая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Вишня побеги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Грецкий орех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Диоскорея ниппонская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Душица обыкновенная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Дягиль лекарственный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Заманиха высокая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Зверобой продырявленный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Зимолюбка зонтичная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Каштан конский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Козлятник лекарственный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Кровохлебка лекарственная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Лавр благородный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Левзея сафроловидная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98" name="PlaceHolder 3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302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Лещина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Лимонник китайский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Липа сердцевидная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Можжевельник обыкновенный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Мята перечная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Окопник лекарственный 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Полынь горькая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Репешок обыкновенный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Ромашка аптечная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Робиния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Сабельник болотный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Смородина черная 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Стальник полевой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Тысячелистник обыкновенный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Чабрец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Чистотел большой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Шалфей лекарственный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Эхинацея пурпурная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Элеутерококк колючий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  <a:p>
            <a:pPr marL="457200" indent="-457200">
              <a:lnSpc>
                <a:spcPct val="80000"/>
              </a:lnSpc>
              <a:spcBef>
                <a:spcPts val="320"/>
              </a:spcBef>
              <a:buClr>
                <a:srgbClr val="cc6600"/>
              </a:buClr>
              <a:buSzPct val="75000"/>
              <a:buFont typeface="Wingdings" charset="2"/>
              <a:buAutoNum type="arabicPeriod" startAt="21"/>
            </a:pPr>
            <a:r>
              <a:rPr b="0" i="1" lang="ru-RU" sz="1600" spc="-1" strike="noStrike">
                <a:solidFill>
                  <a:srgbClr val="cc6600"/>
                </a:solidFill>
                <a:latin typeface="Verdana"/>
              </a:rPr>
              <a:t>Яблони побеги</a:t>
            </a:r>
            <a:endParaRPr b="0" lang="uk-UA" sz="1600" spc="-1" strike="noStrike">
              <a:solidFill>
                <a:srgbClr val="ffffff"/>
              </a:solidFill>
              <a:latin typeface="Verdan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ffbf1f"/>
                </a:solidFill>
                <a:latin typeface="Garamond"/>
              </a:rPr>
              <a:t>Абрикос обыкновенный</a:t>
            </a:r>
            <a:br>
              <a:rPr sz="4000"/>
            </a:b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00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Крупное дерево семейства розоцветных высотой 3-17м.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</a:t>
            </a:r>
            <a:br>
              <a:rPr sz="9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медицине: </a:t>
            </a:r>
            <a:br>
              <a:rPr sz="1000"/>
            </a:b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Абрикосовый сок содержит много солей кальция и железа.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150 г сока удовлетворяют суточную потребность человека в каротине. </a:t>
            </a:r>
            <a:br>
              <a:rPr sz="900"/>
            </a:b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При малокровии абрикосы, содержащие большое количество железа, очень полезны. 100 г плодов абрикосов оказывают действие на процесс кроветворения такое же, как 250 г свежей печени. </a:t>
            </a:r>
            <a:br>
              <a:rPr sz="900"/>
            </a:br>
            <a:br>
              <a:rPr sz="900"/>
            </a:b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Абрикосы богаты солями калия - в свежих плодах содержится 305 мг%, а в сушеных - до 1717 мг%, поэтому они чрезвычайно полезны страдающим сердечно-сосудистыми заболеваниями, особенно при сердечной недостаточности и при аритмиях. </a:t>
            </a:r>
            <a:br>
              <a:rPr sz="900"/>
            </a:b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Плоды абрикосов богаты фосфором и магнием, которые требуются организму для активной работы мозга. </a:t>
            </a:r>
            <a:br>
              <a:rPr sz="900"/>
            </a:b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Для нормальной нервно-мышечной возбудимости необходим кальций, которого так много в абрикосах. </a:t>
            </a:r>
            <a:br>
              <a:rPr sz="900"/>
            </a:b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Благодаря большому содержанию магния абрикосы быстро и надолго снимают повышенное артериальное давление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Эффективно действует при колитах, особенно если болезнь сопровождается метеоризмом и дисбактериозом. </a:t>
            </a:r>
            <a:br>
              <a:rPr sz="900"/>
            </a:b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При язвах и скрытых отеках абрикосы - отличное мочегонное средство. </a:t>
            </a: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Содержит большое количество калия - в 11 раз больше, чем натрия</a:t>
            </a:r>
            <a:br>
              <a:rPr sz="900"/>
            </a:b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Абрикосовую камедь (натеки, выступающие из естественных трещин стволов и засыхающие на воздухе) применяют как вяжущее, обволакивающее, эмульгирующее средство. </a:t>
            </a:r>
            <a:br>
              <a:rPr sz="900"/>
            </a:br>
            <a:br>
              <a:rPr sz="900"/>
            </a:b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01" name="Picture 4" descr="abrikos"/>
          <p:cNvPicPr/>
          <p:nvPr/>
        </p:nvPicPr>
        <p:blipFill>
          <a:blip r:embed="rId1"/>
          <a:stretch/>
        </p:blipFill>
        <p:spPr>
          <a:xfrm>
            <a:off x="971640" y="1773360"/>
            <a:ext cx="3455640" cy="4608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ffbf1f"/>
                </a:solidFill>
                <a:latin typeface="Garamond"/>
              </a:rPr>
              <a:t>Атрактилодес крупноголовый</a:t>
            </a: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Многолетнее травянистое растение, 40-60см высотой. </a:t>
            </a: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Стебли, цилиндрические, вертикальные, деревянистые в ядре.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Атрактилодес широко культивируется в Китае, Корее, Японии и Индии. Его перенесли из Китая во Вьетнам в I960 году. 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Имеет приятный жгучий вкус, слегка ароматный запах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: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Согласно восточным представлениям, удаляет влажность,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подбадривает функции селезенки,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рассеивает простуду, является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антидиарейным средством,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благоприятен при беременности.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Является тонизирующим средством.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Проявляет быстродействующий успокаивающий эффект  при желудочных болях,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используется в гастроэнтерологии для лечения метеоризма, рвоты, диспепсии, лихорадки, дизентерии, хронического энтерита, колита, отеков.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Стимулирует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потенцию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04" name="Picture 4" descr="Атрактилодес (Atractylodes macrocephala Koidz)  - средство от язвы желудка, метеоризма, рвоты, диспепсии, лихорадки, дизентерии, противовоспалительное, тонизирующее"/>
          <p:cNvPicPr/>
          <p:nvPr/>
        </p:nvPicPr>
        <p:blipFill>
          <a:blip r:embed="rId1"/>
          <a:stretch/>
        </p:blipFill>
        <p:spPr>
          <a:xfrm>
            <a:off x="901800" y="1773360"/>
            <a:ext cx="3382560" cy="4608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title"/>
          </p:nvPr>
        </p:nvSpPr>
        <p:spPr>
          <a:xfrm>
            <a:off x="468360" y="115920"/>
            <a:ext cx="8218080" cy="1152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br>
              <a:rPr sz="4400"/>
            </a:br>
            <a:r>
              <a:rPr b="1" lang="ru-RU" sz="4400" spc="-1" strike="noStrike">
                <a:solidFill>
                  <a:srgbClr val="ffbf1f"/>
                </a:solidFill>
                <a:latin typeface="Garamond"/>
              </a:rPr>
              <a:t>Аралия маньчжурская</a:t>
            </a:r>
            <a:br>
              <a:rPr sz="4400"/>
            </a:b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06" name="PlaceHolder 2"/>
          <p:cNvSpPr>
            <a:spLocks noGrp="1"/>
          </p:cNvSpPr>
          <p:nvPr>
            <p:ph/>
          </p:nvPr>
        </p:nvSpPr>
        <p:spPr>
          <a:xfrm>
            <a:off x="4648320" y="1557360"/>
            <a:ext cx="4038120" cy="5184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ru-RU" sz="900" spc="-1" strike="noStrike">
                <a:solidFill>
                  <a:srgbClr val="cc6600"/>
                </a:solidFill>
                <a:latin typeface="Verdana"/>
              </a:rPr>
              <a:t>Описание растения: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народе аралию маньчжурскую нередко называют чертовым деревом из-за шипов-колючек.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Небольшое светолюбивое деревцо высотой 1,5—5 м. Ствол усажен многочисленными шипами.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Произрастает на Дальнем Востоке.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</a:t>
            </a:r>
            <a:r>
              <a:rPr b="1" lang="ru-RU" sz="900" spc="-1" strike="noStrike">
                <a:solidFill>
                  <a:srgbClr val="cc6600"/>
                </a:solidFill>
                <a:latin typeface="Verdana"/>
              </a:rPr>
              <a:t>Применение в медицине: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корнях, особенно в коре корней, содержатся тритерпеновые гликози-ды — аралозиды  А, В и С, небольшое количество алкалоидов (аралин), эфирное масло, дубильные вещества.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Из сырья получают тонизирующие препараты.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Оказывает кардиотоническое действие: увеличивает амплитуду сокращений сердца, повышает тонус миокарда, замедляет ритм сердечных сокращений, незначительно понижает артериальное давление, увеличивает диурез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Применяют при выраженных астеноневротических состояниях, посттравматических астениях и других поражениях центральной нервной системы.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Благоприятное влияние препаратов аралии отмечено также при начальных стадиях атеросклероза сосудов головного мозга.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Препараты аралии показаны больным в стадии выздоровления после тяжелых физических заболеваний, физическом и умственном переутомлении, импотенции, гипотонии.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Препараты аралии с осторожностью следует применять при повышенной нервной возбудимости, бессоннице, гипертонической болезни.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07" name="Picture 4" descr="арал"/>
          <p:cNvPicPr/>
          <p:nvPr/>
        </p:nvPicPr>
        <p:blipFill>
          <a:blip r:embed="rId1"/>
          <a:stretch/>
        </p:blipFill>
        <p:spPr>
          <a:xfrm>
            <a:off x="900000" y="1773360"/>
            <a:ext cx="3311280" cy="4608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ffbf1f"/>
                </a:solidFill>
                <a:latin typeface="Garamond"/>
              </a:rPr>
              <a:t>Бадан толстолистный</a:t>
            </a:r>
            <a:br>
              <a:rPr sz="4000"/>
            </a:b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09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8528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Verdana"/>
              </a:rPr>
              <a:t>   </a:t>
            </a:r>
            <a:r>
              <a:rPr b="1" lang="ru-RU" sz="800" spc="-1" strike="noStrike">
                <a:solidFill>
                  <a:srgbClr val="cc6600"/>
                </a:solidFill>
                <a:latin typeface="Verdana"/>
              </a:rPr>
              <a:t>Описание растения: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10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1" lang="ru-RU" sz="8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Бадан толстолистный—многолетнее травянистое растение семейства камнеломковых, с ползучим сильноветвистым длинным (до нескольких метров) корневищем </a:t>
            </a:r>
            <a:br>
              <a:rPr sz="800"/>
            </a:br>
            <a:br>
              <a:rPr sz="800"/>
            </a:br>
            <a:r>
              <a:rPr b="1" lang="ru-RU" sz="800" spc="-1" strike="noStrike">
                <a:solidFill>
                  <a:srgbClr val="cc6600"/>
                </a:solidFill>
                <a:latin typeface="Verdana"/>
              </a:rPr>
              <a:t>Применение в медицине: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10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Жидкий экстракт из корневищ бадана применяют при обильных менструациях и маточных кровотечениях.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виде спринцевания или ванночек бадан назначают при эрозиях матки и кольпитах.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Галеновые препараты бадана используют при колитах недизентерийного происхождения; при дизентерии их назначают в комбинации с антибиотиками и сульфаниламидами.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стоматологической практике препараты бадана применяют при хронических воспалительных процессах в полости рта.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Принимают в качестве вяжущего, кровоостанавливающего и противовоспалительного средства, при болезнях желудочно-кишечного тракта.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10" name="Picture 4" descr="бадан"/>
          <p:cNvPicPr/>
          <p:nvPr/>
        </p:nvPicPr>
        <p:blipFill>
          <a:blip r:embed="rId1"/>
          <a:stretch/>
        </p:blipFill>
        <p:spPr>
          <a:xfrm>
            <a:off x="900000" y="1844640"/>
            <a:ext cx="3384360" cy="446364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ffbf1f"/>
                </a:solidFill>
                <a:latin typeface="Garamond"/>
              </a:rPr>
              <a:t>Бархат амурский</a:t>
            </a:r>
            <a:br>
              <a:rPr sz="4000"/>
            </a:b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/>
          </p:nvPr>
        </p:nvSpPr>
        <p:spPr>
          <a:xfrm>
            <a:off x="4572000" y="1628640"/>
            <a:ext cx="4038120" cy="51130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Дерево семейства рутовых высотой до 30 м.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Распространен в Приморском крае 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Лекарственным сырьем служат корни, кора, луб, листья и плоды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Корни обладают противоопухолевой активностью.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Кору и луб используют для лечения воспаления почек.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Луб применяют при расстройствах пищеварения, дизентерии, сниженном аппетите, кожных заболеваниях, расстройствах нервной системы, умственном переутомлении, аллергии, полиартрите, воспалении лимфатических узлов, воспалении легких, туберкулезе легких, ангине и для изгнания глистов.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Отвар, настой и настойка из различных частей бархата амурского обладают: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противовоспалительным, вяжущим, жаропонижающим, кровоостанавливающим, мочегонным, противоглистным, дезодорирующим, ранозаживляющим, фунгицидным и противоопухолевым действием, тонизируют центральную нервную систему и повышают аппетит.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Листья бархата являются хорошим бактерицидным и противогнилостным средством.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13" name="Picture 4" descr="бархат"/>
          <p:cNvPicPr/>
          <p:nvPr/>
        </p:nvPicPr>
        <p:blipFill>
          <a:blip r:embed="rId1"/>
          <a:stretch/>
        </p:blipFill>
        <p:spPr>
          <a:xfrm>
            <a:off x="826920" y="1600200"/>
            <a:ext cx="3528720" cy="478116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Береза повислая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latin typeface="Verdana"/>
              </a:rPr>
              <a:t>      </a:t>
            </a: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Береза повислая —листопадное дерево семейства березовых, высотой до 30 м с гладкой, белой, легко расслаивающейся корой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Распространение.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Наиболее обильна в Западной и Средней Сибири, 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медицине используют почки, листья, кору, древесину (после соответствующих обработок), березовый сок и фитопатогенный паразитический гриб — чагу, образующий наросты на стволах березы.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br>
              <a:rPr sz="1000"/>
            </a:br>
            <a:br>
              <a:rPr sz="1000"/>
            </a:b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Настой и отвар почек березы применяют в качестве мочегонного и желчегонного средства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Как наружное при порезах и нарывах. Для лечения острых и хронических экзем делают горячую ванну из почек березы.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Листья используют как мочегонное средство.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Из древесины березы при сухой перегонке получают высококачественный уголь.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Препараты из очищенного березового угля, применяют при отравлениях ядами и бактерийными токсинами, а также при метеоризме.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Березовый сок в свежем или в консервированном виде употребляют в качестве мочегонного  средства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16" name="Picture 4" descr=""/>
          <p:cNvPicPr/>
          <p:nvPr/>
        </p:nvPicPr>
        <p:blipFill>
          <a:blip r:embed="rId1"/>
          <a:stretch/>
        </p:blipFill>
        <p:spPr>
          <a:xfrm>
            <a:off x="971640" y="1700280"/>
            <a:ext cx="3239640" cy="446544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457200" y="115920"/>
            <a:ext cx="8229240" cy="10807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1400" spc="-1" strike="noStrike">
                <a:solidFill>
                  <a:srgbClr val="ffffff"/>
                </a:solidFill>
                <a:latin typeface="Times New Roman"/>
              </a:rPr>
              <a:t>Додаток 1</a:t>
            </a:r>
            <a:br>
              <a:rPr sz="1400"/>
            </a:br>
            <a:r>
              <a:rPr b="1" lang="ru-RU" sz="1400" spc="-1" strike="noStrike">
                <a:solidFill>
                  <a:srgbClr val="ffffff"/>
                </a:solidFill>
                <a:latin typeface="Times New Roman"/>
              </a:rPr>
              <a:t>до наказу Міністерства охорони здоров'я України</a:t>
            </a:r>
            <a:br>
              <a:rPr sz="1400"/>
            </a:br>
            <a:r>
              <a:rPr b="1" lang="ru-RU" sz="1400" spc="-1" strike="noStrike">
                <a:solidFill>
                  <a:srgbClr val="ffffff"/>
                </a:solidFill>
                <a:latin typeface="Times New Roman"/>
              </a:rPr>
              <a:t>від 11 липня 2006 р. N 457</a:t>
            </a:r>
            <a:br>
              <a:rPr sz="1400"/>
            </a:br>
            <a:r>
              <a:rPr b="1" lang="ru-RU" sz="1400" spc="-1" strike="noStrike">
                <a:solidFill>
                  <a:srgbClr val="ffffff"/>
                </a:solidFill>
                <a:latin typeface="Times New Roman"/>
              </a:rPr>
              <a:t>Перелік</a:t>
            </a:r>
            <a:br>
              <a:rPr sz="1400"/>
            </a:br>
            <a:r>
              <a:rPr b="1" lang="ru-RU" sz="1400" spc="-1" strike="noStrike">
                <a:solidFill>
                  <a:srgbClr val="ffffff"/>
                </a:solidFill>
                <a:latin typeface="Times New Roman"/>
              </a:rPr>
              <a:t>спеціальних харчових продуктів (харчових продуктів для спеціального дієтичного споживання), що вносяться до Державного реєстру спеціальних харчових продуктів</a:t>
            </a:r>
            <a:endParaRPr b="0" lang="uk-UA" sz="1400" spc="-1" strike="noStrike">
              <a:solidFill>
                <a:srgbClr val="2d2d87"/>
              </a:solidFill>
              <a:latin typeface="Arial"/>
            </a:endParaRPr>
          </a:p>
        </p:txBody>
      </p:sp>
      <p:graphicFrame>
        <p:nvGraphicFramePr>
          <p:cNvPr id="523" name="Group 3"/>
          <p:cNvGraphicFramePr/>
          <p:nvPr/>
        </p:nvGraphicFramePr>
        <p:xfrm>
          <a:off x="468360" y="1413000"/>
          <a:ext cx="8240400" cy="5111280"/>
        </p:xfrm>
        <a:graphic>
          <a:graphicData uri="http://schemas.openxmlformats.org/drawingml/2006/table">
            <a:tbl>
              <a:tblPr/>
              <a:tblGrid>
                <a:gridCol w="430200"/>
                <a:gridCol w="2736720"/>
                <a:gridCol w="1166760"/>
                <a:gridCol w="1954080"/>
                <a:gridCol w="1952280"/>
              </a:tblGrid>
              <a:tr h="10461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NN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Назва спеціального харчового продукту (харчового продукту для спеціального дієтичного споживання)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Назва виробника, країна виробника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Код спеціального харчового продукту (харчового продукту для спеціального дієтичного споживання) за класифікатором УКТЗЕД або ДКПП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Сфера застосування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8540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50.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Дієтична добавка (біологічно активна харчова добавка) "Дієтична добавка "ЯНТРА N 4 АРГЕНТИНСЬКА" за ТУ У 15.8-32113604-001:2006; фільтр-пакети 2 г N 20 в картонній коробці; порошок 100 г у пакеті з алюмінієвої фольги, пергаменту або поліпропілену у картонній коробці; порошок 100 г в банці або флаконі зі скломаси, або контейнері з кришкою i дозатором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ТОВ "Медіфлора", Україна, для ТОВ "ЯНТРА 2006", Україна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15.89.20.050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Як дієтична добавка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1188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51.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Дієтична добавка (біологічно активна харчова добавка) "Дієтична добавка "ЯНТРА N 10 "КРИСТАЛЬНА" за ТУ У 15.8-32113604-001:2006; капсули масою вмісту 0,3 г (в блістерах по 10 капсул), N 60 в картонній коробцi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ТОВ "Медіфлора", Україна, для ТОВ "ЯНТРА 2006", Україна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15.89.20.050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Як дієтична добавка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0918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52.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Дієтична добавка (біологічно активна харчова добавка) "Дієтична добавка "ЯНТРА N 1 "ВОГНЯНА" за ТУ У 15.8-32113604-001:2006; капсули масою вмісту 0,3 г (в блістерах по 10 капсул), N 60 в картонній коробцi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ТОВ "Медіфлора", Україна, для ТОВ "ЯНТРА 2006", Україна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15.89.20.050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Як дієтична добавка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Верба белая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18" name="PlaceHolder 2"/>
          <p:cNvSpPr>
            <a:spLocks noGrp="1"/>
          </p:cNvSpPr>
          <p:nvPr>
            <p:ph/>
          </p:nvPr>
        </p:nvSpPr>
        <p:spPr>
          <a:xfrm>
            <a:off x="4572000" y="1557360"/>
            <a:ext cx="4038120" cy="5111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Крупное дерево семейства .ивовых высотой до 30. м. Кора темно-серая, потрескавшаяся..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</a:t>
            </a:r>
            <a:br>
              <a:rPr sz="900"/>
            </a:br>
            <a:br>
              <a:rPr sz="8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Лекарственным сырьем служит кора.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Сырье содержит углеводы, целлюлозу, лигнин, феноглюкози-ды (салицилин, триандрин, флагинин, саликортин и др.), кате-хины, дубильные вещества, антоцианы (пурпуринидин и др.), лейкоантоцианы и высшие жирные клетки (линолевую, линоле-новую).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Кора ивы обладает вяжущим, кровоостанавливающим, дезинфицирующим, жаропонижающим, обезболивающим,  диуретическим и противовоспалительным действием.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Используют как глистогонное средство.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Раньше она славилась как противомалярийное средство и была заменителем коры хинного дерева.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Настой, отвар и порошок коры применяют при дизентерии, воспалении слизистой оболочки желудка и толстой кишки, кровотечении из внутренних органов, туберкулезе, женских болезнях, тифе и ревматизме.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Наружно отвар используют для полоскания полости рта и горла, ножных ванн при варикозном расширении вен, потливости стоп и кожных заболеваний.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Порошком коры присыпают кровоточащие раны.</a:t>
            </a:r>
            <a:br>
              <a:rPr sz="1000"/>
            </a:b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19" name="Picture 4" descr="верба"/>
          <p:cNvPicPr/>
          <p:nvPr/>
        </p:nvPicPr>
        <p:blipFill>
          <a:blip r:embed="rId1"/>
          <a:stretch/>
        </p:blipFill>
        <p:spPr>
          <a:xfrm>
            <a:off x="900000" y="1773360"/>
            <a:ext cx="3166560" cy="453528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Вишня побеги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21" name="PlaceHolder 2"/>
          <p:cNvSpPr>
            <a:spLocks noGrp="1"/>
          </p:cNvSpPr>
          <p:nvPr>
            <p:ph/>
          </p:nvPr>
        </p:nvSpPr>
        <p:spPr>
          <a:xfrm>
            <a:off x="4643280" y="1600200"/>
            <a:ext cx="4043160" cy="5257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Вишня обыкновенная - кустарник или деревце высотой до 7 м из семейства розоцветных</a:t>
            </a:r>
            <a:br>
              <a:rPr sz="900"/>
            </a:br>
            <a:br>
              <a:rPr sz="9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 Применение в медицине:</a:t>
            </a:r>
            <a:br>
              <a:rPr sz="1000"/>
            </a:br>
            <a:br>
              <a:rPr sz="700"/>
            </a:b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Вишня - ценный диетический продукт, способствует улучшению аппетита.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фармацевтике вишневый сироп используют для улучшения вкуса лекарств. </a:t>
            </a: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воспалениях слизистой оболочки желудка вишневый клей считают эффективным обволакивающим средством. 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Особую ценность вишневым плодам придает содержание в них кумаринов с преобладанием оксикумаринов, которые способствуют нормализации свертывания крови. Следовательно, потребление плодов вишни предупреждает инфаркты, связанные с образованием тромбов.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Отвары из молодых веток вишни оказывают хорошее противопоносное действие и назначаются при хронических колитах и в комплексе с другими средствами для лечения атонии кишечника. 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Содержащаяся в вишне салициловая кислота позволяет применять ее при ревматических заболеваниях. 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Отвар из плодоножек вишни, обладающий сильным мочегонным действием и выводящий из организма мочевину и ураты, используют при отеках, подагре, водянке, мочекаменной болезни и мочекислом диатезе, гипертонической болезни и поносах. 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Содержащиеся в плодах вишни пектиновые вещества помогают выводить из организма азотистые шлаки.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22" name="Picture 4" descr="вишня2"/>
          <p:cNvPicPr/>
          <p:nvPr/>
        </p:nvPicPr>
        <p:blipFill>
          <a:blip r:embed="rId1"/>
          <a:stretch/>
        </p:blipFill>
        <p:spPr>
          <a:xfrm>
            <a:off x="826920" y="1700280"/>
            <a:ext cx="3384360" cy="475272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Грецкий орех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ffffff"/>
                </a:solidFill>
                <a:latin typeface="Verdana"/>
              </a:rPr>
              <a:t>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Древней Греции грецкие орехи называли желудями богов. В Россию грецкий орех завезен из Греции древним торговым путем “из варяг в греки”, откуда и пошло его название.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Листопадное дерево с красивой раскидистой кроной высотой 15—30 м и диаметром ствола 1 м с темно-серой трещиноватой корой.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10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медицине: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незрелых грецких орехах (из них варят варенье) содержится в 9 раз больше витамина С, чем в самом знаменитом из витаминных растений наших широт — шиповнике.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околоплоднике имеется юглон, обладающий антибактериальными свойствами.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Кроме того, в семенах ореха содержатся каротин, витамины группы В, Е, Р, соли магния, кальция, йода, калия, железа, кобальта, фитонициды, жирное масло (58—75%), в состав которого входят глицериды линолевой, олеиновой и линоленовой кислот, белок (9—18%).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Настой из листьев — глистогонное и противовоспалительное средство.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Орехи содержат вещества, снижающие уровень холестерина в крови;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Листья и околоплодники применяют как общеукрепляющее, ранозаживляющее и витаминное средство.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Орех грецкий содержит значительное количество йода, что служит основанием рекомендовать плоды и настойку из листьев и зеленых околоплодников в комплексном лечении больных тиреоидитом и тиреотоксикозом. 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25" name="Picture 4" descr="орех"/>
          <p:cNvPicPr/>
          <p:nvPr/>
        </p:nvPicPr>
        <p:blipFill>
          <a:blip r:embed="rId1"/>
          <a:stretch/>
        </p:blipFill>
        <p:spPr>
          <a:xfrm>
            <a:off x="779400" y="1700280"/>
            <a:ext cx="3393720" cy="4824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Диоскорея ниппонская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27" name="PlaceHolder 2"/>
          <p:cNvSpPr>
            <a:spLocks noGrp="1"/>
          </p:cNvSpPr>
          <p:nvPr>
            <p:ph/>
          </p:nvPr>
        </p:nvSpPr>
        <p:spPr>
          <a:xfrm>
            <a:off x="4643280" y="1628640"/>
            <a:ext cx="4038120" cy="5040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Диоскорея ниппонская — многолетняя травянистая лиана семейства диоскорейных, достигающая в длину 4 м и более.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Диоскорея ниппонская произрастает в Приморском крае.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медицинской промышленности используют корневища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с корнями диоскореи для получения препарата полиспонин.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900"/>
            </a:br>
            <a:br>
              <a:rPr sz="7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Получаемый из диоскореи препарат полиспонин назначается при атеросклерозе сосудов головного мозга.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атеросклерозе сосудов сердца и при сочетании атеросклероза с гипертонической болезнью.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Применение полиспонина больными атеросклерозом сосудов головного мозга уменьшает головные боли, шум в ушах, утомляемость, раздражительность,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уровень холестерина в крови,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улучшает настроение, сон, память,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нормализует артериальное давление.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Является фитоэстрогеном. Регулирует деятельность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эндокринной системы.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Улучшает микроциркуляцию в сосудах 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28" name="Picture 4" descr="диоскорея"/>
          <p:cNvPicPr/>
          <p:nvPr/>
        </p:nvPicPr>
        <p:blipFill>
          <a:blip r:embed="rId1"/>
          <a:stretch/>
        </p:blipFill>
        <p:spPr>
          <a:xfrm>
            <a:off x="826920" y="1700280"/>
            <a:ext cx="3239640" cy="4824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Душица обыкновенная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30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Душица обыкновенная — многолетнее травянистое растение семейства губоцветных, обладающее приятным запахом.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медицине используют цветущую надземную часть (траву) душицы.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Применение в медицине :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Трава душицы оказывает успокаивающее действие на центральную нервную систему,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усиливает секрецию пищеварительных и бронхиальных желез,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увеличивает перистальтику кишечника.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Обнаружено также сильное влияние отвара травы душицы на мочеотделение.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Душицу применяют при атонии кишечника, отсутствии аппетита и как отхаркивающее средство при простудных заболеваниях.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Обладает, потогонным и ветрогонным эффектом 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Используется для полосканий при болезнях горла и для ванн при гнойных заболеваниях кожи.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Эфирное масло применяют как обезболивающее средство при лечении зубов.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31" name="Picture 4" descr="душица"/>
          <p:cNvPicPr/>
          <p:nvPr/>
        </p:nvPicPr>
        <p:blipFill>
          <a:blip r:embed="rId1"/>
          <a:stretch/>
        </p:blipFill>
        <p:spPr>
          <a:xfrm>
            <a:off x="971640" y="1844640"/>
            <a:ext cx="3239640" cy="446364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Дягиль лекарственный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33" name="PlaceHolder 2"/>
          <p:cNvSpPr>
            <a:spLocks noGrp="1"/>
          </p:cNvSpPr>
          <p:nvPr>
            <p:ph/>
          </p:nvPr>
        </p:nvSpPr>
        <p:spPr>
          <a:xfrm>
            <a:off x="4500720" y="1557360"/>
            <a:ext cx="4109760" cy="5184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Двулетнее или многолетнее травянистое растение высотой до 2 м. Стебель голый, цилиндрический, прямой, округлый, полый.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Используются корневища с корнями, листья.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Корневища и корни используют в настоях для улучшения пищеварения и как противовоспалительное,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мочегонное, отхаркивающее 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потогонное средство.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медицине корни и корневища дягиля применяются при желудочно-кишечных заболеваниях для усиления секреторной и моторной функции кишечника, снижения бродильных процессов.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Корни, плоды и трава употребляют как ароматное, стимулирующее, потогонное и ветрогонное средство при метеоризме.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народной медицине дягиль известен как тонизирующее и укрепляющее при нервном истощении,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эпилепсии, истерии, бессоннице, расстройствах пищеварения, отсутствии аппетита, атонии кишечника,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как потогонное и отхаркивающее средство при бронхитах и ларингитах,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спазмах желудка и кишечника.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34" name="Picture 4" descr=""/>
          <p:cNvPicPr/>
          <p:nvPr/>
        </p:nvPicPr>
        <p:blipFill>
          <a:blip r:embed="rId1"/>
          <a:stretch/>
        </p:blipFill>
        <p:spPr>
          <a:xfrm>
            <a:off x="971640" y="1773360"/>
            <a:ext cx="3095280" cy="467964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Заманиха высокая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36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Заманиха высокая — невысокий кустарник семейства аралиевых, с полегающими в естественных условиях стеблями, которые, укореняясь, становятся похожими на корневища.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медицине используют подземные стебли с придаточными корнями.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Корневища с корнями заманихи содержат 2,7% эфирного масла, 6,2% кумаринов, 0,9% флавоноидов, 11,5% смолистых веществ. Биологически активный комплекс, составляющий до 6,9% массы воздушно-сухого сырья, представлен суммой сапонинов—эхиноксозидов.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Настойка корневищ с корнями заманихи по действию на организм близка к женьшеню.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Ее применяют как средство,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стимулирующее центральную нервную систему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астеническом и депрессивном состояниях,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а также при гипотонии, улучшает сон.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Обладает противовоспалительным и мочегонным действием.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br>
              <a:rPr sz="1200"/>
            </a:b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37" name="Picture 4" descr="заманиха"/>
          <p:cNvPicPr/>
          <p:nvPr/>
        </p:nvPicPr>
        <p:blipFill>
          <a:blip r:embed="rId1"/>
          <a:stretch/>
        </p:blipFill>
        <p:spPr>
          <a:xfrm>
            <a:off x="900000" y="1700280"/>
            <a:ext cx="3239640" cy="475272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Зверобой продырявленный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/>
          </p:nvPr>
        </p:nvSpPr>
        <p:spPr>
          <a:xfrm>
            <a:off x="4643280" y="1600200"/>
            <a:ext cx="4043160" cy="5257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растения: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6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Зверобой продырявленный —многолетнее травянистое растение семейства зверобойных.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медицине используют надземную часть (траву) зверобоя продырявленного.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</a:t>
            </a:r>
            <a:br>
              <a:rPr sz="6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6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Настой травы зверобоя применяют в виде полосканий для лечения и профилактики гингивитов и стоматитов,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а в виде компрессов — при кровоточащих и инфицированных ранах.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Настойкой травы полощут полость рта для устранения дурного запаха, смазывают десны для их укрепления.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Галеновые препараты зверобоя применяют при дискинезиях желчных путей и желчного пузыря, гепатитах, холециститах, при начальных симптомах желчнокаменной болезни, гастритах с секреторной недостаточностью, метеоризме,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болезнях почек, сопровождающихся задержкой жидкости и электролитов в организме, а также как вспомогательное средство при мочекаменной болезни,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нарушениях периферического кровообращения с явлениями застоя.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Отвар травы зверобоя эффективен при ночном недержании мочи у детей.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40" name="Picture 4" descr="зверобой"/>
          <p:cNvPicPr/>
          <p:nvPr/>
        </p:nvPicPr>
        <p:blipFill>
          <a:blip r:embed="rId1"/>
          <a:stretch/>
        </p:blipFill>
        <p:spPr>
          <a:xfrm>
            <a:off x="900000" y="1700280"/>
            <a:ext cx="3455640" cy="489708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Зимолюбка зонтичная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42" name="PlaceHolder 2"/>
          <p:cNvSpPr>
            <a:spLocks noGrp="1"/>
          </p:cNvSpPr>
          <p:nvPr>
            <p:ph/>
          </p:nvPr>
        </p:nvSpPr>
        <p:spPr>
          <a:xfrm>
            <a:off x="4643280" y="1600200"/>
            <a:ext cx="404316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800"/>
            </a:br>
            <a:br>
              <a:rPr sz="1000"/>
            </a:b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8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1" lang="ru-RU" sz="900" spc="-1" strike="noStrike">
                <a:solidFill>
                  <a:srgbClr val="cc6600"/>
                </a:solidFill>
                <a:latin typeface="Verdana"/>
              </a:rPr>
              <a:t> 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Многолетний полукустарник, 25 см в высоту, с ползучим корневищем и ребристым одревесневающим при основании стеблем.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Цветки собраны по 2-7 в зонтиковидном соцветии. </a:t>
            </a:r>
            <a:br>
              <a:rPr sz="900"/>
            </a:b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Действующие вещества:</a:t>
            </a: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Арбутин (гидрохинон-гли-козид), урсон (горечь), дубильные вещества и сложный метиловый эфир салициловой кислоты - вот важнейшие действующие вещества этого растения</a:t>
            </a: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.</a:t>
            </a:r>
            <a:br>
              <a:rPr sz="800"/>
            </a:br>
            <a:br>
              <a:rPr sz="9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Благодаря наличию арбутина ее используют  для дезинфекции мочевыводящих путей.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Особенно хорошо она действует при щелочной реакции мочи (в норме реакция мочи кислая), потому что тогда быстро начинается и достаточно долго продолжается расщепление арбутина с высвобождением собственно дезинфицирующего действующего вещества - гидрохинона.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Применяется зимолюбка и как тонизирующее средство.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Рекомендуют при хроническом воспалении мочевого пузыря и почек.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заболеваниях предстательной железы. 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народной медицине применяют при  онкопатологии женской половой системы.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43" name="Picture 4" descr="зимолюбка зонтичная"/>
          <p:cNvPicPr/>
          <p:nvPr/>
        </p:nvPicPr>
        <p:blipFill>
          <a:blip r:embed="rId1"/>
          <a:stretch/>
        </p:blipFill>
        <p:spPr>
          <a:xfrm>
            <a:off x="1042920" y="1628640"/>
            <a:ext cx="3312720" cy="496836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Каштан конский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45" name="PlaceHolder 2"/>
          <p:cNvSpPr>
            <a:spLocks noGrp="1"/>
          </p:cNvSpPr>
          <p:nvPr>
            <p:ph/>
          </p:nvPr>
        </p:nvSpPr>
        <p:spPr>
          <a:xfrm>
            <a:off x="4572000" y="1600200"/>
            <a:ext cx="4114440" cy="5257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Дерево высотой до 30 м, семейства конскокаштановых, с широкой густой кроной.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листьях конского каштана обнаружены флавоноиды, гликозиды, оксикумарины, пуриновые основания, каротиноиды, пластохиноны, витамин Е, фитол, сгерины.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семенах каштана обнаружено до 25 флавоноидов, сапонин, эсцин, пуриновые основания, витамин Е, витамин группы В.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9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Препараты конского каштана используют для профилактики и лечения послеоперационных тромбозов, посттравматических отеков, воспалений и тромбоэмболии.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Экстракт плодов конского каштана понижает артериальное давление, стимулирует сердечную деятельность, расширяет сосуды.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тромбофлебите экстракт плодов каштана уменьшает общевоспалительную реакцию и местный отек.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Эскузан (водно-спиртовой экстракт из плодов конского каштана) уменьшает проницаемость капилляров, повышает тонус венозных сосудов, уменьшает воспалительные явления.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Применяют в качестве венотонизирующего и антитромбического средства при геморрое, венозных стазах, язвах голени, варикозном расширении вен нижних конечностей, в особенности у беременных и рожениц.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br>
              <a:rPr sz="700"/>
            </a:b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46" name="Picture 4" descr="каштан"/>
          <p:cNvPicPr/>
          <p:nvPr/>
        </p:nvPicPr>
        <p:blipFill>
          <a:blip r:embed="rId1"/>
          <a:stretch/>
        </p:blipFill>
        <p:spPr>
          <a:xfrm>
            <a:off x="900000" y="1773360"/>
            <a:ext cx="3311280" cy="4608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457200" y="189000"/>
            <a:ext cx="8229240" cy="360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1200" spc="-1" strike="noStrike">
                <a:solidFill>
                  <a:srgbClr val="ffffff"/>
                </a:solidFill>
                <a:latin typeface="Times New Roman"/>
              </a:rPr>
              <a:t>Додаток№1 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</a:rPr>
              <a:t>до наказу Міністерства охорони здоров'я України від 11 липня 2006 р </a:t>
            </a:r>
            <a:br>
              <a:rPr sz="1400"/>
            </a:br>
            <a:r>
              <a:rPr b="1" lang="ru-RU" sz="1200" spc="-1" strike="noStrike">
                <a:solidFill>
                  <a:srgbClr val="ffffff"/>
                </a:solidFill>
                <a:latin typeface="Times New Roman"/>
              </a:rPr>
              <a:t>  (продолжение)</a:t>
            </a:r>
            <a:endParaRPr b="0" lang="uk-UA" sz="1200" spc="-1" strike="noStrike">
              <a:solidFill>
                <a:srgbClr val="2d2d87"/>
              </a:solidFill>
              <a:latin typeface="Arial"/>
            </a:endParaRPr>
          </a:p>
        </p:txBody>
      </p:sp>
      <p:graphicFrame>
        <p:nvGraphicFramePr>
          <p:cNvPr id="525" name="Group 3"/>
          <p:cNvGraphicFramePr/>
          <p:nvPr/>
        </p:nvGraphicFramePr>
        <p:xfrm>
          <a:off x="457200" y="692280"/>
          <a:ext cx="8229240" cy="5365800"/>
        </p:xfrm>
        <a:graphic>
          <a:graphicData uri="http://schemas.openxmlformats.org/drawingml/2006/table">
            <a:tbl>
              <a:tblPr/>
              <a:tblGrid>
                <a:gridCol w="369720"/>
                <a:gridCol w="2792160"/>
                <a:gridCol w="1164960"/>
                <a:gridCol w="1952280"/>
                <a:gridCol w="1949400"/>
              </a:tblGrid>
              <a:tr h="10332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53.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Дієтична добавка (біологічно активна харчова добавка) "Дієтична добавка "ЯНТРА N 5 "НЕБЕСНА" за ТУ У 15.8-32113604-001:2006; капсули масою вмісту 0,3 г (в блістерах по 10 капсул), N 60 в картонній коробцi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ТОВ "Медіфлора", Україна, для ТОВ "ЯНТРА 2006", Україна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15.89.20.050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Як дієтична добавка</a:t>
                      </a:r>
                      <a:r>
                        <a:rPr b="0" lang="ru-RU" sz="28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b="0" lang="uk-UA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031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54.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Дієтична добавка (біологічно активна харчова добавка) "Дієтична добавка "ЯНТРА N 6 "МІСЯЧНА" за ТУ У 15.8-32113604-001:2006; капсули масою вмісту 0,3 г (в блістерах по 10 капсул), N 60 в картонній коробцi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ТОВ "Медіфлора", Україна, для ТОВ "ЯНТРА 2006", Україна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15.89.20.050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Як дієтична добавка</a:t>
                      </a:r>
                      <a:r>
                        <a:rPr b="0" lang="ru-RU" sz="28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b="0" lang="uk-UA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25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55.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Дієтична добавка (біологічно активна харчова добавка) "Дієтична добавка "ЯНТРА N 3 "ДЖЕРЕЛЬНА" за ТУ У 15.8-32113604-001:2006; капсули масою вмісту 0,3 г (в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блістерах по 10 капсул), N 60 в картонній коробцi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ТОВ "Медіфлора", Україна, для ТОВ "ЯНТРА 2006", Україна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15.89.20.050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Як дієтична добавка</a:t>
                      </a:r>
                      <a:r>
                        <a:rPr b="0" lang="ru-RU" sz="28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b="0" lang="uk-UA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063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56.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Дієтична добавка (біологічно активна харчова добавка) "Дієтична добавка "ЯНТРА N 8 "СРІБНА" за ТУ У 15.8-32113604-001:2006; капсули масою вмісту 0,3 г (в блістерах по 10 капсул), N 60 в картонній коробцi 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ТОВ "Медіфлора", Україна, для ТОВ "ЯНТРА 2006", Україна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15.89.20.050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Як дієтична добавка</a:t>
                      </a:r>
                      <a:r>
                        <a:rPr b="0" lang="ru-RU" sz="28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b="0" lang="uk-UA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8762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57.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Дієтична добавка (біологічно активна харчова добавка) "Дієтична добавка "ЯНТРА N 9 "ЗОЛОТА" за ТУ У 15.8-32113604-001:2006; капсули масою вмісту 0,3 г (в блістерах по 10 капсул), N 60 в картонній коробцi 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ТОВ "Медіфлора", Україна, для ТОВ "ЯНТРА 2006", Україна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15.89.20.050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tabLst>
                          <a:tab algn="l" pos="0"/>
                        </a:tabLst>
                      </a:pP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Як дієтична добавка</a:t>
                      </a:r>
                      <a:r>
                        <a:rPr b="0" lang="ru-RU" sz="28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b="0" lang="uk-UA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26" name="PlaceHolder 2"/>
          <p:cNvSpPr>
            <a:spLocks noGrp="1"/>
          </p:cNvSpPr>
          <p:nvPr>
            <p:ph/>
          </p:nvPr>
        </p:nvSpPr>
        <p:spPr>
          <a:xfrm>
            <a:off x="457200" y="6093000"/>
            <a:ext cx="8229240" cy="6490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</a:rPr>
              <a:t>        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</a:rPr>
              <a:t>Директор ДП "Центр реєстрів</a:t>
            </a:r>
            <a:br>
              <a:rPr sz="1400"/>
            </a:br>
            <a:r>
              <a:rPr b="1" lang="ru-RU" sz="1400" spc="-1" strike="noStrike">
                <a:solidFill>
                  <a:srgbClr val="ffffff"/>
                </a:solidFill>
                <a:latin typeface="Times New Roman"/>
              </a:rPr>
              <a:t>державної санітарно-епідеміологічної</a:t>
            </a:r>
            <a:br>
              <a:rPr sz="1400"/>
            </a:br>
            <a:r>
              <a:rPr b="1" lang="ru-RU" sz="1400" spc="-1" strike="noStrike">
                <a:solidFill>
                  <a:srgbClr val="ffffff"/>
                </a:solidFill>
                <a:latin typeface="Times New Roman"/>
              </a:rPr>
              <a:t>служби України" МОЗ України                                                                                           О. I. Худенко</a:t>
            </a:r>
            <a:endParaRPr b="0" lang="uk-UA" sz="1400" spc="-1" strike="noStrike">
              <a:solidFill>
                <a:srgbClr val="ffffff"/>
              </a:solidFill>
              <a:latin typeface="Tahom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Козлятник лекарственный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48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9971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Verdana"/>
              </a:rPr>
              <a:t>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Многолетнее травянистое растение из семейства бобовых - </a:t>
            </a:r>
            <a:r>
              <a:rPr b="0" i="1" lang="ru-RU" sz="1200" spc="-1" strike="noStrike">
                <a:solidFill>
                  <a:srgbClr val="cc6600"/>
                </a:solidFill>
                <a:latin typeface="Verdana"/>
              </a:rPr>
              <a:t>Fabaceae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(</a:t>
            </a:r>
            <a:r>
              <a:rPr b="0" i="1" lang="ru-RU" sz="1200" spc="-1" strike="noStrike">
                <a:solidFill>
                  <a:srgbClr val="cc6600"/>
                </a:solidFill>
                <a:latin typeface="Verdana"/>
              </a:rPr>
              <a:t>Leguminosae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).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В качестве лекарственного сырья используется надземная часть растения.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1" lang="ru-RU" sz="14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r>
              <a:rPr b="0" lang="ru-RU" sz="14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4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81"/>
              </a:spcBef>
              <a:buNone/>
              <a:tabLst>
                <a:tab algn="l" pos="0"/>
              </a:tabLst>
            </a:pPr>
            <a:endParaRPr b="0" lang="uk-UA" sz="14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Трава содержит алкалоиды (+/-)-пеганин, (+)-пеганин, вазицинин, флавоноловый гликозид галютеолин, галегин </a:t>
            </a:r>
            <a:r>
              <a:rPr b="0" lang="ru-RU" sz="1200" spc="-1" strike="noStrike" u="sng">
                <a:solidFill>
                  <a:srgbClr val="669900"/>
                </a:solidFill>
                <a:uFillTx/>
                <a:latin typeface="Verdana"/>
                <a:hlinkClick r:id="rId1"/>
              </a:rPr>
              <a:t>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(производное гванидина), дубильные вещества, сапонины, горькие вещества, фенолкарбоновые кислоты.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Настой травы уменьшает, подобно  инсулину, содержание сахара в крови (антидиабетическое),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усиливает лактацию,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обладает мочегонными,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антибактериальными и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антигельминтными свойствами.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Оказывает диуретическое,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потогонное,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лактогенное действие.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49" name="Picture 4" descr="rjpkznybr"/>
          <p:cNvPicPr/>
          <p:nvPr/>
        </p:nvPicPr>
        <p:blipFill>
          <a:blip r:embed="rId2"/>
          <a:stretch/>
        </p:blipFill>
        <p:spPr>
          <a:xfrm>
            <a:off x="779400" y="1600200"/>
            <a:ext cx="3576240" cy="492408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Кровохлебка лекарственная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9971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ffffff"/>
                </a:solidFill>
                <a:latin typeface="Verdana"/>
              </a:rPr>
              <a:t>   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8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Кровохлебка лекарственная — многолетнее травянистое растение семейства розоцветных, с укороченными вегетативными и удлиненными генеративными побегами, развивающимися в пазухах розеточных листьев.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медицине используют подземные органы кровохлебки— корневища с корнями.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br>
              <a:rPr sz="900"/>
            </a:b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8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В медицине применяют отвар и экстракт кровохлебки как вяжущие и кровоостанавливающие средства при поносах, кровохарканье, иногда при маточных кровотечениях.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Спиртовые вытяжки и водные настои корневищ и корней оказывают губительное действие на возбудителей дизентерии, брюшного тифа и паратифов.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Кровохлебка оказывает также противовоспалительное действие ,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применяется для лечения гингивитов и стоматитов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Оказывает общетонизирующий эффек.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Положительное влияние на эндокринную </a:t>
            </a:r>
            <a:br>
              <a:rPr sz="1200"/>
            </a:b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систему.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52" name="Picture 4" descr="кровохлебка"/>
          <p:cNvPicPr/>
          <p:nvPr/>
        </p:nvPicPr>
        <p:blipFill>
          <a:blip r:embed="rId1"/>
          <a:stretch/>
        </p:blipFill>
        <p:spPr>
          <a:xfrm>
            <a:off x="826920" y="1700280"/>
            <a:ext cx="3384360" cy="4824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Лавр благородный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54" name="PlaceHolder 2"/>
          <p:cNvSpPr>
            <a:spLocks noGrp="1"/>
          </p:cNvSpPr>
          <p:nvPr>
            <p:ph/>
          </p:nvPr>
        </p:nvSpPr>
        <p:spPr>
          <a:xfrm>
            <a:off x="4716360" y="1600200"/>
            <a:ext cx="3970080" cy="5257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Лавр благородный — вечнозеленый двудомный кустарник или дерево высотой до 18 м с буроватой или темно-серой гладкой корой и густой кроной, преимущественно пирамидальной формы.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Используются листьяи плоды.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Листья лавра содержат эфирное масло (2—3,5%), в состав которого входят цинеол (до 50%), пинен, фелландрен, терпинеол, гераниол, эвгенол, метилэвгенол, сесквитерпеновые соединения, уксусная, валериановая и капроновая кислоты и их эфиры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Плоды (“бобки”) используются для получения бобкового масла, применяемого в виде мази для лечения ревматизма, параличей, простудных заболеваний, чесотки, опухолей, для укрепления нервной системы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Настой из сухих листьев на подсолнечном масле применяют наружно при артритах, миозитах, невралгиях.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Оказывает мочегонный эффект. Применяется для очищения почек (выводит  соли и мочевую кислоту).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Обладает эффектом снижать потребность в алкоголе.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55" name="Picture 4" descr="лавр"/>
          <p:cNvPicPr/>
          <p:nvPr/>
        </p:nvPicPr>
        <p:blipFill>
          <a:blip r:embed="rId1"/>
          <a:stretch/>
        </p:blipFill>
        <p:spPr>
          <a:xfrm>
            <a:off x="971640" y="1700280"/>
            <a:ext cx="3384360" cy="4824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Левзея сафлоровидная 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57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9240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ffffff"/>
                </a:solidFill>
                <a:latin typeface="Verdana"/>
              </a:rPr>
              <a:t>   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Маралий корень—многолетнее травянистое растение семейства сложноцветных.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br>
              <a:rPr sz="900"/>
            </a:b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Корневища с корнями дикорастущего или культивируемого маральего корня используют для производства жидкого экстракта и настойки.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900"/>
            </a:br>
            <a:br>
              <a:rPr sz="7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Жидкий экстракт и настойку из корневищ с корнями левзеи сафлоровидной применяют в медицине в качестве: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стимулирующего средства при функциональных       расстройствах нервной системы,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умственном и физическом утомлении,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пониженной трудоспособности,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половам бессилии,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хроническом алкоголизме(снижает потребность в алкоголе) 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Противопоказаний к использованию препаратов не установлено;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побочными эффектами и кумулятивными свойствами они не обладают,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тонизирующий эффект без повышения артериального давления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58" name="Picture 4" descr="левзея"/>
          <p:cNvPicPr/>
          <p:nvPr/>
        </p:nvPicPr>
        <p:blipFill>
          <a:blip r:embed="rId1"/>
          <a:stretch/>
        </p:blipFill>
        <p:spPr>
          <a:xfrm>
            <a:off x="826920" y="1600200"/>
            <a:ext cx="3312720" cy="492408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Лещина обыкновенная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60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800" spc="-1" strike="noStrike">
                <a:solidFill>
                  <a:srgbClr val="ffffff"/>
                </a:solidFill>
                <a:latin typeface="Verdana"/>
              </a:rPr>
              <a:t>     </a:t>
            </a:r>
            <a:r>
              <a:rPr b="1" lang="ru-RU" sz="900" spc="-1" strike="noStrike">
                <a:solidFill>
                  <a:srgbClr val="cc6600"/>
                </a:solidFill>
                <a:latin typeface="Verdana"/>
              </a:rPr>
              <a:t>Описание растения: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Кустарник высотой 2—5 м. Молодые ветви серые, голые; годичные ветви желтовато-серые, с волосками или щетинками и желёзками; почки округлые или яйцевидные, сжатые, с округлыми чешуями, голыми или тонко опушенными и по краю реснитчатыми.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Орехи имеют различную форму, гладкую коричневую скорлупу и вкусные семена (ядра).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8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1" lang="ru-RU" sz="900" spc="-1" strike="noStrike">
                <a:solidFill>
                  <a:srgbClr val="cc6600"/>
                </a:solidFill>
                <a:latin typeface="Verdana"/>
              </a:rPr>
              <a:t>Применение в медицине: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семенах орехов много жирного масла, белковых веществ, есть сахара, витамины группы В, каротин, имеется специфический для лещины белок — карелин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Из орехов получают высокоценное масло, которое используют в пищевой промышленности как заменитель миндального масла.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Орехи употребляют при мочекаменной болезни, при ревматизме, малокровии и как общеукрепляющее средство, особенно с медом.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Листья и кора лещины обладают сосудосуживающим действием.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Настои из этого сырья пьют при варикозных расширениях вен и флебитах.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Маслом лещины смазывают голову для укрепления волос, а также лечат ожоги (в смеси с белком).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Регулирует гормональный баланс.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61" name="Picture 4" descr="лещина"/>
          <p:cNvPicPr/>
          <p:nvPr/>
        </p:nvPicPr>
        <p:blipFill>
          <a:blip r:embed="rId1"/>
          <a:stretch/>
        </p:blipFill>
        <p:spPr>
          <a:xfrm>
            <a:off x="971640" y="1773360"/>
            <a:ext cx="3312720" cy="475092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Лимонник китайский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63" name="PlaceHolder 2"/>
          <p:cNvSpPr>
            <a:spLocks noGrp="1"/>
          </p:cNvSpPr>
          <p:nvPr>
            <p:ph/>
          </p:nvPr>
        </p:nvSpPr>
        <p:spPr>
          <a:xfrm>
            <a:off x="4572000" y="1557360"/>
            <a:ext cx="4038120" cy="4895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Лимонник китайский — деревянистая листопадная лиана семейства лимонниковых (магнолиевых), с ветвящимися стеблями, достигающими в длину 10—15 м и в диаметре 1—2 см.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медицине используют семена и сухие плоды лимонника.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900"/>
            </a:br>
            <a:br>
              <a:rPr sz="7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Препараты лимонника китайского эффективны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астенических и астенодепрессивных состояниях, психастениях,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реактивных депрессиях, которые сопровождаются такими симптомами: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быстрая утомляемость, снижение  работоспособности, раздражительность,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вялость, сонливость, гипотония.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приеме препаратов лимонника заметно повышается острота зрения, снижается утомляемость зрительного анализатора при больших нагрузках, значительно улучшается ночное зрение.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Препараты лимонника противопоказаны при нервном возбуждении, бессоннице, повышенном артериальном давлении, нарушениях сердечной деятельности.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br>
              <a:rPr sz="700"/>
            </a:b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64" name="Picture 4" descr="ЛИМОННИК"/>
          <p:cNvPicPr/>
          <p:nvPr/>
        </p:nvPicPr>
        <p:blipFill>
          <a:blip r:embed="rId1"/>
          <a:stretch/>
        </p:blipFill>
        <p:spPr>
          <a:xfrm>
            <a:off x="900000" y="1700280"/>
            <a:ext cx="3311280" cy="475272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Липа сердцевидная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9971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9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1" lang="ru-RU" sz="40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cc6600"/>
                </a:solidFill>
                <a:latin typeface="Verdana"/>
              </a:rPr>
              <a:t>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Дерево семейства липовых высотой до 30 м с темной продольно-бороздчатой корой (на старых деревьях).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В медицине используют цветки с прицветниками.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br>
              <a:rPr sz="12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r>
              <a:rPr b="0" lang="ru-RU" sz="18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cc6600"/>
                </a:solidFill>
                <a:latin typeface="Verdana"/>
              </a:rPr>
              <a:t>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Настой цветков липы применяют как потогонное средство при простудных заболеваниях и как бактерицидное средство для полоскания полости рта.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Он имеет также мочегонное и отхаркивающее действие.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Оказывает жаропонижающее, бактерицидное, спазмолитическое, болеутоляющее действие.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народной медицине применяют как кровоочиститель,  оказывает противоопухолевое действие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67" name="Picture 4" descr="липа"/>
          <p:cNvPicPr/>
          <p:nvPr/>
        </p:nvPicPr>
        <p:blipFill>
          <a:blip r:embed="rId1"/>
          <a:stretch/>
        </p:blipFill>
        <p:spPr>
          <a:xfrm>
            <a:off x="900000" y="1773360"/>
            <a:ext cx="3384360" cy="467964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000" spc="-1" strike="noStrike">
                <a:solidFill>
                  <a:srgbClr val="ffbf1f"/>
                </a:solidFill>
                <a:latin typeface="Garamond"/>
              </a:rPr>
              <a:t>Можжевельник обыкновенный</a:t>
            </a:r>
            <a:br>
              <a:rPr sz="4000"/>
            </a:b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69" name="PlaceHolder 2"/>
          <p:cNvSpPr>
            <a:spLocks noGrp="1"/>
          </p:cNvSpPr>
          <p:nvPr>
            <p:ph/>
          </p:nvPr>
        </p:nvSpPr>
        <p:spPr>
          <a:xfrm>
            <a:off x="4643280" y="1600200"/>
            <a:ext cx="4043160" cy="49240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ffffff"/>
                </a:solidFill>
                <a:latin typeface="Verdana"/>
              </a:rPr>
              <a:t>  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Можжевельник — вечнозеленый хвойный кустарник семейства кипарисовых, достигающий в высоту 1—Зм, или деревце с ветвистым стволом, до 8—12 м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медицине используют плоды — шишкоягоды можжевельника.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700"/>
            </a:br>
            <a:br>
              <a:rPr sz="7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</a:t>
            </a:r>
            <a:r>
              <a:rPr b="1" lang="ru-RU" sz="700" spc="-1" strike="noStrike">
                <a:solidFill>
                  <a:srgbClr val="cc6600"/>
                </a:solidFill>
                <a:latin typeface="Verdana"/>
              </a:rPr>
              <a:t> :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Благодаря содержанию в эфирном масле терпинеола настой из плодов можжевельника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Оказывает мочегонное действие,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Повышает желчеобразование и желчевыделение,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Усиливает секрецию желудочного сока и перистальтику кишечника.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Настои и мочегонные сборы, в которые входят шишкоягоды можжевельника, целесообразно применять в комплексной терапии, сочетая их с другими лекарственными растениями, обладающими противовоспалительными, диуретическими и бактерицидными свойствами.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Обычно их назначают как мочегонное средство,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хронических заболеваниях дыхательных путей, для разжижения мокроты и улучшения ее отхаркивания.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70" name="Picture 4" descr="можжевельник"/>
          <p:cNvPicPr/>
          <p:nvPr/>
        </p:nvPicPr>
        <p:blipFill>
          <a:blip r:embed="rId1"/>
          <a:stretch/>
        </p:blipFill>
        <p:spPr>
          <a:xfrm>
            <a:off x="971640" y="1773360"/>
            <a:ext cx="3239640" cy="4608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000" spc="-1" strike="noStrike">
                <a:solidFill>
                  <a:srgbClr val="ffbf1f"/>
                </a:solidFill>
                <a:latin typeface="Garamond"/>
              </a:rPr>
              <a:t>Мята перечная</a:t>
            </a:r>
            <a:br>
              <a:rPr sz="4000"/>
            </a:b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72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5141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Мята перечная—травянистое растение семейства губоцветных, высотой до 1 м. Растет в виде раскидистого, некомпактного куста.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Эфирное масло содержит ментол, ментон, метилацетат, ментафуран, лимонен, цинеол, а также другие ценные биологически активные вещества.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Эфирное масло широко используется в парфюмерной, пищевой, табачной и ликерно-водочной промышленности.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500" spc="-1" strike="noStrike">
                <a:solidFill>
                  <a:srgbClr val="cc6600"/>
                </a:solidFill>
                <a:latin typeface="Verdana"/>
              </a:rPr>
              <a:t>    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Листья мяты, содержащие эфирное масло, богаты каротином, различными органическими кислотами и другими веществами (геспиридином, каротином).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Из листьев приготавливают ароматный чай сосудорасширяющего и тонизирующего действия, а также лечебные отвары и настойки.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Важное значение приобрел также основной компонент эфирного масла — ментол, который применяют как местное болеутоляющее средство при невралгиях, миалгиях и артралгиях,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как противовоспалительное и сосудорасширяющее средство при спазмах коронарных сосудов и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успокаивающее — в комбинации с другими средствами.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Мята является хорошим медоносом и обладает фитонцидными свойствами.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br>
              <a:rPr sz="800"/>
            </a:b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73" name="Picture 4" descr="мятка"/>
          <p:cNvPicPr/>
          <p:nvPr/>
        </p:nvPicPr>
        <p:blipFill>
          <a:blip r:embed="rId1"/>
          <a:stretch/>
        </p:blipFill>
        <p:spPr>
          <a:xfrm>
            <a:off x="755640" y="1628640"/>
            <a:ext cx="3384360" cy="4824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000" spc="-1" strike="noStrike">
                <a:solidFill>
                  <a:srgbClr val="ffbf1f"/>
                </a:solidFill>
                <a:latin typeface="Garamond"/>
              </a:rPr>
              <a:t>Окопник лекарственный </a:t>
            </a:r>
            <a:br>
              <a:rPr sz="4000"/>
            </a:b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/>
          </p:nvPr>
        </p:nvSpPr>
        <p:spPr>
          <a:xfrm>
            <a:off x="4643280" y="1600200"/>
            <a:ext cx="4043160" cy="49240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Окопник — многолетнее высокое травянистое шершаво-волосистое растение с корневой системой.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6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Установлены кровоостанавливающее,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вяжущее, отхаркивающее,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бактерицидное,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ранозаживляющее,обволакивающее, стимулирующее свойства окопника.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Препараты окопника помогают организму справиться с внутренними кровотечениями, легочными заболеваниями, фурункулезом, незаживающими ранами и язвами.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Отвар корней растения используют при воспалительных процессах в желудке и кишечнике даже при длительном атрофическом процессе. Сироп окопника назначают при воспалении слизистой оболочки полости рта, горла и гортани.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Экстракт корня окопника приостанавливает или уменьшает процессы атрофии у людей пожилого возраста.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экспериментальных исследованиях показана противоопухолевая активность аллантоина.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настоящее время применяют в качестве вяжущего, эпителизирующего и противовоспалительного средства.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76" name="Picture 4" descr="окопник"/>
          <p:cNvPicPr/>
          <p:nvPr/>
        </p:nvPicPr>
        <p:blipFill>
          <a:blip r:embed="rId1"/>
          <a:stretch/>
        </p:blipFill>
        <p:spPr>
          <a:xfrm>
            <a:off x="900000" y="1844640"/>
            <a:ext cx="3239640" cy="467964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324000" y="277920"/>
            <a:ext cx="8362440" cy="990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000" spc="-1" strike="noStrike">
                <a:solidFill>
                  <a:srgbClr val="ffbf1f"/>
                </a:solidFill>
                <a:latin typeface="Garamond"/>
              </a:rPr>
              <a:t>                             </a:t>
            </a:r>
            <a:r>
              <a:rPr b="1" lang="ru-RU" sz="4000" spc="-1" strike="noStrike">
                <a:solidFill>
                  <a:srgbClr val="ffbf1f"/>
                </a:solidFill>
                <a:latin typeface="Garamond"/>
              </a:rPr>
              <a:t>Что такое стресс ?</a:t>
            </a:r>
            <a:endParaRPr b="0" lang="uk-UA" sz="40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/>
          </p:nvPr>
        </p:nvSpPr>
        <p:spPr>
          <a:xfrm>
            <a:off x="457200" y="1484280"/>
            <a:ext cx="4038120" cy="5373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Стресс</a:t>
            </a:r>
            <a:r>
              <a:rPr b="1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– реакция организма на любой раздражитель. 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1" lang="ru-RU" sz="800" spc="-1" strike="noStrike">
                <a:solidFill>
                  <a:srgbClr val="ffbf1f"/>
                </a:solidFill>
                <a:latin typeface="Verdana"/>
              </a:rPr>
              <a:t>        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1" lang="ru-RU" sz="800" spc="-1" strike="noStrike">
                <a:solidFill>
                  <a:srgbClr val="ffbf1f"/>
                </a:solidFill>
                <a:latin typeface="Verdana"/>
              </a:rPr>
              <a:t>Стадии стрессовой ситуации: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80000"/>
              </a:lnSpc>
              <a:spcBef>
                <a:spcPts val="201"/>
              </a:spcBef>
              <a:buClr>
                <a:srgbClr val="ffcc00"/>
              </a:buClr>
              <a:buSzPct val="65000"/>
              <a:buFont typeface="Symbol" charset="2"/>
              <a:buChar char=""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тревога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80000"/>
              </a:lnSpc>
              <a:spcBef>
                <a:spcPts val="201"/>
              </a:spcBef>
              <a:buClr>
                <a:srgbClr val="ffcc00"/>
              </a:buClr>
              <a:buSzPct val="65000"/>
              <a:buFont typeface="Symbol" charset="2"/>
              <a:buChar char=""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адаптация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80000"/>
              </a:lnSpc>
              <a:spcBef>
                <a:spcPts val="201"/>
              </a:spcBef>
              <a:buClr>
                <a:srgbClr val="ffcc00"/>
              </a:buClr>
              <a:buSzPct val="65000"/>
              <a:buFont typeface="Symbol" charset="2"/>
              <a:buChar char=""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реализацию.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ffffff"/>
                </a:solidFill>
                <a:latin typeface="Verdana"/>
              </a:rPr>
              <a:t>         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r>
              <a:rPr b="1" lang="ru-RU" sz="800" spc="-1" strike="noStrike">
                <a:solidFill>
                  <a:schemeClr val="accent1"/>
                </a:solidFill>
                <a:latin typeface="Verdana"/>
              </a:rPr>
              <a:t>           </a:t>
            </a:r>
            <a:r>
              <a:rPr b="1" lang="ru-RU" sz="800" spc="-1" strike="noStrike">
                <a:solidFill>
                  <a:srgbClr val="ffbf1f"/>
                </a:solidFill>
                <a:latin typeface="Verdana"/>
              </a:rPr>
              <a:t>Лицо стресса :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80000"/>
              </a:lnSpc>
              <a:spcBef>
                <a:spcPts val="201"/>
              </a:spcBef>
              <a:buClr>
                <a:srgbClr val="ffcc00"/>
              </a:buClr>
              <a:buSzPct val="65000"/>
              <a:buFont typeface="Symbol" charset="2"/>
              <a:buChar char=""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потухший взгляд,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80000"/>
              </a:lnSpc>
              <a:spcBef>
                <a:spcPts val="201"/>
              </a:spcBef>
              <a:buClr>
                <a:srgbClr val="ffcc00"/>
              </a:buClr>
              <a:buSzPct val="65000"/>
              <a:buFont typeface="Symbol" charset="2"/>
              <a:buChar char=""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нахмуренный лоб,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80000"/>
              </a:lnSpc>
              <a:spcBef>
                <a:spcPts val="201"/>
              </a:spcBef>
              <a:buClr>
                <a:srgbClr val="ffcc00"/>
              </a:buClr>
              <a:buSzPct val="65000"/>
              <a:buFont typeface="Symbol" charset="2"/>
              <a:buChar char=""/>
              <a:tabLst>
                <a:tab algn="l" pos="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Verdana"/>
              </a:rPr>
              <a:t>печать тревоги и озабоченности на лице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Длительный стресс ведет к 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6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истощению иммунных запасов организма,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6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замедлению  обменных процессов,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2" marL="1143000" indent="-22860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6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нарушению функции органов пищеварения.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11430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Становится причиной: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                     </a:t>
            </a: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угревой сыпи, аллергии, нервного зуда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11430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старения кожи и выпадения волос.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11430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114300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      </a:t>
            </a: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Наибольший вред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стресс наносит сердечно-сосудистой системе.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ffbf1f"/>
                </a:solidFill>
                <a:latin typeface="Verdana"/>
              </a:rPr>
              <a:t>Проявления: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появляются боли в области сердца,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частые головные боли, мигрень.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длительный сосудистый спазм, развивающийся в ответ   на стресс, приводит к кислородному голоданию сердечной мышцы, вызывая ишемическую болезнь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(стенокардию, инфаркт миокарда, аритмии),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атеросклероз и сгущение крови, что грозит образованием тромбов,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развивается гипертоническая болезнь,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59"/>
              </a:spcBef>
              <a:buClr>
                <a:srgbClr val="ffbf1f"/>
              </a:buClr>
              <a:buSzPct val="75000"/>
              <a:buFont typeface="Wingdings" charset="2"/>
              <a:buChar char="•"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повышается риск развития инсульта. </a:t>
            </a: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/>
          </p:nvPr>
        </p:nvSpPr>
        <p:spPr>
          <a:xfrm>
            <a:off x="4648320" y="1557360"/>
            <a:ext cx="4038120" cy="5184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ffbf1f"/>
                </a:solidFill>
                <a:latin typeface="Verdana"/>
              </a:rPr>
              <a:t>Подвержены ли вы стрессу?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Проверьте, что из описанного ниже свойственно вам. Вы: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терпеть не можете понапрасну тратить время;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водите машину быстро, даже когда никуда не опаздываете;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перегружаете свой рабочий день, работаете без перерыва;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испытываете нетерпение, когда собеседник говорит слишком медленно;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все делаете очень быстро - едите, купаетесь, убираетесь в доме, работаете в саду и т.п.;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не любите проигрывать, даже играя ради удовольствия;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считаете, что отношения с близкими уводят вас в сторону от работы и других важных вещей;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зачастую делаете более одного дела одновременно;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не имеете хобби, так как у вас нет на это времени;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считаете, будто в ответе за любое поручение, так как другие либо делают его плохо, либо слишком долго;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расстраиваетесь, когда у кого-то что-то получается, а у вас нет;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вынуждены поспевать повсюду вовремя;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говорите быстро, с напором, употребляя непристойные ругательства;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lvl="1" marL="743040" indent="-285840">
              <a:lnSpc>
                <a:spcPct val="80000"/>
              </a:lnSpc>
              <a:spcBef>
                <a:spcPts val="181"/>
              </a:spcBef>
              <a:buClr>
                <a:srgbClr val="ffbf1f"/>
              </a:buClr>
              <a:buSzPct val="75000"/>
              <a:buFont typeface="Wingdings" charset="2"/>
              <a:buChar char="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Verdana"/>
              </a:rPr>
              <a:t>пользуетесь цифрами для оценки успеха (как много кто-то получает, сколько продукции производит, сколько имеет земли).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ffbf1f"/>
                </a:solidFill>
                <a:latin typeface="Verdana"/>
              </a:rPr>
              <a:t>Чем больше позиций </a:t>
            </a:r>
            <a:r>
              <a:rPr b="0" lang="en-US" sz="1000" spc="-1" strike="noStrike">
                <a:solidFill>
                  <a:srgbClr val="ffbf1f"/>
                </a:solidFill>
                <a:latin typeface="Verdana"/>
              </a:rPr>
              <a:t>c</a:t>
            </a:r>
            <a:r>
              <a:rPr b="0" lang="ru-RU" sz="1000" spc="-1" strike="noStrike">
                <a:solidFill>
                  <a:srgbClr val="ffbf1f"/>
                </a:solidFill>
                <a:latin typeface="Verdana"/>
              </a:rPr>
              <a:t>о знаком «+»вы набрали, тем сильнее вы подвержены стрессу.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530" name="Picture 5" descr=""/>
          <p:cNvPicPr/>
          <p:nvPr/>
        </p:nvPicPr>
        <p:blipFill>
          <a:blip r:embed="rId1"/>
          <a:stretch/>
        </p:blipFill>
        <p:spPr>
          <a:xfrm>
            <a:off x="611280" y="0"/>
            <a:ext cx="2015640" cy="1412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Полынь горькая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78" name="PlaceHolder 2"/>
          <p:cNvSpPr>
            <a:spLocks noGrp="1"/>
          </p:cNvSpPr>
          <p:nvPr>
            <p:ph/>
          </p:nvPr>
        </p:nvSpPr>
        <p:spPr>
          <a:xfrm>
            <a:off x="4716360" y="1600200"/>
            <a:ext cx="3970080" cy="5141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Многолетнее травянистое растение семейства сложноцветных, высотой 60—100 см. Корневая система стержневая с толстым, вертикально идущим в почву главным корнем.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В медицине используют траву (цветущие верхушки) и листья полыни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горькой.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10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Препараты полыни-горькой употребляют в качестве горечи для возбуждения аппетита и улучшения деятельности органов пищеварения.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У больных, страдающих хроническими заболеваниями поджелудочной железы и желчевыводящих путей, при применении желчегонного чая уменьшаются или полностью исчезают боли, диспепсические явления, улучшается аппетит, нормализуется стул.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заболеваниях желудочно-кишечного тракта совместное использование горечей с лекарственными травами, обладающими желчегонными свойствами, значительно повышает их терапевтическую эффективность.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Полынь горькая входит в состав желудочных капель, желудочных таблеток, аппетитного и желчегонного сборов.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Обладает мочегонным эффектом.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79" name="Picture 4" descr="полынь"/>
          <p:cNvPicPr/>
          <p:nvPr/>
        </p:nvPicPr>
        <p:blipFill>
          <a:blip r:embed="rId1"/>
          <a:stretch/>
        </p:blipFill>
        <p:spPr>
          <a:xfrm>
            <a:off x="826920" y="1700280"/>
            <a:ext cx="3457080" cy="468108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Репешок обыкновенный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81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54288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Многолетнее травянистое растение с прямостоячим шершавоволосистым стеблем высотой 30—90 см.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59"/>
              </a:spcBef>
              <a:buNone/>
              <a:tabLst>
                <a:tab algn="l" pos="0"/>
              </a:tabLst>
            </a:pPr>
            <a:endParaRPr b="0" lang="uk-UA" sz="8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заболеваниях желудочно-кишечного тракта, желчного пузыря,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ночном энурезе, атонии мочевого пузыря,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как вяжущее и мочегонное средство.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Наружно настой, отвар или сухой порошок применяют при фурункулах, кровотечениях, плохо заживающих ранах, при мигрени, для полоскания горла при катаральной ангине, стоматитах, гингивитах, пародонтозе.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Настой репешка применяют при холециститах,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как желчегонное,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качестве противоревматического,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мочегонного средства, при воспалительных заболеваниях мочевых путей,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простудных заболеваниях, сопровождающихся высокой температурой,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почечно- и желчнокаменной болезнях,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отложении солей,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злокачественных новообразованиях,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Как стимулирующее работу сердца,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качестве тонизирующего,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Общеукрепляющего и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кровоостанавливающего средства.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82" name="Picture 4" descr="репешок"/>
          <p:cNvPicPr/>
          <p:nvPr/>
        </p:nvPicPr>
        <p:blipFill>
          <a:blip r:embed="rId1"/>
          <a:stretch/>
        </p:blipFill>
        <p:spPr>
          <a:xfrm>
            <a:off x="755640" y="1773360"/>
            <a:ext cx="3168360" cy="475092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Ромашка аптечная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84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Ромашка аптечная—однолетнее растение семейства сложноцветных, высотой 15— 60 см.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медицине используют распустившиеся соцветия растения.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br>
              <a:rPr sz="1000"/>
            </a:b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Используют в качестве противовоспалительного,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антисептического и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обезболивающего средства.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Ромашку применяют при острых и хронических гастритах, язвенной болезни желудка и двенадцатиперстной кишки, при колитах и энтероколитах.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При заболеваниях печени и желчных путей препараты ромашки снимают спазм желчных протоков,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усиливают желчеотделение,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уменьшают воспалительные явления.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При спазмах кишечника и метеоризме.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Оказывает седативный эффект.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85" name="Picture 4" descr="ромашка"/>
          <p:cNvPicPr/>
          <p:nvPr/>
        </p:nvPicPr>
        <p:blipFill>
          <a:blip r:embed="rId1"/>
          <a:stretch/>
        </p:blipFill>
        <p:spPr>
          <a:xfrm>
            <a:off x="755640" y="1700280"/>
            <a:ext cx="3384360" cy="4824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Сабельник болотный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87" name="PlaceHolder 2"/>
          <p:cNvSpPr>
            <a:spLocks noGrp="1"/>
          </p:cNvSpPr>
          <p:nvPr>
            <p:ph/>
          </p:nvPr>
        </p:nvSpPr>
        <p:spPr>
          <a:xfrm>
            <a:off x="4716360" y="1600200"/>
            <a:ext cx="397008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ffffff"/>
                </a:solidFill>
                <a:latin typeface="Verdana"/>
              </a:rPr>
              <a:t>  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r>
              <a:rPr b="1" lang="ru-RU" sz="7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600" spc="-1" strike="noStrike">
                <a:solidFill>
                  <a:srgbClr val="cc6600"/>
                </a:solidFill>
                <a:latin typeface="Verdana"/>
              </a:rPr>
              <a:t> 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Многолетний полукустарничек семейства розоцветных высотой 20- 100 см.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Сырье обладает потогонным, жаропонижающим, кровоостанавливающим, болеутоляющим, противовоспалительным и снижающим артериальное давление действием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Проявляет антибактериальную активность, кровоостанавливающим и противовоспалительным эффект.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Обладает потогонным и  жаропонижающего действия.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подагре, радикулите и ревматизме практикуют ванны с ветками и корневищами растения или припарки.</a:t>
            </a:r>
            <a:br>
              <a:rPr sz="1000"/>
            </a:b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Отвар корневища назначают для ускорения заживления гнойных ран при болях в желудке и заболевании тканей, окружающих зубы.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отложении солей его принимают внутрь.</a:t>
            </a:r>
            <a:br>
              <a:rPr sz="1000"/>
            </a:b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88" name="Picture 4" descr="сабельник"/>
          <p:cNvPicPr/>
          <p:nvPr/>
        </p:nvPicPr>
        <p:blipFill>
          <a:blip r:embed="rId1"/>
          <a:stretch/>
        </p:blipFill>
        <p:spPr>
          <a:xfrm>
            <a:off x="907920" y="1628640"/>
            <a:ext cx="3231720" cy="489564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Смородина черная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90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Смородина черная кустарник семейства крыжовниковых, высотой до 1— 2 м с темно-бурыми старыми и светло-серыми молодыми побегами.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медицине используют ягоды дикорастущей и культивируемой смородины черной.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Листья содержат 134—387 мг% аскорбиновой кислоты, эфирные масла, витамин Р, фитонциды.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cc6600"/>
                </a:solidFill>
                <a:latin typeface="Verdana"/>
              </a:rPr>
              <a:t>  </a:t>
            </a: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ru-RU" sz="1800" spc="-1" strike="noStrike">
                <a:solidFill>
                  <a:srgbClr val="cc6600"/>
                </a:solidFill>
                <a:latin typeface="Verdana"/>
              </a:rPr>
              <a:t>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Плоды смородины черной применяют при гипо- и авитаминозах, малокровии.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Общеукрепляющее средство при тяжелых хронических заболеваниях.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Лечебное и профилактическое средство при гипертонической болезни и атеросклерозе.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9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Сухие плоды входят в состав витаминных сборов вместе с плодами шиповника.</a:t>
            </a:r>
            <a:br>
              <a:rPr sz="1200"/>
            </a:b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91" name="Picture 4" descr="смородина"/>
          <p:cNvPicPr/>
          <p:nvPr/>
        </p:nvPicPr>
        <p:blipFill>
          <a:blip r:embed="rId1"/>
          <a:stretch/>
        </p:blipFill>
        <p:spPr>
          <a:xfrm>
            <a:off x="971640" y="1700280"/>
            <a:ext cx="3239640" cy="475272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Стальник полевой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93" name="PlaceHolder 2"/>
          <p:cNvSpPr>
            <a:spLocks noGrp="1"/>
          </p:cNvSpPr>
          <p:nvPr>
            <p:ph/>
          </p:nvPr>
        </p:nvSpPr>
        <p:spPr>
          <a:xfrm>
            <a:off x="4643280" y="1600200"/>
            <a:ext cx="4043160" cy="5068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Стальник полевой—травянистое многолетнее растение семейства бобовых, высотой 40—110 см со своеобразным запахом.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Лекарственным сырьем служат корни стальника полевого.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1" lang="ru-RU" sz="9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Корни стальника обладают диуретическими и послабляющими свойствами, оказывают некоторое гипотензивное и кардиотоническое действие.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Препараты стальника уменьшают проницаемость и ломкость капилляров, оказывают противовоспалительное и кровоостанавливающее действие. 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Применяют при лечении больных, страдающих геморроем, хроническим запором.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 приеме препаратов стальника у больных усиливается перистальтика кишечника, повышается его тонус, облегчается акт дефекации, увеличивается диурез, снижается артериальное давление.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Благодаря противовоспалительным и кровоостанавливающим свойствам уменьшаются боли, отек геморроидальных узлов, прекращается кровотечение.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Корни стальника используют также в качестве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мочегонного средства при мочекислом диатезе, подагре, воспалительных заболеваниях почек и мочевого пузыря, а также при мочекаменной</a:t>
            </a:r>
            <a:r>
              <a:rPr b="0" lang="ru-RU" sz="8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болезни.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94" name="Picture 4" descr="стальник полевой"/>
          <p:cNvPicPr/>
          <p:nvPr/>
        </p:nvPicPr>
        <p:blipFill>
          <a:blip r:embed="rId1"/>
          <a:stretch/>
        </p:blipFill>
        <p:spPr>
          <a:xfrm>
            <a:off x="755640" y="1700280"/>
            <a:ext cx="3168360" cy="468108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Тысячелистник обыкновенный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96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5302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Тысячелистник—многолетнее травянистое растение семейства сложноцветных с ползучим, шнуровидным корневищем, от которого отходят корни и подземные побеги.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медицине используют надземную часть (траву и цветки) тысячелистника.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br>
              <a:rPr sz="10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</a:t>
            </a:r>
            <a:br>
              <a:rPr sz="1000"/>
            </a:b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Трава тысячелистника обладает противовоспалительными и бактерицидными свойствами.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Употребляют ее в виде настоев, отваров экстрактов при различных заболеваниях желудочно-кишечного тракта, при язвенной болезни и гастрите.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Входит в состав желудочных и аппетитных чаев.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Препараты тысячелистника с крапивой назначают как кровоостанавливающее и успокаивающее средство при внутренних и наружных кровотечениях.</a:t>
            </a:r>
            <a:br>
              <a:rPr sz="1000"/>
            </a:b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br>
              <a:rPr sz="900"/>
            </a:b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97" name="Picture 4" descr="тысячелистник"/>
          <p:cNvPicPr/>
          <p:nvPr/>
        </p:nvPicPr>
        <p:blipFill>
          <a:blip r:embed="rId1"/>
          <a:stretch/>
        </p:blipFill>
        <p:spPr>
          <a:xfrm>
            <a:off x="826920" y="1700280"/>
            <a:ext cx="3239640" cy="482400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Чабрец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799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9240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Описание растений 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Тимьян ползучий — полукустарник семейства губоцветных. 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       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медицине используют траву тимьяна ползучего.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br>
              <a:rPr sz="1200"/>
            </a:br>
            <a:br>
              <a:rPr sz="1200"/>
            </a:br>
            <a:br>
              <a:rPr sz="1200"/>
            </a:br>
            <a:br>
              <a:rPr sz="12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Настой травы чабреца употребляют как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средство, способствующее усилению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секреции бронхов,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более быстрому выделению мокроты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Обладает дезинфицирующими свойствами.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Эфирное масло применяют наружно при радикулитах и невритах.</a:t>
            </a:r>
            <a:br>
              <a:rPr sz="1200"/>
            </a:b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br>
              <a:rPr sz="1200"/>
            </a:b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800" name="Picture 4" descr="чабрец"/>
          <p:cNvPicPr/>
          <p:nvPr/>
        </p:nvPicPr>
        <p:blipFill>
          <a:blip r:embed="rId1"/>
          <a:stretch/>
        </p:blipFill>
        <p:spPr>
          <a:xfrm>
            <a:off x="1042920" y="1773360"/>
            <a:ext cx="3241440" cy="475092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Чистотел большой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9240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Чистотел большой—многолетнее травянистое растение семейства маковых, содержащее во всех частях оранжевый млечный сок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.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br>
              <a:rPr sz="1200"/>
            </a:b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cc6600"/>
                </a:solidFill>
                <a:latin typeface="Verdana"/>
              </a:rPr>
              <a:t> 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Траву, корни и свежий сок чистотела издавна применяли в народной медицине при кожных болезнях, трудно заживающих ранах, волчанке, при опухолях кожи.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В современной медицине настой чистотела назначают как слабительное и мочегонное средство.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Отвар чистотела употребляют для полоскания полости носа и глотки при полипах в носу.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      </a:t>
            </a:r>
            <a:r>
              <a:rPr b="0" lang="ru-RU" sz="1200" spc="-1" strike="noStrike">
                <a:solidFill>
                  <a:srgbClr val="cc6600"/>
                </a:solidFill>
                <a:latin typeface="Verdana"/>
              </a:rPr>
              <a:t>Отвар травы рекомендуют  применять наружно при различных кожных заболеваниях.</a:t>
            </a:r>
            <a:endParaRPr b="0" lang="uk-UA" sz="12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ffffff"/>
                </a:solidFill>
                <a:latin typeface="Verdana"/>
              </a:rPr>
              <a:t>    </a:t>
            </a:r>
            <a:br>
              <a:rPr sz="1200"/>
            </a:b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Обладает ранозаживляющим действием,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противоопухолевым эффектом.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803" name="Picture 4" descr="чистотел"/>
          <p:cNvPicPr/>
          <p:nvPr/>
        </p:nvPicPr>
        <p:blipFill>
          <a:blip r:embed="rId1"/>
          <a:stretch/>
        </p:blipFill>
        <p:spPr>
          <a:xfrm>
            <a:off x="826920" y="1773360"/>
            <a:ext cx="3384360" cy="467964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457200" y="277920"/>
            <a:ext cx="8229240" cy="11394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bf1f"/>
                </a:solidFill>
                <a:latin typeface="Garamond"/>
              </a:rPr>
              <a:t>Шалфей лекарственный </a:t>
            </a:r>
            <a:endParaRPr b="0" lang="uk-UA" sz="4400" spc="-1" strike="noStrike">
              <a:solidFill>
                <a:srgbClr val="2d2d87"/>
              </a:solidFill>
              <a:latin typeface="Arial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/>
          </p:nvPr>
        </p:nvSpPr>
        <p:spPr>
          <a:xfrm>
            <a:off x="4643280" y="1600200"/>
            <a:ext cx="4043160" cy="47811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Описание растения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Шалфей лекарственный—многолетний полукустарник семейства губоцветных, высотой от 20 до 80, иногда до 100 см.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81"/>
              </a:spcBef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 </a:t>
            </a:r>
            <a:r>
              <a:rPr b="0" lang="ru-RU" sz="900" spc="-1" strike="noStrike">
                <a:solidFill>
                  <a:srgbClr val="cc6600"/>
                </a:solidFill>
                <a:latin typeface="Verdana"/>
              </a:rPr>
              <a:t>В качестве лекарственного сырья используют листья шалфея.</a:t>
            </a:r>
            <a:endParaRPr b="0" lang="uk-UA" sz="9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br>
              <a:rPr sz="900"/>
            </a:br>
            <a:br>
              <a:rPr sz="700"/>
            </a:br>
            <a:r>
              <a:rPr b="1" lang="ru-RU" sz="1000" spc="-1" strike="noStrike">
                <a:solidFill>
                  <a:srgbClr val="cc6600"/>
                </a:solidFill>
                <a:latin typeface="Verdana"/>
              </a:rPr>
              <a:t>Применение в медицине :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139"/>
              </a:spcBef>
              <a:buNone/>
              <a:tabLst>
                <a:tab algn="l" pos="0"/>
              </a:tabLst>
            </a:pPr>
            <a:endParaRPr b="0" lang="uk-UA" sz="7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Листья шалфея применяют в виде настоя в качестве вяжущего, дезинфицирующего и противовоспалительного средства.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Обладает отхаркивающим эффектом.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Цветки используют как антибактериальное средство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В народной медицине листья шалфея используют при гастритах, колитах, заболевании печени, почек, при бронхитах, как отхаркивающее, мягчительное и мочегонное средство.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Настой листьев шалфея применяют при воспалительных заболеваниях кожных покровов, ранах, ожогах и обморожениях;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34308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        </a:t>
            </a:r>
            <a:r>
              <a:rPr b="0" lang="ru-RU" sz="1000" spc="-1" strike="noStrike">
                <a:solidFill>
                  <a:srgbClr val="cc6600"/>
                </a:solidFill>
                <a:latin typeface="Verdana"/>
              </a:rPr>
              <a:t>Принимают общие или местные ванны с его настоем.</a:t>
            </a: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  <a:p>
            <a:pPr marL="743040" indent="0">
              <a:lnSpc>
                <a:spcPct val="8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uk-UA" sz="1000" spc="-1" strike="noStrike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806" name="Picture 4" descr="шалфей"/>
          <p:cNvPicPr/>
          <p:nvPr/>
        </p:nvPicPr>
        <p:blipFill>
          <a:blip r:embed="rId1"/>
          <a:stretch/>
        </p:blipFill>
        <p:spPr>
          <a:xfrm>
            <a:off x="971640" y="1844640"/>
            <a:ext cx="3312720" cy="4606560"/>
          </a:xfrm>
          <a:prstGeom prst="rect">
            <a:avLst/>
          </a:prstGeom>
          <a:ln w="76200">
            <a:solidFill>
              <a:srgbClr val="ffbf1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Уровень">
  <a:themeElements>
    <a:clrScheme name="Уровень 5">
      <a:dk1>
        <a:srgbClr val="cc6600"/>
      </a:dk1>
      <a:lt1>
        <a:srgbClr val="ffffff"/>
      </a:lt1>
      <a:dk2>
        <a:srgbClr val="4a553b"/>
      </a:dk2>
      <a:lt2>
        <a:srgbClr val="ffbf1f"/>
      </a:lt2>
      <a:accent1>
        <a:srgbClr val="ffcc00"/>
      </a:accent1>
      <a:accent2>
        <a:srgbClr val="cc9900"/>
      </a:accent2>
      <a:accent3>
        <a:srgbClr val="b1b4af"/>
      </a:accent3>
      <a:accent4>
        <a:srgbClr val="dadada"/>
      </a:accent4>
      <a:accent5>
        <a:srgbClr val="ffe2aa"/>
      </a:accent5>
      <a:accent6>
        <a:srgbClr val="b98a00"/>
      </a:accent6>
      <a:hlink>
        <a:srgbClr val="669900"/>
      </a:hlink>
      <a:folHlink>
        <a:srgbClr val="a3a2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Пастель">
  <a:themeElements>
    <a:clrScheme name="Пастель 3">
      <a:dk1>
        <a:srgbClr val="000000"/>
      </a:dk1>
      <a:lt1>
        <a:srgbClr val="ffffff"/>
      </a:lt1>
      <a:dk2>
        <a:srgbClr val="000000"/>
      </a:dk2>
      <a:lt2>
        <a:srgbClr val="3399ff"/>
      </a:lt2>
      <a:accent1>
        <a:srgbClr val="ccecff"/>
      </a:accent1>
      <a:accent2>
        <a:srgbClr val="008080"/>
      </a:accent2>
      <a:accent3>
        <a:srgbClr val="ffffff"/>
      </a:accent3>
      <a:accent4>
        <a:srgbClr val="000000"/>
      </a:accent4>
      <a:accent5>
        <a:srgbClr val="e2f4ff"/>
      </a:accent5>
      <a:accent6>
        <a:srgbClr val="007373"/>
      </a:accent6>
      <a:hlink>
        <a:srgbClr val="009999"/>
      </a:hlink>
      <a:folHlink>
        <a:srgbClr val="3366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Уровень">
  <a:themeElements>
    <a:clrScheme name="Уровень 5">
      <a:dk1>
        <a:srgbClr val="cc6600"/>
      </a:dk1>
      <a:lt1>
        <a:srgbClr val="ffffff"/>
      </a:lt1>
      <a:dk2>
        <a:srgbClr val="4a553b"/>
      </a:dk2>
      <a:lt2>
        <a:srgbClr val="ffbf1f"/>
      </a:lt2>
      <a:accent1>
        <a:srgbClr val="ffcc00"/>
      </a:accent1>
      <a:accent2>
        <a:srgbClr val="cc9900"/>
      </a:accent2>
      <a:accent3>
        <a:srgbClr val="b1b4af"/>
      </a:accent3>
      <a:accent4>
        <a:srgbClr val="dadada"/>
      </a:accent4>
      <a:accent5>
        <a:srgbClr val="ffe2aa"/>
      </a:accent5>
      <a:accent6>
        <a:srgbClr val="b98a00"/>
      </a:accent6>
      <a:hlink>
        <a:srgbClr val="669900"/>
      </a:hlink>
      <a:folHlink>
        <a:srgbClr val="a3a2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Скругленный">
  <a:themeElements>
    <a:clrScheme name="Скругленный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Скругленный">
  <a:themeElements>
    <a:clrScheme name="Скругленный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Уровень">
  <a:themeElements>
    <a:clrScheme name="Уровень 5">
      <a:dk1>
        <a:srgbClr val="cc6600"/>
      </a:dk1>
      <a:lt1>
        <a:srgbClr val="ffffff"/>
      </a:lt1>
      <a:dk2>
        <a:srgbClr val="4a553b"/>
      </a:dk2>
      <a:lt2>
        <a:srgbClr val="ffbf1f"/>
      </a:lt2>
      <a:accent1>
        <a:srgbClr val="ffcc00"/>
      </a:accent1>
      <a:accent2>
        <a:srgbClr val="cc9900"/>
      </a:accent2>
      <a:accent3>
        <a:srgbClr val="b1b4af"/>
      </a:accent3>
      <a:accent4>
        <a:srgbClr val="dadada"/>
      </a:accent4>
      <a:accent5>
        <a:srgbClr val="ffe2aa"/>
      </a:accent5>
      <a:accent6>
        <a:srgbClr val="b98a00"/>
      </a:accent6>
      <a:hlink>
        <a:srgbClr val="669900"/>
      </a:hlink>
      <a:folHlink>
        <a:srgbClr val="a3a2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10</TotalTime>
  <Application>LibreOffice/7.5.2.2$Windows_X86_64 LibreOffice_project/53bb9681a964705cf672590721dbc85eb4d0c3a2</Application>
  <AppVersion>15.0000</AppVersion>
  <Words>8533</Words>
  <Paragraphs>1604</Paragraphs>
  <Company>a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2007-10-29T11:18:40Z</dcterms:created>
  <dc:creator>Amrita інтернет-магазин</dc:creator>
  <dc:description/>
  <dc:language>uk-UA</dc:language>
  <cp:lastModifiedBy>Гость</cp:lastModifiedBy>
  <dcterms:modified xsi:type="dcterms:W3CDTF">2010-06-15T10:20:12Z</dcterms:modified>
  <cp:revision>360</cp:revision>
  <dc:subject/>
  <dc:title>Презентація Янтра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103</vt:i4>
  </property>
</Properties>
</file>