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slide21.xml" ContentType="application/vnd.openxmlformats-officedocument.presentationml.slide+xml"/>
  <Override PartName="/ppt/media/image1.jpeg" ContentType="image/jpeg"/>
  <Override PartName="/ppt/media/image2.jpeg" ContentType="image/jpeg"/>
  <Override PartName="/ppt/media/image37.jpeg" ContentType="image/jpeg"/>
  <Override PartName="/ppt/media/image15.jpeg" ContentType="image/jpeg"/>
  <Override PartName="/ppt/media/image7.png" ContentType="image/png"/>
  <Override PartName="/ppt/media/image30.jpeg" ContentType="image/jpeg"/>
  <Override PartName="/ppt/media/image3.jpeg" ContentType="image/jpeg"/>
  <Override PartName="/ppt/media/image4.jpeg" ContentType="image/jpeg"/>
  <Override PartName="/ppt/media/image31.jpeg" ContentType="image/jpeg"/>
  <Override PartName="/ppt/media/image5.jpeg" ContentType="image/jpeg"/>
  <Override PartName="/ppt/media/image10.jpeg" ContentType="image/jpeg"/>
  <Override PartName="/ppt/media/image32.jpeg" ContentType="image/jpeg"/>
  <Override PartName="/ppt/media/image6.jpeg" ContentType="image/jpeg"/>
  <Override PartName="/ppt/media/image11.jpeg" ContentType="image/jpeg"/>
  <Override PartName="/ppt/media/image33.jpeg" ContentType="image/jpeg"/>
  <Override PartName="/ppt/media/image8.jpeg" ContentType="image/jpeg"/>
  <Override PartName="/ppt/media/image13.jpeg" ContentType="image/jpeg"/>
  <Override PartName="/ppt/media/image9.jpeg" ContentType="image/jpeg"/>
  <Override PartName="/ppt/media/image14.jpeg" ContentType="image/jpeg"/>
  <Override PartName="/ppt/media/image36.jpeg" ContentType="image/jpeg"/>
  <Override PartName="/ppt/media/image12.jpeg" ContentType="image/jpeg"/>
  <Override PartName="/ppt/media/image34.jpeg" ContentType="image/jpeg"/>
  <Override PartName="/ppt/media/image16.jpeg" ContentType="image/jpeg"/>
  <Override PartName="/ppt/media/image22.png" ContentType="image/png"/>
  <Override PartName="/ppt/media/image38.jpeg" ContentType="image/jpeg"/>
  <Override PartName="/ppt/media/image17.jpeg" ContentType="image/jpeg"/>
  <Override PartName="/ppt/media/image39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42.jpeg" ContentType="image/jpeg"/>
  <Override PartName="/ppt/media/image21.jpeg" ContentType="image/jpeg"/>
  <Override PartName="/ppt/media/image43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35.png" ContentType="image/pn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40.jpeg" ContentType="image/jpeg"/>
  <Override PartName="/ppt/media/image41.jpeg" ContentType="image/jpe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665D9BF-2E04-4AD2-9D37-9521C839182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7800" cy="143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7800" cy="215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3600"/>
            <a:ext cx="8227800" cy="215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03C0BAF-D19F-4505-A136-ED022E0E1F8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7800" cy="143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080" cy="215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3520" y="1600200"/>
            <a:ext cx="4015080" cy="215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3600"/>
            <a:ext cx="4015080" cy="215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3520" y="3963600"/>
            <a:ext cx="4015080" cy="215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9CD6048-10DF-4BE4-8DEA-9E7FF6C14DE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7800" cy="143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240" cy="215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280" y="1600200"/>
            <a:ext cx="2649240" cy="215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1360" y="1600200"/>
            <a:ext cx="2649240" cy="215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3600"/>
            <a:ext cx="2649240" cy="215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280" y="3963600"/>
            <a:ext cx="2649240" cy="215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1360" y="3963600"/>
            <a:ext cx="2649240" cy="215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3066492-AD68-442E-9FFF-0886D40DEF1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F4F3FCC-9518-4C21-BE6F-63CB746056B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7800" cy="143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E8A8175-8AF7-4B98-AFC3-CF165DB20DC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7800" cy="143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7708277-6CA6-4B06-93BE-523A6D41D8C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7800" cy="143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080" cy="452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3520" y="1600200"/>
            <a:ext cx="4015080" cy="452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44C1CC8-CDBB-4AAD-8EC6-746C2C3D18A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7800" cy="143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B04D748-1D25-40BC-B220-9F2E6799683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128520"/>
            <a:ext cx="8227800" cy="664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BF6CCE4-3200-4D99-9212-2A08D3533F6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7800" cy="143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080" cy="215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3520" y="1600200"/>
            <a:ext cx="4015080" cy="452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963600"/>
            <a:ext cx="4015080" cy="215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F7DB7F9-0E3C-4441-8EFE-C88FEDF5352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7800" cy="143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0BBC1EE-805D-4F8C-B2B2-C2B4B1A89F8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7800" cy="143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080" cy="452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3520" y="1600200"/>
            <a:ext cx="4015080" cy="215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3520" y="3963600"/>
            <a:ext cx="4015080" cy="215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42CAB59-BC29-4BB4-9569-A2CEEB1D925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7800" cy="143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080" cy="215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3520" y="1600200"/>
            <a:ext cx="4015080" cy="215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963600"/>
            <a:ext cx="8227800" cy="215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BE38D5A-31A5-4FB2-8DED-252784E0CD4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7800" cy="143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7800" cy="215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963600"/>
            <a:ext cx="8227800" cy="215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639BEBD-CE0B-441D-82CD-01D4C156511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7800" cy="143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080" cy="215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3520" y="1600200"/>
            <a:ext cx="4015080" cy="215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963600"/>
            <a:ext cx="4015080" cy="215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3520" y="3963600"/>
            <a:ext cx="4015080" cy="215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1F80DE8-71A2-4BCB-B71D-017B7B4D0D8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7800" cy="143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240" cy="215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280" y="1600200"/>
            <a:ext cx="2649240" cy="215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1360" y="1600200"/>
            <a:ext cx="2649240" cy="215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963600"/>
            <a:ext cx="2649240" cy="215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280" y="3963600"/>
            <a:ext cx="2649240" cy="215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1360" y="3963600"/>
            <a:ext cx="2649240" cy="215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47FAD9E-3C7B-4C78-818B-E09F5BD2A05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7800" cy="143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EBDB311-96AA-400E-B485-57280ABF73C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7800" cy="143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080" cy="452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3520" y="1600200"/>
            <a:ext cx="4015080" cy="452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867B9BD-543F-43B1-A5CB-431780EDA78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7800" cy="143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3A4A59B-2ED8-476D-B469-70EB8685FBB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128520"/>
            <a:ext cx="8227800" cy="664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6EECD3E-F27B-4A15-9C82-9EDE9F12754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7800" cy="143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080" cy="215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3520" y="1600200"/>
            <a:ext cx="4015080" cy="452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3600"/>
            <a:ext cx="4015080" cy="215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A7817B8-9E01-4CD0-86FD-E94E1EEEA76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7800" cy="143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080" cy="452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3520" y="1600200"/>
            <a:ext cx="4015080" cy="215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3520" y="3963600"/>
            <a:ext cx="4015080" cy="215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62F684A-8D8F-4D3C-B034-C6ED273FB86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7800" cy="143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080" cy="215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3520" y="1600200"/>
            <a:ext cx="4015080" cy="215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3600"/>
            <a:ext cx="8227800" cy="215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2CCBA66-6EE6-4802-B111-155B0E03542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7800" cy="1433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  <a:ea typeface="Lucida Sans Unicode"/>
              </a:rPr>
              <a:t>Образец заголовка</a:t>
            </a:r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57200" y="6245280"/>
            <a:ext cx="2131560" cy="474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6800" bIns="46800" anchor="t">
            <a:noAutofit/>
          </a:bodyPr>
          <a:lstStyle>
            <a:lvl1pPr indent="0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&lt;дата/час&gt;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245280"/>
            <a:ext cx="2893680" cy="474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6800" bIns="46800" anchor="t">
            <a:noAutofit/>
          </a:bodyPr>
          <a:lstStyle>
            <a:lvl1pPr indent="0" algn="ctr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245280"/>
            <a:ext cx="2131560" cy="474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pc="-1" strike="noStrike">
                <a:solidFill>
                  <a:srgbClr val="000000"/>
                </a:solidFill>
                <a:latin typeface="Arial"/>
                <a:ea typeface="Lucida Sans Unicode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C08677F-8FBA-4823-9A48-E9A35019F3A9}" type="slidenum">
              <a:rPr b="0" lang="ru-RU" sz="1400" spc="-1" strike="noStrike">
                <a:solidFill>
                  <a:srgbClr val="000000"/>
                </a:solidFill>
                <a:latin typeface="Arial"/>
                <a:ea typeface="Lucida Sans Unicode"/>
              </a:rPr>
              <a:t>&lt;номер&gt;</a:t>
            </a:fld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Другий рівень структури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Третій рівень структури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П'ятий рівень структури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Шостий рівень структури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Сьомий рівень структури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7800" cy="1433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  <a:ea typeface="Lucida Sans Unicode"/>
              </a:rPr>
              <a:t>Образец заголовка</a:t>
            </a:r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6800" bIns="46800" anchor="t">
            <a:noAutofit/>
          </a:bodyPr>
          <a:p>
            <a:pPr marL="343080" indent="0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Lucida Sans Unicode"/>
              </a:rPr>
              <a:t>Образец текста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743040"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Lucida Sans Unicode"/>
              </a:rPr>
              <a:t>Второй уровень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1143000"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Lucida Sans Unicode"/>
              </a:rPr>
              <a:t>Третий уровень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marL="160020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Lucida Sans Unicode"/>
              </a:rPr>
              <a:t>Четвертый уровень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205740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Lucida Sans Unicode"/>
              </a:rPr>
              <a:t>Пятый уровень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457200" y="6245280"/>
            <a:ext cx="2131560" cy="474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6800" bIns="46800" anchor="t">
            <a:noAutofit/>
          </a:bodyPr>
          <a:lstStyle>
            <a:lvl1pPr indent="0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&lt;дата/час&gt;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124080" y="6245280"/>
            <a:ext cx="2893680" cy="474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6800" bIns="46800" anchor="t">
            <a:noAutofit/>
          </a:bodyPr>
          <a:lstStyle>
            <a:lvl1pPr indent="0" algn="ctr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6553080" y="6245280"/>
            <a:ext cx="2131560" cy="474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pc="-1" strike="noStrike">
                <a:solidFill>
                  <a:srgbClr val="000000"/>
                </a:solidFill>
                <a:latin typeface="Arial"/>
                <a:ea typeface="Lucida Sans Unicode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D630ECB-BEBB-4492-B7CD-CFBB0184E44D}" type="slidenum">
              <a:rPr b="0" lang="ru-RU" sz="1400" spc="-1" strike="noStrike">
                <a:solidFill>
                  <a:srgbClr val="000000"/>
                </a:solidFill>
                <a:latin typeface="Arial"/>
                <a:ea typeface="Lucida Sans Unicode"/>
              </a:rPr>
              <a:t>&lt;номер&gt;</a:t>
            </a:fld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3.jpeg"/><Relationship Id="rId3" Type="http://schemas.openxmlformats.org/officeDocument/2006/relationships/image" Target="../media/image34.jpeg"/><Relationship Id="rId4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6.jpeg"/><Relationship Id="rId3" Type="http://schemas.openxmlformats.org/officeDocument/2006/relationships/hyperlink" Target="http://www.imdb.com/rg/action-box-name/headshot/media/rm1877057280/nm0000006" TargetMode="External"/><Relationship Id="rId4" Type="http://schemas.openxmlformats.org/officeDocument/2006/relationships/image" Target="../media/image37.jpeg"/><Relationship Id="rId5" Type="http://schemas.openxmlformats.org/officeDocument/2006/relationships/hyperlink" Target="http://en.wikipedia.org/wiki/File:KlaraHitler.jpg" TargetMode="External"/><Relationship Id="rId6" Type="http://schemas.openxmlformats.org/officeDocument/2006/relationships/image" Target="../media/image38.jpeg"/><Relationship Id="rId7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hyperlink" Target="http://muslib.ru/b2391/Kylie+Minogue/&#1092;&#1086;&#1090;&#1086;/11039" TargetMode="External"/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42.jpeg"/><Relationship Id="rId3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7.pn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hyperlink" Target="http://www.google.com.ua/imgres?imgurl=http://www.kedem.ru/photo/news/20090602-fett.jpg&amp;imgrefurl=http://www.kedem.ru/news/n2009-06-05-12-00-17/&amp;h=299&amp;w=450&amp;sz=53&amp;tbnid=SisNiCLJZ2kDAM:&amp;tbnh=84&amp;tbnw=127&amp;prev=/images%3Fq%3D%25D0%25BF%25D0%25B8%25D1%2582%25D0%25B0%25D0%25BD%25D0%25B8%25D0%25B5%2B%25D0%25B1%25D0%25BE%25D0%25B3%25D0%25B0%25D1%2582%25D0%25BE%25D0%25B5%2B%25D0%25B6%25D0%25B8%25D1%2580%25D0%25B0%25D0%25BC%25D0%25B8%2B%25D1%2584%25D0%25BE%25D1%2582%25D0%25BE&amp;hl=ru&amp;usg=__-L6YRa2v_w3LeT1ZeqQPluRshCE=&amp;ei=__L6SpeaLYzgmAOQtJjCCg&amp;sa=X&amp;oi=image_result&amp;resnum=1&amp;ct=image&amp;ved=0CAwQ9QEwAA" TargetMode="External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hyperlink" Target="http://wwwomen.ru/?news=80129015932499-1" TargetMode="External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hyperlink" Target="http://images.google.com.ua/imgres?imgurl=http://stylemania.km.ru/app/var/pub/files/41058/480.jpg&amp;imgrefurl=http://stylemania.km.ru/Genchina_pered_komp&amp;usg=__IlhGw10rMjsuCPo58Ytr16BMhig=&amp;h=290&amp;w=480&amp;sz=120&amp;hl=ru&amp;start=56&amp;um=1&amp;tbnid=KJhPmyGqwQyGpM:&amp;tbnh=78&amp;tbnw=129&amp;prev=/images%3Fq%3D%25D0%25B4%25D0%25B5%25D0%25BB%25D0%25BE%25D0%25B2%25D0%25B0%25D1%258F%2B%25D0%25B6%25D0%25B5%25D0%25BD%25D1%2589%25D0%25B8%25D0%25BD%25D0%25B0%2B%25D1%2584%25D0%25BE%25D1%2582%25D0%25BE%26ndsp%3D18%26hl%3Dru%26sa%3DN%26start%3D54%26um%3D1" TargetMode="External"/><Relationship Id="rId6" Type="http://schemas.openxmlformats.org/officeDocument/2006/relationships/image" Target="../media/image13.jpeg"/><Relationship Id="rId7" Type="http://schemas.openxmlformats.org/officeDocument/2006/relationships/hyperlink" Target="http://images.google.com.ua/imgres?imgurl=http://www.tamansky.ru/images/taman_gryaz.jpg&amp;imgrefurl=http://www.tamansky.ru/dostoprim/vulkan.php&amp;usg=__MrlL3aN8xo7MtpPhWFrRy2GT5wU=&amp;h=415&amp;w=600&amp;sz=22&amp;hl=ru&amp;start=16&amp;um=1&amp;tbnid=7uNLQnzYITH5SM:&amp;tbnh=93&amp;tbnw=135&amp;prev=/images%3Fq%3D%25D0%25BB%25D0%25B5%25D1%2587%25D0%25B5%25D0%25B1%25D0%25BD%25D1%258B%25D0%25B5%2B%25D0%25B3%25D1%2580%25D1%258F%25D0%25B7%25D0%25B8%2B%25D1%2584%25D0%25BE%25D1%2582%25D0%25BE%26hl%3Dru%26sa%3DG%26um%3D1" TargetMode="External"/><Relationship Id="rId8" Type="http://schemas.openxmlformats.org/officeDocument/2006/relationships/image" Target="../media/image14.jpeg"/><Relationship Id="rId9" Type="http://schemas.openxmlformats.org/officeDocument/2006/relationships/hyperlink" Target="http://images.google.com.ua/imgres?imgurl=http://babruisk.com/wp-content/uploads/2008/09/04/ah.jpg&amp;imgrefurl=http://babruisk.com/v-mire-zhyivotnyih/foto-iz-zhenskoy-bani/22547/&amp;usg=__UVF-DD4ML0knB2g1MQe-YN8tLfk=&amp;h=600&amp;w=400&amp;sz=38&amp;hl=ru&amp;start=26&amp;um=1&amp;tbnid=B2Sa7OF4PpRDZM:&amp;tbnh=135&amp;tbnw=90&amp;prev=/images%3Fq%3D%25D0%25B6%25D0%25B5%25D0%25BD%25D1%2581%25D0%25BA%25D0%25B8%25D0%25B5%2B%25D1%2581%25D0%25B0%25D1%2583%25D0%25BD%25D1%258B%2B%25D1%2584%25D0%25BE%25D1%2582%25D0%25BE%26ndsp%3D18%26hl%3Dru%26sa%3DN%26start%3D18%26um%3D1" TargetMode="External"/><Relationship Id="rId10" Type="http://schemas.openxmlformats.org/officeDocument/2006/relationships/image" Target="../media/image15.jpeg"/><Relationship Id="rId11" Type="http://schemas.openxmlformats.org/officeDocument/2006/relationships/image" Target="../media/image16.jpeg"/><Relationship Id="rId12" Type="http://schemas.openxmlformats.org/officeDocument/2006/relationships/hyperlink" Target="http://images.google.com.ua/imgres?imgurl=http://img76.imageshack.us/img76/2462/993245954b495fb253a1993nu3.jpg&amp;imgrefurl=http://forum.myjane.ru/weblog.php%3Fw%3D1139&amp;usg=__F7m0twNodVQy_hq_a_zk4hJ6tdU=&amp;h=530&amp;w=388&amp;sz=109&amp;hl=ru&amp;start=52&amp;um=1&amp;tbnid=Z_t7DTClTVxgDM:&amp;tbnh=132&amp;tbnw=97&amp;prev=/images%3Fq%3D%25D0%25B6%25D0%25B5%25D0%25BD%25D1%2589%25D0%25B8%25D0%25BD%25D0%25B0%2B%25D0%25B7%25D0%25B0%25D0%25BC%25D0%25B5%25D1%2580%25D0%25B7%25D0%25BB%25D0%25B0%2B%25D1%2584%25D0%25BE%25D1%2582%25D0%25BE%26ndsp%3D18%26hl%3Dru%26sa%3DN%26start%3D36%26um%3D1" TargetMode="External"/><Relationship Id="rId13" Type="http://schemas.openxmlformats.org/officeDocument/2006/relationships/image" Target="../media/image17.jpeg"/><Relationship Id="rId14" Type="http://schemas.openxmlformats.org/officeDocument/2006/relationships/hyperlink" Target="http://images.google.com.ua/imgres?imgurl=http://nekuri.ucoz.ua/Pic/3.jpg&amp;imgrefurl=http://nekuri.ucoz.ua/news/1-0-4&amp;usg=__kX1pz1RT2rx9Rr5q-qGbhxLpMYI=&amp;h=225&amp;w=300&amp;sz=11&amp;hl=ru&amp;start=52&amp;um=1&amp;tbnid=1KJ3H_BG8BOi6M:&amp;tbnh=87&amp;tbnw=116&amp;prev=/images%3Fq%3D%25D0%25B6%25D0%25B5%25D0%25BD%25D1%2589%25D0%25B8%25D0%25BD%25D0%25B0%2B%25D0%25BA%25D1%2583%25D1%2580%25D0%25B8%25D1%2582%2B%25D1%2584%25D0%25BE%25D1%2582%25D0%25BE%26ndsp%3D18%26hl%3Dru%26sa%3DN%26start%3D36%26um%3D1" TargetMode="External"/><Relationship Id="rId15" Type="http://schemas.openxmlformats.org/officeDocument/2006/relationships/image" Target="../media/image18.jpeg"/><Relationship Id="rId16" Type="http://schemas.openxmlformats.org/officeDocument/2006/relationships/hyperlink" Target="http://toget.ru/showpage/i/wm636_6/4218/Nochyu_na_bolote_(Smotret)" TargetMode="External"/><Relationship Id="rId17" Type="http://schemas.openxmlformats.org/officeDocument/2006/relationships/image" Target="../media/image19.jpeg"/><Relationship Id="rId18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1" descr=""/>
          <p:cNvPicPr/>
          <p:nvPr/>
        </p:nvPicPr>
        <p:blipFill>
          <a:blip r:embed="rId1"/>
          <a:stretch/>
        </p:blipFill>
        <p:spPr>
          <a:xfrm>
            <a:off x="-252360" y="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68360" y="2049480"/>
            <a:ext cx="7843320" cy="1923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endParaRPr b="0" lang="en-GB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Rectangle 3"/>
          <p:cNvSpPr/>
          <p:nvPr/>
        </p:nvSpPr>
        <p:spPr>
          <a:xfrm>
            <a:off x="2567880" y="981000"/>
            <a:ext cx="5988960" cy="1434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6000" spc="-1" strike="noStrike">
                <a:solidFill>
                  <a:srgbClr val="000000"/>
                </a:solidFill>
                <a:latin typeface="Arial"/>
                <a:ea typeface="Lucida Sans Unicode"/>
              </a:rPr>
              <a:t>Мастофорт – </a:t>
            </a:r>
            <a:endParaRPr b="0" lang="uk-UA" sz="6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Lucida Sans Unicode"/>
              </a:rPr>
              <a:t>начало линейки Женское здоровье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5" name="Picture 5" descr=""/>
          <p:cNvPicPr/>
          <p:nvPr/>
        </p:nvPicPr>
        <p:blipFill>
          <a:blip r:embed="rId2"/>
          <a:stretch/>
        </p:blipFill>
        <p:spPr>
          <a:xfrm>
            <a:off x="611280" y="3141720"/>
            <a:ext cx="2160360" cy="2111040"/>
          </a:xfrm>
          <a:prstGeom prst="rect">
            <a:avLst/>
          </a:prstGeom>
          <a:ln w="9525">
            <a:noFill/>
          </a:ln>
        </p:spPr>
      </p:pic>
      <p:sp>
        <p:nvSpPr>
          <p:cNvPr id="86" name="Прямоугольник 8"/>
          <p:cNvSpPr/>
          <p:nvPr/>
        </p:nvSpPr>
        <p:spPr>
          <a:xfrm>
            <a:off x="4429080" y="4143240"/>
            <a:ext cx="457164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/>
              </a:contourClr>
            </a:sp3d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1414e5"/>
                </a:solidFill>
                <a:latin typeface="Arial"/>
                <a:ea typeface="Lucida Sans Unicode"/>
              </a:rPr>
              <a:t>«Amrita - Все для здоров'я та краси» – перший повністю україномовний сайт Амріта</a:t>
            </a:r>
            <a:br>
              <a:rPr sz="1800"/>
            </a:b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br>
              <a:rPr sz="1800"/>
            </a:b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Прямоугольник 9"/>
          <p:cNvSpPr/>
          <p:nvPr/>
        </p:nvSpPr>
        <p:spPr>
          <a:xfrm>
            <a:off x="5473800" y="5286240"/>
            <a:ext cx="2663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9c9c9c"/>
                </a:solidFill>
                <a:latin typeface="Arial"/>
                <a:ea typeface="Lucida Sans Unicode"/>
              </a:rPr>
              <a:t>www.amritaclub.do.am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84360" y="595440"/>
            <a:ext cx="6695640" cy="609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Lucida Sans Unicode"/>
              </a:rPr>
              <a:t>ЧТО ЖЕ ДЕЛАТЬ ТЕМ, КТО ПОПАЛ В ЭТОТ СПИСОК?  </a:t>
            </a:r>
            <a:br>
              <a:rPr sz="1800"/>
            </a:b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Lucida Sans Unicode"/>
              </a:rPr>
              <a:t>  </a:t>
            </a: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Lucida Sans Unicode"/>
              </a:rPr>
              <a:t>На сегодняшний день имеет место недостаточная эффективность новейших гормональных препаратов, настораживают побочные действия при их длительном приеме, такие как нарушения жирового обмена, остеопороз, облысение и другие. </a:t>
            </a:r>
            <a:br>
              <a:rPr sz="1600"/>
            </a:b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Lucida Sans Unicode"/>
              </a:rPr>
              <a:t>Поэтому методы традиционной фитотерапии имеют явные преимущества в плане обоснованного применения в сравнении с медикаментозным лечением, поскольку оказывают комплексное воздействие на организм в целом, корректируя работу всех функциональных систем без отрицательных побочных эффектов. При правильном подборе трав и их комбинации, индивидуальном подходе к пациенту и его болезни, учитывая его хронические заболевания, можно добиться хороших стойких результатов в лечении. Речь идет не о временном улучшении, не о ремиссии, а о реальном снятии ранее поставленного диагноза.</a:t>
            </a:r>
            <a:br>
              <a:rPr sz="1600"/>
            </a:br>
            <a:br>
              <a:rPr sz="1400"/>
            </a:b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Lucida Sans Unicode"/>
              </a:rPr>
              <a:t>Такое средство - </a:t>
            </a:r>
            <a:r>
              <a:rPr b="1" lang="ru-RU" sz="1800" spc="-1" strike="noStrike">
                <a:solidFill>
                  <a:srgbClr val="ff0066"/>
                </a:solidFill>
                <a:latin typeface="Arial"/>
                <a:ea typeface="Lucida Sans Unicode"/>
              </a:rPr>
              <a:t>МАСТОФОРТ</a:t>
            </a:r>
            <a:br>
              <a:rPr sz="1400"/>
            </a:br>
            <a:br>
              <a:rPr sz="1400"/>
            </a:br>
            <a:br>
              <a:rPr sz="1800"/>
            </a:br>
            <a:br>
              <a:rPr sz="1800"/>
            </a:b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6" name="Picture 2" descr=""/>
          <p:cNvPicPr/>
          <p:nvPr/>
        </p:nvPicPr>
        <p:blipFill>
          <a:blip r:embed="rId1"/>
          <a:stretch/>
        </p:blipFill>
        <p:spPr>
          <a:xfrm>
            <a:off x="7740720" y="0"/>
            <a:ext cx="1402920" cy="1773000"/>
          </a:xfrm>
          <a:prstGeom prst="rect">
            <a:avLst/>
          </a:prstGeom>
          <a:ln w="9525">
            <a:noFill/>
          </a:ln>
        </p:spPr>
      </p:pic>
      <p:pic>
        <p:nvPicPr>
          <p:cNvPr id="127" name="Picture 3" descr=""/>
          <p:cNvPicPr/>
          <p:nvPr/>
        </p:nvPicPr>
        <p:blipFill>
          <a:blip r:embed="rId2"/>
          <a:stretch/>
        </p:blipFill>
        <p:spPr>
          <a:xfrm>
            <a:off x="6300720" y="5084640"/>
            <a:ext cx="1399680" cy="17730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  <a:ea typeface="Lucida Sans Unicode"/>
              </a:rPr>
              <a:t>Мастофорт таб.1000 мг №60</a:t>
            </a:r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611280" y="2060640"/>
            <a:ext cx="8075160" cy="4158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6800" bIns="4680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  <a:ea typeface="Lucida Sans Unicode"/>
            </a:endParaRPr>
          </a:p>
        </p:txBody>
      </p:sp>
      <p:pic>
        <p:nvPicPr>
          <p:cNvPr id="130" name="Picture 3" descr=""/>
          <p:cNvPicPr/>
          <p:nvPr/>
        </p:nvPicPr>
        <p:blipFill>
          <a:blip r:embed="rId1"/>
          <a:stretch/>
        </p:blipFill>
        <p:spPr>
          <a:xfrm>
            <a:off x="0" y="2060640"/>
            <a:ext cx="9143640" cy="47970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" descr=""/>
          <p:cNvPicPr/>
          <p:nvPr/>
        </p:nvPicPr>
        <p:blipFill>
          <a:blip r:embed="rId1"/>
          <a:stretch/>
        </p:blipFill>
        <p:spPr>
          <a:xfrm>
            <a:off x="-108000" y="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2700360" y="1308240"/>
            <a:ext cx="5256000" cy="2257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400" spc="-1" strike="noStrike">
                <a:solidFill>
                  <a:srgbClr val="009900"/>
                </a:solidFill>
                <a:latin typeface="Arial"/>
                <a:ea typeface="Lucida Sans Unicode"/>
              </a:rPr>
              <a:t>Экстракт брокколи</a:t>
            </a: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Lucida Sans Unicode"/>
              </a:rPr>
              <a:t> работает на клеточном уровне, защищая от опасной части ультрафиолета. Выводит из организма канцерогены.</a:t>
            </a:r>
            <a:br>
              <a:rPr sz="2000"/>
            </a:b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Lucida Sans Unicode"/>
              </a:rPr>
              <a:t>                               </a:t>
            </a:r>
            <a:br>
              <a:rPr sz="1000"/>
            </a:br>
            <a:br>
              <a:rPr sz="2000"/>
            </a:br>
            <a:br>
              <a:rPr sz="2000"/>
            </a:br>
            <a:br>
              <a:rPr sz="2000"/>
            </a:br>
            <a:endParaRPr b="0" lang="en-GB" sz="20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3" name="Picture 3" descr=""/>
          <p:cNvPicPr/>
          <p:nvPr/>
        </p:nvPicPr>
        <p:blipFill>
          <a:blip r:embed="rId2"/>
          <a:stretch/>
        </p:blipFill>
        <p:spPr>
          <a:xfrm>
            <a:off x="0" y="1197000"/>
            <a:ext cx="2142720" cy="1409400"/>
          </a:xfrm>
          <a:prstGeom prst="rect">
            <a:avLst/>
          </a:prstGeom>
          <a:ln w="9525">
            <a:noFill/>
          </a:ln>
        </p:spPr>
      </p:pic>
      <p:pic>
        <p:nvPicPr>
          <p:cNvPr id="134" name="Picture 4" descr=""/>
          <p:cNvPicPr/>
          <p:nvPr/>
        </p:nvPicPr>
        <p:blipFill>
          <a:blip r:embed="rId3"/>
          <a:stretch/>
        </p:blipFill>
        <p:spPr>
          <a:xfrm>
            <a:off x="0" y="2997360"/>
            <a:ext cx="2555640" cy="1079280"/>
          </a:xfrm>
          <a:prstGeom prst="rect">
            <a:avLst/>
          </a:prstGeom>
          <a:ln w="9525">
            <a:noFill/>
          </a:ln>
        </p:spPr>
      </p:pic>
      <p:sp>
        <p:nvSpPr>
          <p:cNvPr id="135" name="Rectangle 5"/>
          <p:cNvSpPr/>
          <p:nvPr/>
        </p:nvSpPr>
        <p:spPr>
          <a:xfrm>
            <a:off x="2771640" y="2421000"/>
            <a:ext cx="4895640" cy="32900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400" spc="-1" strike="noStrike">
                <a:solidFill>
                  <a:srgbClr val="009900"/>
                </a:solidFill>
                <a:latin typeface="Arial"/>
                <a:ea typeface="Lucida Sans Unicode"/>
              </a:rPr>
              <a:t>Орех черный</a:t>
            </a: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Lucida Sans Unicode"/>
              </a:rPr>
              <a:t> считался эликсиром жизни еще у индейцев. 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Lucida Sans Unicode"/>
              </a:rPr>
              <a:t>Содержит во много раз больше полезных веществ, чем грецкий орех.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Lucida Sans Unicode"/>
              </a:rPr>
              <a:t>На фоне его приема уменьшаются и даже исчезают опухоли груди. Открыла это волшебное действие доктор наук из США Хильда Кларк, в своей книге описала 200 случаев излечения. В России подтвердили врачи А.Колпакова, Г.Гарбузов.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400" spc="-1" strike="noStrike">
                <a:solidFill>
                  <a:srgbClr val="009900"/>
                </a:solidFill>
                <a:latin typeface="Arial"/>
                <a:ea typeface="Lucida Sans Unicode"/>
              </a:rPr>
              <a:t>Экстракт капусты</a:t>
            </a: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Lucida Sans Unicode"/>
              </a:rPr>
              <a:t> белокочанной нормализует уровень женских половых гормонов, воздействуя на первопричину мастопатии. Блокирует реакцию на канцерогены, вызывающие рак груди.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6" name="Picture 6" descr=""/>
          <p:cNvPicPr/>
          <p:nvPr/>
        </p:nvPicPr>
        <p:blipFill>
          <a:blip r:embed="rId4"/>
          <a:stretch/>
        </p:blipFill>
        <p:spPr>
          <a:xfrm>
            <a:off x="250920" y="4437000"/>
            <a:ext cx="1523520" cy="15426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1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2411280" y="1076400"/>
            <a:ext cx="6337080" cy="4447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000"/>
            </a:br>
            <a:r>
              <a:rPr b="1" lang="ru-RU" sz="1400" spc="-1" strike="noStrike">
                <a:solidFill>
                  <a:srgbClr val="009900"/>
                </a:solidFill>
                <a:latin typeface="Arial"/>
                <a:ea typeface="Lucida Sans Unicode"/>
              </a:rPr>
              <a:t>Экстракт тыквы</a:t>
            </a:r>
            <a:br>
              <a:rPr sz="1400"/>
            </a:b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Lucida Sans Unicode"/>
              </a:rPr>
              <a:t>обладает имуномодулирующим и  противоопухолевым действием. Противовоспалительные свойств тыквенного масла описаны еще Авиценной, который сравнивал его с облепиховым маслом.</a:t>
            </a:r>
            <a:br>
              <a:rPr sz="1400"/>
            </a:b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Lucida Sans Unicode"/>
              </a:rPr>
              <a:t>                                  </a:t>
            </a:r>
            <a:br>
              <a:rPr sz="1400"/>
            </a:br>
            <a:br>
              <a:rPr sz="1400"/>
            </a:br>
            <a:br>
              <a:rPr sz="1400"/>
            </a:b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Lucida Sans Unicode"/>
              </a:rPr>
              <a:t>При помощи </a:t>
            </a:r>
            <a:r>
              <a:rPr b="1" lang="ru-RU" sz="1400" spc="-1" strike="noStrike">
                <a:solidFill>
                  <a:srgbClr val="009900"/>
                </a:solidFill>
                <a:latin typeface="Arial"/>
                <a:ea typeface="Lucida Sans Unicode"/>
              </a:rPr>
              <a:t>красной свеклы</a:t>
            </a: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Lucida Sans Unicode"/>
              </a:rPr>
              <a:t> можно так поднять защитные силы организма,что одно только это отодвинет боль и продлит жизнь. Свекла нормализует работу систем организма, усвоение пищи.</a:t>
            </a:r>
            <a:br>
              <a:rPr sz="1400"/>
            </a:br>
            <a:br>
              <a:rPr sz="1400"/>
            </a:br>
            <a:br>
              <a:rPr sz="1400"/>
            </a:b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Lucida Sans Unicode"/>
              </a:rPr>
              <a:t>    </a:t>
            </a:r>
            <a:br>
              <a:rPr sz="1400"/>
            </a:br>
            <a:br>
              <a:rPr sz="1400"/>
            </a:b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Lucida Sans Unicode"/>
              </a:rPr>
              <a:t>                                                    </a:t>
            </a:r>
            <a:br>
              <a:rPr sz="1400"/>
            </a:br>
            <a:r>
              <a:rPr b="1" lang="ru-RU" sz="1400" spc="-1" strike="noStrike">
                <a:solidFill>
                  <a:srgbClr val="009900"/>
                </a:solidFill>
                <a:latin typeface="Arial"/>
                <a:ea typeface="Lucida Sans Unicode"/>
              </a:rPr>
              <a:t>Экстракт одуванчика</a:t>
            </a: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Lucida Sans Unicode"/>
              </a:rPr>
              <a:t> предохраняет организм от опасного воздействия вирусов, токсинов и других вредных веществ, способных дать толчок болезни.  Дополнительно улучшает состояние кожи.</a:t>
            </a: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Lucida Sans Unicode"/>
              </a:rPr>
              <a:t>                                                                                                       </a:t>
            </a:r>
            <a:endParaRPr b="0" lang="en-GB" sz="1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9" name="Rectangle 3"/>
          <p:cNvSpPr/>
          <p:nvPr/>
        </p:nvSpPr>
        <p:spPr>
          <a:xfrm>
            <a:off x="3059280" y="333360"/>
            <a:ext cx="5833800" cy="1373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343080"/>
                <a:tab algn="l" pos="1257480"/>
                <a:tab algn="l" pos="2171880"/>
                <a:tab algn="l" pos="3086280"/>
                <a:tab algn="l" pos="4000680"/>
                <a:tab algn="l" pos="4915080"/>
                <a:tab algn="l" pos="5829480"/>
                <a:tab algn="l" pos="6743880"/>
                <a:tab algn="l" pos="7658280"/>
                <a:tab algn="l" pos="8572680"/>
                <a:tab algn="l" pos="9487080"/>
                <a:tab algn="l" pos="10401480"/>
              </a:tabLst>
            </a:pP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343080"/>
                <a:tab algn="l" pos="1257480"/>
                <a:tab algn="l" pos="2171880"/>
                <a:tab algn="l" pos="3086280"/>
                <a:tab algn="l" pos="4000680"/>
                <a:tab algn="l" pos="4915080"/>
                <a:tab algn="l" pos="5829480"/>
                <a:tab algn="l" pos="6743880"/>
                <a:tab algn="l" pos="7658280"/>
                <a:tab algn="l" pos="8572680"/>
                <a:tab algn="l" pos="9487080"/>
                <a:tab algn="l" pos="1040148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Lucida Sans Unicode"/>
              </a:rPr>
              <a:t> 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343080"/>
                <a:tab algn="l" pos="1257480"/>
                <a:tab algn="l" pos="2171880"/>
                <a:tab algn="l" pos="3086280"/>
                <a:tab algn="l" pos="4000680"/>
                <a:tab algn="l" pos="4915080"/>
                <a:tab algn="l" pos="5829480"/>
                <a:tab algn="l" pos="6743880"/>
                <a:tab algn="l" pos="7658280"/>
                <a:tab algn="l" pos="8572680"/>
                <a:tab algn="l" pos="9487080"/>
                <a:tab algn="l" pos="1040148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Lucida Sans Unicode"/>
              </a:rPr>
              <a:t>    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343080"/>
                <a:tab algn="l" pos="1257480"/>
                <a:tab algn="l" pos="2171880"/>
                <a:tab algn="l" pos="3086280"/>
                <a:tab algn="l" pos="4000680"/>
                <a:tab algn="l" pos="4915080"/>
                <a:tab algn="l" pos="5829480"/>
                <a:tab algn="l" pos="6743880"/>
                <a:tab algn="l" pos="7658280"/>
                <a:tab algn="l" pos="8572680"/>
                <a:tab algn="l" pos="9487080"/>
                <a:tab algn="l" pos="1040148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Lucida Sans Unicode"/>
              </a:rPr>
              <a:t>    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0" name="Picture 4" descr=""/>
          <p:cNvPicPr/>
          <p:nvPr/>
        </p:nvPicPr>
        <p:blipFill>
          <a:blip r:embed="rId2"/>
          <a:stretch/>
        </p:blipFill>
        <p:spPr>
          <a:xfrm>
            <a:off x="250920" y="1484280"/>
            <a:ext cx="1428480" cy="1495080"/>
          </a:xfrm>
          <a:prstGeom prst="rect">
            <a:avLst/>
          </a:prstGeom>
          <a:ln w="9525">
            <a:noFill/>
          </a:ln>
        </p:spPr>
      </p:pic>
      <p:pic>
        <p:nvPicPr>
          <p:cNvPr id="141" name="Picture 5" descr=""/>
          <p:cNvPicPr/>
          <p:nvPr/>
        </p:nvPicPr>
        <p:blipFill>
          <a:blip r:embed="rId3"/>
          <a:stretch/>
        </p:blipFill>
        <p:spPr>
          <a:xfrm>
            <a:off x="0" y="2997360"/>
            <a:ext cx="1834920" cy="1439640"/>
          </a:xfrm>
          <a:prstGeom prst="rect">
            <a:avLst/>
          </a:prstGeom>
          <a:ln w="9525">
            <a:noFill/>
          </a:ln>
        </p:spPr>
      </p:pic>
      <p:pic>
        <p:nvPicPr>
          <p:cNvPr id="142" name="Picture 6" descr=""/>
          <p:cNvPicPr/>
          <p:nvPr/>
        </p:nvPicPr>
        <p:blipFill>
          <a:blip r:embed="rId4"/>
          <a:stretch/>
        </p:blipFill>
        <p:spPr>
          <a:xfrm>
            <a:off x="0" y="4653000"/>
            <a:ext cx="1907640" cy="15634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1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2843280" y="1031760"/>
            <a:ext cx="5400360" cy="4538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000"/>
            </a:br>
            <a:r>
              <a:rPr b="1" lang="ru-RU" sz="1400" spc="-1" strike="noStrike">
                <a:solidFill>
                  <a:srgbClr val="009900"/>
                </a:solidFill>
                <a:latin typeface="Arial"/>
                <a:ea typeface="Lucida Sans Unicode"/>
              </a:rPr>
              <a:t>Шиповник</a:t>
            </a: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Lucida Sans Unicode"/>
              </a:rPr>
              <a:t> - проверенное годами витаминное средство.</a:t>
            </a:r>
            <a:br>
              <a:rPr sz="1400"/>
            </a:br>
            <a:br>
              <a:rPr sz="1400"/>
            </a:b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Lucida Sans Unicode"/>
              </a:rPr>
              <a:t>                    </a:t>
            </a:r>
            <a:br>
              <a:rPr sz="1400"/>
            </a:br>
            <a:r>
              <a:rPr b="1" lang="ru-RU" sz="1400" spc="-1" strike="noStrike">
                <a:solidFill>
                  <a:srgbClr val="009900"/>
                </a:solidFill>
                <a:latin typeface="Arial"/>
                <a:ea typeface="Lucida Sans Unicode"/>
              </a:rPr>
              <a:t>Лист персика</a:t>
            </a: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Lucida Sans Unicode"/>
              </a:rPr>
              <a:t> обеспечивает стимуляцию внутренних антиоксидантых систем организма и оказывает противоопухолевое действие, одновременно поддерживая сердце. Эти свойства персика использовались еще в древней китайской медицине. Последние клинические исследования показали, что  применение экстракта листа персика способствует уменьшению или исчезновению признаков мастопатии, уменьшению болевого синдрома, нормализации менструального цикла, </a:t>
            </a:r>
            <a:r>
              <a:rPr b="1" lang="ru-RU" sz="1600" spc="-1" strike="noStrike" u="sng">
                <a:solidFill>
                  <a:srgbClr val="333399"/>
                </a:solidFill>
                <a:uFillTx/>
                <a:latin typeface="Arial"/>
                <a:ea typeface="Lucida Sans Unicode"/>
              </a:rPr>
              <a:t>обратному развитию доброкачественных опухолей матки, часто сопровождающих мастопатию</a:t>
            </a: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Lucida Sans Unicode"/>
              </a:rPr>
              <a:t>.</a:t>
            </a:r>
            <a:br>
              <a:rPr sz="1400"/>
            </a:br>
            <a:br>
              <a:rPr sz="1400"/>
            </a:br>
            <a:r>
              <a:rPr b="1" lang="ru-RU" sz="1400" spc="-1" strike="noStrike">
                <a:solidFill>
                  <a:srgbClr val="009900"/>
                </a:solidFill>
                <a:latin typeface="Arial"/>
                <a:ea typeface="Lucida Sans Unicode"/>
              </a:rPr>
              <a:t>Семя льна</a:t>
            </a: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Lucida Sans Unicode"/>
              </a:rPr>
              <a:t> обладает ярко выраженным противовоспалительным действием, сочетающимся с онкопротекторным.</a:t>
            </a:r>
            <a:endParaRPr b="0" lang="en-GB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Rectangle 3"/>
          <p:cNvSpPr/>
          <p:nvPr/>
        </p:nvSpPr>
        <p:spPr>
          <a:xfrm>
            <a:off x="1908000" y="189000"/>
            <a:ext cx="7235640" cy="1129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343080"/>
                <a:tab algn="l" pos="1257480"/>
                <a:tab algn="l" pos="2171880"/>
                <a:tab algn="l" pos="3086280"/>
                <a:tab algn="l" pos="4000680"/>
                <a:tab algn="l" pos="4915080"/>
                <a:tab algn="l" pos="5829480"/>
                <a:tab algn="l" pos="6743880"/>
                <a:tab algn="l" pos="7658280"/>
                <a:tab algn="l" pos="8572680"/>
                <a:tab algn="l" pos="9487080"/>
                <a:tab algn="l" pos="1040148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Lucida Sans Unicode"/>
              </a:rPr>
              <a:t> 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343080"/>
                <a:tab algn="l" pos="1257480"/>
                <a:tab algn="l" pos="2171880"/>
                <a:tab algn="l" pos="3086280"/>
                <a:tab algn="l" pos="4000680"/>
                <a:tab algn="l" pos="4915080"/>
                <a:tab algn="l" pos="5829480"/>
                <a:tab algn="l" pos="6743880"/>
                <a:tab algn="l" pos="7658280"/>
                <a:tab algn="l" pos="8572680"/>
                <a:tab algn="l" pos="9487080"/>
                <a:tab algn="l" pos="10401480"/>
              </a:tabLst>
            </a:pP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343080"/>
                <a:tab algn="l" pos="1257480"/>
                <a:tab algn="l" pos="2171880"/>
                <a:tab algn="l" pos="3086280"/>
                <a:tab algn="l" pos="4000680"/>
                <a:tab algn="l" pos="4915080"/>
                <a:tab algn="l" pos="5829480"/>
                <a:tab algn="l" pos="6743880"/>
                <a:tab algn="l" pos="7658280"/>
                <a:tab algn="l" pos="8572680"/>
                <a:tab algn="l" pos="9487080"/>
                <a:tab algn="l" pos="10401480"/>
              </a:tabLst>
            </a:pP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6" name="Picture 4" descr=""/>
          <p:cNvPicPr/>
          <p:nvPr/>
        </p:nvPicPr>
        <p:blipFill>
          <a:blip r:embed="rId2"/>
          <a:stretch/>
        </p:blipFill>
        <p:spPr>
          <a:xfrm>
            <a:off x="0" y="1413000"/>
            <a:ext cx="1692000" cy="1655280"/>
          </a:xfrm>
          <a:prstGeom prst="rect">
            <a:avLst/>
          </a:prstGeom>
          <a:ln w="9525">
            <a:noFill/>
          </a:ln>
        </p:spPr>
      </p:pic>
      <p:pic>
        <p:nvPicPr>
          <p:cNvPr id="147" name="Picture 5" descr=""/>
          <p:cNvPicPr/>
          <p:nvPr/>
        </p:nvPicPr>
        <p:blipFill>
          <a:blip r:embed="rId3"/>
          <a:stretch/>
        </p:blipFill>
        <p:spPr>
          <a:xfrm>
            <a:off x="0" y="3141720"/>
            <a:ext cx="1692000" cy="1510920"/>
          </a:xfrm>
          <a:prstGeom prst="rect">
            <a:avLst/>
          </a:prstGeom>
          <a:ln w="9525">
            <a:noFill/>
          </a:ln>
        </p:spPr>
      </p:pic>
      <p:pic>
        <p:nvPicPr>
          <p:cNvPr id="148" name="Picture 6" descr=""/>
          <p:cNvPicPr/>
          <p:nvPr/>
        </p:nvPicPr>
        <p:blipFill>
          <a:blip r:embed="rId4"/>
          <a:stretch/>
        </p:blipFill>
        <p:spPr>
          <a:xfrm>
            <a:off x="0" y="4797360"/>
            <a:ext cx="1692000" cy="16682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1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2556000" y="-1663560"/>
            <a:ext cx="5903640" cy="9349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Lucida Sans Unicode"/>
              </a:rPr>
              <a:t>                          </a:t>
            </a: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Lucida Sans Unicode"/>
              </a:rPr>
              <a:t> </a:t>
            </a:r>
            <a:br>
              <a:rPr sz="1000"/>
            </a:br>
            <a:br>
              <a:rPr sz="1000"/>
            </a:br>
            <a:br>
              <a:rPr sz="1000"/>
            </a:br>
            <a:br>
              <a:rPr sz="1000"/>
            </a:br>
            <a:br>
              <a:rPr sz="1000"/>
            </a:br>
            <a:br>
              <a:rPr sz="1000"/>
            </a:br>
            <a:br>
              <a:rPr sz="1000"/>
            </a:br>
            <a:br>
              <a:rPr sz="1000"/>
            </a:br>
            <a:br>
              <a:rPr sz="1000"/>
            </a:br>
            <a:br>
              <a:rPr sz="1000"/>
            </a:br>
            <a:br>
              <a:rPr sz="1000"/>
            </a:br>
            <a:br>
              <a:rPr sz="1000"/>
            </a:br>
            <a:br>
              <a:rPr sz="1000"/>
            </a:br>
            <a:br>
              <a:rPr sz="1000"/>
            </a:br>
            <a:r>
              <a:rPr b="0" lang="ru-RU" sz="1000" spc="-1" strike="noStrike">
                <a:solidFill>
                  <a:srgbClr val="009900"/>
                </a:solidFill>
                <a:latin typeface="Arial"/>
                <a:ea typeface="Lucida Sans Unicode"/>
              </a:rPr>
              <a:t> </a:t>
            </a:r>
            <a:r>
              <a:rPr b="1" lang="ru-RU" sz="1400" spc="-1" strike="noStrike">
                <a:solidFill>
                  <a:srgbClr val="009900"/>
                </a:solidFill>
                <a:latin typeface="Arial"/>
                <a:ea typeface="Lucida Sans Unicode"/>
              </a:rPr>
              <a:t>Репейник.</a:t>
            </a: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Lucida Sans Unicode"/>
              </a:rPr>
              <a:t> Удивительно, но факт: невзрачное на первый взгляд растение, которое мы привыкли считать сорняком,</a:t>
            </a:r>
            <a:br>
              <a:rPr sz="1400"/>
            </a:b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Lucida Sans Unicode"/>
              </a:rPr>
              <a:t>является настоящим кладезем биологически активных веществ, причем содержатся они в фантастически </a:t>
            </a:r>
            <a:br>
              <a:rPr sz="1400"/>
            </a:b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Lucida Sans Unicode"/>
              </a:rPr>
              <a:t>больших концентрациях. Репейник усиливает действие других компонентов препарата и является</a:t>
            </a:r>
            <a:br>
              <a:rPr sz="1400"/>
            </a:b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Lucida Sans Unicode"/>
              </a:rPr>
              <a:t>одним из лучших кровоочистительных средств, способствует уменьшению опухолей.</a:t>
            </a:r>
            <a:br>
              <a:rPr sz="1400"/>
            </a:br>
            <a:br>
              <a:rPr sz="1400"/>
            </a:br>
            <a:br>
              <a:rPr sz="1400"/>
            </a:br>
            <a:r>
              <a:rPr b="1" lang="ru-RU" sz="1400" spc="-1" strike="noStrike">
                <a:solidFill>
                  <a:srgbClr val="009900"/>
                </a:solidFill>
                <a:latin typeface="Arial"/>
                <a:ea typeface="Lucida Sans Unicode"/>
              </a:rPr>
              <a:t>Экстракт ламинарии (бурые водоросли)</a:t>
            </a: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Lucida Sans Unicode"/>
              </a:rPr>
              <a:t> - это ценнейшие лекарственные ресурсы,  настоящая аптека со дна моря. </a:t>
            </a:r>
            <a:br>
              <a:rPr sz="1400"/>
            </a:b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Lucida Sans Unicode"/>
              </a:rPr>
              <a:t>Знахари Древнего Египта использовали водоросли для лечения самых различных заболеваний. </a:t>
            </a:r>
            <a:br>
              <a:rPr sz="1400"/>
            </a:b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Lucida Sans Unicode"/>
              </a:rPr>
              <a:t>Позже при исследовании мирового океана во всем его многообразии было отмечено, что в человеческой крови растворены минеральные соли примерно в той же концентрации, которая была свойственна древнему океану, а набор элементов, входящих в состав водорослей, почти полностью дублирует их набор в крови и тканях здорового человека. Таким образом, ламинария приводит макро- и микроэлементный состав тканей к нормальному, задуманному природой, создавая платформу для здорового долголетия. К тому же ламинария дренирует, т.е. выводит  излишки жидкости из тканей организма. </a:t>
            </a:r>
            <a:br>
              <a:rPr sz="1400"/>
            </a:br>
            <a:br>
              <a:rPr sz="1400"/>
            </a:br>
            <a:br>
              <a:rPr sz="1400"/>
            </a:br>
            <a:br>
              <a:rPr sz="1000"/>
            </a:br>
            <a:br>
              <a:rPr sz="1000"/>
            </a:br>
            <a:br>
              <a:rPr sz="1000"/>
            </a:br>
            <a:br>
              <a:rPr sz="1000"/>
            </a:br>
            <a:br>
              <a:rPr sz="1000"/>
            </a:br>
            <a:br>
              <a:rPr sz="1000"/>
            </a:br>
            <a:br>
              <a:rPr sz="1000"/>
            </a:br>
            <a:endParaRPr b="0" lang="en-GB" sz="1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51" name="Picture 3" descr=""/>
          <p:cNvPicPr/>
          <p:nvPr/>
        </p:nvPicPr>
        <p:blipFill>
          <a:blip r:embed="rId2"/>
          <a:stretch/>
        </p:blipFill>
        <p:spPr>
          <a:xfrm>
            <a:off x="0" y="1249200"/>
            <a:ext cx="1834920" cy="1603080"/>
          </a:xfrm>
          <a:prstGeom prst="rect">
            <a:avLst/>
          </a:prstGeom>
          <a:ln w="9525">
            <a:noFill/>
          </a:ln>
        </p:spPr>
      </p:pic>
      <p:pic>
        <p:nvPicPr>
          <p:cNvPr id="152" name="Picture 4" descr=""/>
          <p:cNvPicPr/>
          <p:nvPr/>
        </p:nvPicPr>
        <p:blipFill>
          <a:blip r:embed="rId3"/>
          <a:stretch/>
        </p:blipFill>
        <p:spPr>
          <a:xfrm>
            <a:off x="0" y="3645000"/>
            <a:ext cx="1834920" cy="17269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61304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Lucida Sans Unicode"/>
              </a:rPr>
              <a:t>Другие особенности состава</a:t>
            </a:r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457200" y="2133720"/>
            <a:ext cx="5554440" cy="3992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6800" bIns="46800" anchor="t">
            <a:noAutofit/>
          </a:bodyPr>
          <a:p>
            <a:pPr marL="341280" indent="-341280">
              <a:lnSpc>
                <a:spcPct val="100000"/>
              </a:lnSpc>
              <a:spcBef>
                <a:spcPts val="349"/>
              </a:spcBef>
              <a:buClr>
                <a:srgbClr val="ff0066"/>
              </a:buClr>
              <a:buFont typeface="Arial"/>
              <a:buChar char="•"/>
              <a:tabLst>
                <a:tab algn="l" pos="911160"/>
                <a:tab algn="l" pos="1825560"/>
                <a:tab algn="l" pos="2739960"/>
                <a:tab algn="l" pos="3654360"/>
                <a:tab algn="l" pos="4568760"/>
                <a:tab algn="l" pos="5483160"/>
                <a:tab algn="l" pos="6397560"/>
                <a:tab algn="l" pos="7311960"/>
                <a:tab algn="l" pos="8226360"/>
                <a:tab algn="l" pos="9140760"/>
                <a:tab algn="l" pos="10055160"/>
              </a:tabLst>
            </a:pPr>
            <a:r>
              <a:rPr b="1" lang="ru-RU" sz="1400" spc="-1" strike="noStrike">
                <a:solidFill>
                  <a:srgbClr val="ff0066"/>
                </a:solidFill>
                <a:latin typeface="Arial"/>
                <a:ea typeface="Lucida Sans Unicode"/>
              </a:rPr>
              <a:t>D-глюкорат кальция</a:t>
            </a: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Lucida Sans Unicode"/>
              </a:rPr>
              <a:t>. Поддерживает детоксикационный процесс. Самое большое его количество содержится в брокколи. В экспериментальных исследованиях было показано: d-глюкорат снижает заболеваемость раком более чем на 60%.</a:t>
            </a:r>
            <a:br>
              <a:rPr sz="1400"/>
            </a:br>
            <a:r>
              <a:rPr b="1" lang="ru-RU" sz="14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marL="341280" indent="-341280">
              <a:lnSpc>
                <a:spcPct val="100000"/>
              </a:lnSpc>
              <a:spcBef>
                <a:spcPts val="349"/>
              </a:spcBef>
              <a:buClr>
                <a:srgbClr val="ff0066"/>
              </a:buClr>
              <a:buFont typeface="Arial"/>
              <a:buChar char="•"/>
              <a:tabLst>
                <a:tab algn="l" pos="911160"/>
                <a:tab algn="l" pos="1825560"/>
                <a:tab algn="l" pos="2739960"/>
                <a:tab algn="l" pos="3654360"/>
                <a:tab algn="l" pos="4568760"/>
                <a:tab algn="l" pos="5483160"/>
                <a:tab algn="l" pos="6397560"/>
                <a:tab algn="l" pos="7311960"/>
                <a:tab algn="l" pos="8226360"/>
                <a:tab algn="l" pos="9140760"/>
                <a:tab algn="l" pos="10055160"/>
              </a:tabLst>
            </a:pPr>
            <a:r>
              <a:rPr b="1" lang="ru-RU" sz="1400" spc="-1" strike="noStrike">
                <a:solidFill>
                  <a:srgbClr val="ff0066"/>
                </a:solidFill>
                <a:latin typeface="Arial"/>
                <a:ea typeface="Lucida Sans Unicode"/>
              </a:rPr>
              <a:t>Витамины</a:t>
            </a: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Lucida Sans Unicode"/>
              </a:rPr>
              <a:t> В4,С,Е,В2, В6, РР,А, В8  - это комплекс, имеющий решающее значение для женского организма любого возраста.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marL="341280" indent="0">
              <a:lnSpc>
                <a:spcPct val="100000"/>
              </a:lnSpc>
              <a:spcBef>
                <a:spcPts val="349"/>
              </a:spcBef>
              <a:buNone/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5" name="Picture 3" descr=""/>
          <p:cNvPicPr/>
          <p:nvPr/>
        </p:nvPicPr>
        <p:blipFill>
          <a:blip r:embed="rId1"/>
          <a:stretch/>
        </p:blipFill>
        <p:spPr>
          <a:xfrm>
            <a:off x="6372360" y="0"/>
            <a:ext cx="2771280" cy="68576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1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324000" y="-1471680"/>
            <a:ext cx="8424360" cy="954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r>
              <a:rPr b="0" lang="ru-RU" sz="2000" spc="-1" strike="noStrike">
                <a:solidFill>
                  <a:srgbClr val="ff0066"/>
                </a:solidFill>
                <a:latin typeface="Arial"/>
                <a:ea typeface="Lucida Sans Unicode"/>
              </a:rPr>
              <a:t>Таким образом,преимущества Мастофорта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Lucida Sans Unicode"/>
              </a:rPr>
              <a:t>:</a:t>
            </a:r>
            <a:br>
              <a:rPr sz="2000"/>
            </a:b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Lucida Sans Unicode"/>
              </a:rPr>
              <a:t>1) Огромная потребность в нем у 50% женского населения.</a:t>
            </a:r>
            <a:br>
              <a:rPr sz="2000"/>
            </a:b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Lucida Sans Unicode"/>
              </a:rPr>
              <a:t>2) Эффективность благодаря уникальному и богатому составу.</a:t>
            </a:r>
            <a:br>
              <a:rPr sz="2000"/>
            </a:b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Lucida Sans Unicode"/>
              </a:rPr>
              <a:t>3) Безопасность для длительного применения за счет растительных компонентов. Отсутствие побочных эффектов.</a:t>
            </a:r>
            <a:br>
              <a:rPr sz="2000"/>
            </a:b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Lucida Sans Unicode"/>
              </a:rPr>
              <a:t>4) Экономичность.</a:t>
            </a:r>
            <a:br>
              <a:rPr sz="2000"/>
            </a:b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Lucida Sans Unicode"/>
              </a:rPr>
              <a:t>5) Дополнительные преимущества – </a:t>
            </a:r>
            <a:r>
              <a:rPr b="1" lang="ru-RU" sz="2000" spc="-1" strike="noStrike" u="sng">
                <a:solidFill>
                  <a:srgbClr val="000000"/>
                </a:solidFill>
                <a:uFillTx/>
                <a:latin typeface="Arial"/>
                <a:ea typeface="Lucida Sans Unicode"/>
              </a:rPr>
              <a:t>прохождение профилактического противомастопатийного курса</a:t>
            </a:r>
            <a:br>
              <a:rPr sz="2000"/>
            </a:br>
            <a:r>
              <a:rPr b="1" lang="ru-RU" sz="2000" spc="-1" strike="noStrike" u="sng">
                <a:solidFill>
                  <a:srgbClr val="000000"/>
                </a:solidFill>
                <a:uFillTx/>
                <a:latin typeface="Arial"/>
                <a:ea typeface="Lucida Sans Unicode"/>
              </a:rPr>
              <a:t>снижает потребность в операции в 9-11 раз</a:t>
            </a:r>
            <a:r>
              <a:rPr b="0" lang="ru-RU" sz="2000" spc="-1" strike="noStrike" u="sng">
                <a:solidFill>
                  <a:srgbClr val="000000"/>
                </a:solidFill>
                <a:uFillTx/>
                <a:latin typeface="Arial"/>
                <a:ea typeface="Lucida Sans Unicode"/>
              </a:rPr>
              <a:t>.</a:t>
            </a:r>
            <a:br>
              <a:rPr sz="2000"/>
            </a:b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Lucida Sans Unicode"/>
              </a:rPr>
              <a:t>В тексте лекции вы можете дополнительно прочитать, чем мастофорт лучше конкурентов и хирургических методов лечения, ответы на возможные вопросы покупательниц.</a:t>
            </a: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endParaRPr b="0" lang="en-GB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8" name="Rectangle 3"/>
          <p:cNvSpPr/>
          <p:nvPr/>
        </p:nvSpPr>
        <p:spPr>
          <a:xfrm>
            <a:off x="0" y="2708280"/>
            <a:ext cx="2484000" cy="703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1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2987640" y="525600"/>
            <a:ext cx="2734920" cy="4941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000"/>
            </a:b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Lucida Sans Unicode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Lucida Sans Unicode"/>
              </a:rPr>
              <a:t>От рака груди умерли:</a:t>
            </a:r>
            <a:br>
              <a:rPr sz="2000"/>
            </a:b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Lucida Sans Unicode"/>
              </a:rPr>
              <a:t> Королева Анна Австрийская(мать Луи 14)</a:t>
            </a:r>
            <a:br>
              <a:rPr sz="2000"/>
            </a:br>
            <a:br>
              <a:rPr sz="2000"/>
            </a:br>
            <a:br>
              <a:rPr sz="2000"/>
            </a:b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Lucida Sans Unicode"/>
              </a:rPr>
              <a:t>Ингрид Бергманн</a:t>
            </a:r>
            <a:br>
              <a:rPr sz="2000"/>
            </a:br>
            <a:br>
              <a:rPr sz="2000"/>
            </a:b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Lucida Sans Unicode"/>
              </a:rPr>
              <a:t>Madonna LouiseCiccone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Lucida Sans Unicode"/>
              </a:rPr>
              <a:t>(Мать певицы Мадонны)</a:t>
            </a:r>
            <a:br>
              <a:rPr sz="2000"/>
            </a:br>
            <a:br>
              <a:rPr sz="2000"/>
            </a:b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Lucida Sans Unicode"/>
              </a:rPr>
              <a:t> Klara Hitler (мать Адольфа Гитлера)</a:t>
            </a:r>
            <a:endParaRPr b="0" lang="en-GB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1" name="Rectangle 3"/>
          <p:cNvSpPr/>
          <p:nvPr/>
        </p:nvSpPr>
        <p:spPr>
          <a:xfrm>
            <a:off x="1403280" y="1413000"/>
            <a:ext cx="7057800" cy="4568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Arial"/>
              <a:ea typeface="Lucida Sans Unicode"/>
            </a:endParaRPr>
          </a:p>
        </p:txBody>
      </p:sp>
      <p:sp>
        <p:nvSpPr>
          <p:cNvPr id="162" name="Rectangle 4"/>
          <p:cNvSpPr/>
          <p:nvPr/>
        </p:nvSpPr>
        <p:spPr>
          <a:xfrm>
            <a:off x="3565440" y="187200"/>
            <a:ext cx="1645920" cy="580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Arial"/>
                <a:ea typeface="Lucida Sans Unicode"/>
              </a:rPr>
              <a:t>††† †††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3" name="Picture 5" descr=""/>
          <p:cNvPicPr/>
          <p:nvPr/>
        </p:nvPicPr>
        <p:blipFill>
          <a:blip r:embed="rId2"/>
          <a:stretch/>
        </p:blipFill>
        <p:spPr>
          <a:xfrm>
            <a:off x="0" y="0"/>
            <a:ext cx="1979280" cy="2060280"/>
          </a:xfrm>
          <a:prstGeom prst="rect">
            <a:avLst/>
          </a:prstGeom>
          <a:ln w="9525">
            <a:noFill/>
          </a:ln>
        </p:spPr>
      </p:pic>
      <p:pic>
        <p:nvPicPr>
          <p:cNvPr id="164" name="Picture 6" descr="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0" y="2060640"/>
            <a:ext cx="1979280" cy="2231640"/>
          </a:xfrm>
          <a:prstGeom prst="rect">
            <a:avLst/>
          </a:prstGeom>
          <a:ln w="9525">
            <a:noFill/>
          </a:ln>
        </p:spPr>
      </p:pic>
      <p:pic>
        <p:nvPicPr>
          <p:cNvPr id="165" name="Picture 7" descr="">
            <a:hlinkClick r:id="rId5"/>
          </p:cNvPr>
          <p:cNvPicPr/>
          <p:nvPr/>
        </p:nvPicPr>
        <p:blipFill>
          <a:blip r:embed="rId6"/>
          <a:stretch/>
        </p:blipFill>
        <p:spPr>
          <a:xfrm>
            <a:off x="0" y="4292640"/>
            <a:ext cx="1979280" cy="25650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-115920"/>
            <a:ext cx="8229240" cy="1923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endParaRPr b="0" lang="en-GB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6800" bIns="46800" anchor="t">
            <a:noAutofit/>
          </a:bodyPr>
          <a:p>
            <a:pPr marL="343080" indent="0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Lucida Sans Unicode"/>
              </a:rPr>
              <a:t>                      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Lucida Sans Unicode"/>
              </a:rPr>
              <a:t>Anastacia (1973 - )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Lucida Sans Unicode"/>
              </a:rPr>
              <a:t>                      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Lucida Sans Unicode"/>
              </a:rPr>
              <a:t>Kylie Minogue (1968 - )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Lucida Sans Unicode"/>
              </a:rPr>
              <a:t>                       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Lucida Sans Unicode"/>
              </a:rPr>
              <a:t>Nancy Reagan (1921 - ). 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Rectangle 3"/>
          <p:cNvSpPr/>
          <p:nvPr/>
        </p:nvSpPr>
        <p:spPr>
          <a:xfrm>
            <a:off x="23040" y="260280"/>
            <a:ext cx="9111600" cy="580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Arial"/>
                <a:ea typeface="Lucida Sans Unicode"/>
              </a:rPr>
              <a:t>Продолжают успешно бороться с болезнью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9" name="Picture 4" descr=""/>
          <p:cNvPicPr/>
          <p:nvPr/>
        </p:nvPicPr>
        <p:blipFill>
          <a:blip r:embed="rId1"/>
          <a:stretch/>
        </p:blipFill>
        <p:spPr>
          <a:xfrm>
            <a:off x="0" y="3500280"/>
            <a:ext cx="2555640" cy="3357360"/>
          </a:xfrm>
          <a:prstGeom prst="rect">
            <a:avLst/>
          </a:prstGeom>
          <a:ln w="9525">
            <a:noFill/>
          </a:ln>
        </p:spPr>
      </p:pic>
      <p:pic>
        <p:nvPicPr>
          <p:cNvPr id="170" name="Picture 5" descr="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2987640" y="3500280"/>
            <a:ext cx="3096720" cy="3357360"/>
          </a:xfrm>
          <a:prstGeom prst="rect">
            <a:avLst/>
          </a:prstGeom>
          <a:ln w="9525">
            <a:noFill/>
          </a:ln>
        </p:spPr>
      </p:pic>
      <p:pic>
        <p:nvPicPr>
          <p:cNvPr id="171" name="Picture 6" descr=""/>
          <p:cNvPicPr/>
          <p:nvPr/>
        </p:nvPicPr>
        <p:blipFill>
          <a:blip r:embed="rId4"/>
          <a:stretch/>
        </p:blipFill>
        <p:spPr>
          <a:xfrm>
            <a:off x="6443640" y="3641760"/>
            <a:ext cx="2700000" cy="32158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1" descr=""/>
          <p:cNvPicPr/>
          <p:nvPr/>
        </p:nvPicPr>
        <p:blipFill>
          <a:blip r:embed="rId1"/>
          <a:stretch/>
        </p:blipFill>
        <p:spPr>
          <a:xfrm>
            <a:off x="0" y="54936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79280" y="1114560"/>
            <a:ext cx="7843320" cy="1923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endParaRPr b="0" lang="en-GB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Rectangle 3"/>
          <p:cNvSpPr/>
          <p:nvPr/>
        </p:nvSpPr>
        <p:spPr>
          <a:xfrm>
            <a:off x="852480" y="3141720"/>
            <a:ext cx="7424640" cy="30178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Lucida Sans Unicode"/>
              </a:rPr>
              <a:t>Основные разделы:</a:t>
            </a:r>
            <a:br>
              <a:rPr sz="3200"/>
            </a:br>
            <a:br>
              <a:rPr sz="3200"/>
            </a:b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Lucida Sans Unicode"/>
              </a:rPr>
              <a:t>1. Что такое мастопатия?</a:t>
            </a:r>
            <a:br>
              <a:rPr sz="3200"/>
            </a:b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Lucida Sans Unicode"/>
              </a:rPr>
              <a:t>2. Кому необходим Мастофорт?</a:t>
            </a:r>
            <a:br>
              <a:rPr sz="3200"/>
            </a:b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Lucida Sans Unicode"/>
              </a:rPr>
              <a:t>3. За счет чего Мастофорт действует?</a:t>
            </a:r>
            <a:br>
              <a:rPr sz="3200"/>
            </a:b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1" name="Picture 4" descr=""/>
          <p:cNvPicPr/>
          <p:nvPr/>
        </p:nvPicPr>
        <p:blipFill>
          <a:blip r:embed="rId2"/>
          <a:stretch/>
        </p:blipFill>
        <p:spPr>
          <a:xfrm>
            <a:off x="5435640" y="0"/>
            <a:ext cx="3708000" cy="31842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1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68360" y="2879640"/>
            <a:ext cx="8388000" cy="37206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000"/>
            </a:b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Lucida Sans Unicode"/>
              </a:rPr>
              <a:t> </a:t>
            </a:r>
            <a:br>
              <a:rPr sz="2000"/>
            </a:b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Lucida Sans Unicode"/>
              </a:rPr>
              <a:t>Каждый час в Украине умирает одна женщина от рака. Каждые 35 минут – заболевает новая.</a:t>
            </a: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Lucida Sans Unicode"/>
              </a:rPr>
              <a:t>Компания Амрита предлагает украинским женщинам </a:t>
            </a: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Lucida Sans Unicode"/>
              </a:rPr>
              <a:t>решение проблемы.</a:t>
            </a: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Lucida Sans Unicode"/>
              </a:rPr>
              <a:t>Главное - не упустить время.</a:t>
            </a: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Lucida Sans Unicode"/>
              </a:rPr>
              <a:t>Порекомендуйте </a:t>
            </a:r>
            <a:r>
              <a:rPr b="0" lang="ru-RU" sz="1800" spc="-1" strike="noStrike">
                <a:solidFill>
                  <a:srgbClr val="ff0066"/>
                </a:solidFill>
                <a:latin typeface="Arial"/>
                <a:ea typeface="Lucida Sans Unicode"/>
              </a:rPr>
              <a:t>МАСТОФОРТ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Lucida Sans Unicode"/>
              </a:rPr>
              <a:t>своим знакомым!</a:t>
            </a:r>
            <a:br>
              <a:rPr sz="1800"/>
            </a:b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Lucida Sans Unicode"/>
              </a:rPr>
              <a:t>                              </a:t>
            </a:r>
            <a:r>
              <a:rPr b="1" lang="ru-RU" sz="2800" spc="-1" strike="noStrike">
                <a:solidFill>
                  <a:srgbClr val="000000"/>
                </a:solidFill>
                <a:latin typeface="Arial"/>
                <a:ea typeface="Lucida Sans Unicode"/>
              </a:rPr>
              <a:t>МА</a:t>
            </a:r>
            <a:r>
              <a:rPr b="1" lang="ru-RU" sz="3200" spc="-1" strike="noStrike">
                <a:solidFill>
                  <a:srgbClr val="ff0066"/>
                </a:solidFill>
                <a:latin typeface="Arial"/>
                <a:ea typeface="Lucida Sans Unicode"/>
              </a:rPr>
              <a:t>СТОП</a:t>
            </a:r>
            <a:r>
              <a:rPr b="1" lang="ru-RU" sz="2800" spc="-1" strike="noStrike">
                <a:solidFill>
                  <a:srgbClr val="000000"/>
                </a:solidFill>
                <a:latin typeface="Arial"/>
                <a:ea typeface="Lucida Sans Unicode"/>
              </a:rPr>
              <a:t>АТИЯ, </a:t>
            </a:r>
            <a:r>
              <a:rPr b="1" lang="ru-RU" sz="2800" spc="-1" strike="noStrike">
                <a:solidFill>
                  <a:srgbClr val="ff0066"/>
                </a:solidFill>
                <a:latin typeface="Arial"/>
                <a:ea typeface="Lucida Sans Unicode"/>
              </a:rPr>
              <a:t>STOP</a:t>
            </a:r>
            <a:r>
              <a:rPr b="1" lang="ru-RU" sz="2800" spc="-1" strike="noStrike">
                <a:solidFill>
                  <a:srgbClr val="000000"/>
                </a:solidFill>
                <a:latin typeface="Arial"/>
                <a:ea typeface="Lucida Sans Unicode"/>
              </a:rPr>
              <a:t>!</a:t>
            </a:r>
            <a:br>
              <a:rPr sz="2800"/>
            </a:br>
            <a:br>
              <a:rPr sz="2000"/>
            </a:br>
            <a:endParaRPr b="0" lang="en-GB" sz="2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4" name="Rectangle 3"/>
          <p:cNvSpPr/>
          <p:nvPr/>
        </p:nvSpPr>
        <p:spPr>
          <a:xfrm>
            <a:off x="755640" y="1557360"/>
            <a:ext cx="7921440" cy="824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343080"/>
                <a:tab algn="l" pos="1257480"/>
                <a:tab algn="l" pos="2171880"/>
                <a:tab algn="l" pos="3086280"/>
                <a:tab algn="l" pos="4000680"/>
                <a:tab algn="l" pos="4915080"/>
                <a:tab algn="l" pos="5829480"/>
                <a:tab algn="l" pos="6743880"/>
                <a:tab algn="l" pos="7658280"/>
                <a:tab algn="l" pos="8572680"/>
                <a:tab algn="l" pos="9487080"/>
                <a:tab algn="l" pos="10401480"/>
              </a:tabLst>
            </a:pP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343080"/>
                <a:tab algn="l" pos="1257480"/>
                <a:tab algn="l" pos="2171880"/>
                <a:tab algn="l" pos="3086280"/>
                <a:tab algn="l" pos="4000680"/>
                <a:tab algn="l" pos="4915080"/>
                <a:tab algn="l" pos="5829480"/>
                <a:tab algn="l" pos="6743880"/>
                <a:tab algn="l" pos="7658280"/>
                <a:tab algn="l" pos="8572680"/>
                <a:tab algn="l" pos="9487080"/>
                <a:tab algn="l" pos="1040148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Lucida Sans Unicode"/>
              </a:rPr>
              <a:t> 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5" name="Picture 4" descr=""/>
          <p:cNvPicPr/>
          <p:nvPr/>
        </p:nvPicPr>
        <p:blipFill>
          <a:blip r:embed="rId2"/>
          <a:stretch/>
        </p:blipFill>
        <p:spPr>
          <a:xfrm>
            <a:off x="0" y="115920"/>
            <a:ext cx="3276360" cy="32763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" dur="indefinite" restart="never" nodeType="tmRoot">
          <p:childTnLst>
            <p:seq>
              <p:cTn id="9" dur="indefinite" nodeType="mainSeq"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39640" y="19162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  <a:ea typeface="Lucida Sans Unicode"/>
              </a:rPr>
              <a:t>Благодарю за внимание!</a:t>
            </a:r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619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6800" bIns="4680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  <a:ea typeface="Lucida Sans Unicode"/>
            </a:endParaRPr>
          </a:p>
        </p:txBody>
      </p:sp>
      <p:pic>
        <p:nvPicPr>
          <p:cNvPr id="178" name="Picture 3" descr=""/>
          <p:cNvPicPr/>
          <p:nvPr/>
        </p:nvPicPr>
        <p:blipFill>
          <a:blip r:embed="rId1"/>
          <a:stretch/>
        </p:blipFill>
        <p:spPr>
          <a:xfrm>
            <a:off x="155520" y="46080"/>
            <a:ext cx="7619760" cy="5276520"/>
          </a:xfrm>
          <a:prstGeom prst="rect">
            <a:avLst/>
          </a:prstGeom>
          <a:ln w="9525">
            <a:noFill/>
          </a:ln>
        </p:spPr>
      </p:pic>
      <p:sp>
        <p:nvSpPr>
          <p:cNvPr id="179" name="Прямоугольник 6"/>
          <p:cNvSpPr/>
          <p:nvPr/>
        </p:nvSpPr>
        <p:spPr>
          <a:xfrm>
            <a:off x="2261160" y="4071960"/>
            <a:ext cx="34927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9c9c9c"/>
                </a:solidFill>
                <a:latin typeface="Arial"/>
                <a:ea typeface="Lucida Sans Unicode"/>
              </a:rPr>
              <a:t>www.amritaclub.do.am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1" descr=""/>
          <p:cNvPicPr/>
          <p:nvPr/>
        </p:nvPicPr>
        <p:blipFill>
          <a:blip r:embed="rId1"/>
          <a:stretch/>
        </p:blipFill>
        <p:spPr>
          <a:xfrm>
            <a:off x="-541440" y="0"/>
            <a:ext cx="9072360" cy="6857640"/>
          </a:xfrm>
          <a:prstGeom prst="rect">
            <a:avLst/>
          </a:prstGeom>
          <a:ln w="9525">
            <a:noFill/>
          </a:ln>
        </p:spPr>
      </p:pic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324000" y="2360520"/>
            <a:ext cx="5544720" cy="3503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Lucida Sans Unicode"/>
              </a:rPr>
              <a:t>     </a:t>
            </a: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Lucida Sans Unicode"/>
              </a:rPr>
              <a:t>Красивая грудь - это не только щедрый  подарок от        природы, но и результат тщательной заботы о груди ее обладательницы .</a:t>
            </a:r>
            <a:br>
              <a:rPr sz="1400"/>
            </a:b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Lucida Sans Unicode"/>
              </a:rPr>
              <a:t>К сожалению, о здоровье груди многие женщины задумываются только тогда, когда появляются первые тревожные признаки неблагополучия</a:t>
            </a:r>
            <a:br>
              <a:rPr sz="1400"/>
            </a:b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Lucida Sans Unicode"/>
              </a:rPr>
              <a:t>Так что же такое мастопатия?</a:t>
            </a:r>
            <a:br>
              <a:rPr sz="1400"/>
            </a:b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Lucida Sans Unicode"/>
              </a:rPr>
              <a:t>И почему ею болеют 50% женщин? Как мастопатия связана с раком?</a:t>
            </a:r>
            <a:br>
              <a:rPr sz="1400"/>
            </a:b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Lucida Sans Unicode"/>
              </a:rPr>
              <a:t> Mastos в переводе с греческого означает грудь, patos в переводе все с того же языка – болезнь.</a:t>
            </a:r>
            <a:br>
              <a:rPr sz="1400"/>
            </a:b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Lucida Sans Unicode"/>
              </a:rPr>
              <a:t> Первые случаи рака описаны 3000 лет до нашей эры, например, в древнеегипетских папирусах врача Имхотепа. </a:t>
            </a:r>
            <a:br>
              <a:rPr sz="1400"/>
            </a:b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Lucida Sans Unicode"/>
              </a:rPr>
              <a:t>Гален (130-200 гг.н.э.) называет опухоли молочной железы раком из-за их внешнего сходства с крабом (по-гречески слова "краб" и "рак" звучат одинаково: karkinos.</a:t>
            </a:r>
            <a:r>
              <a:rPr b="0" lang="ru-RU" sz="900" spc="-1" strike="noStrike">
                <a:solidFill>
                  <a:srgbClr val="000000"/>
                </a:solidFill>
                <a:latin typeface="Arial"/>
                <a:ea typeface="Lucida Sans Unicode"/>
              </a:rPr>
              <a:t> </a:t>
            </a:r>
            <a:endParaRPr b="0" lang="en-GB" sz="9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Rectangle 3"/>
          <p:cNvSpPr/>
          <p:nvPr/>
        </p:nvSpPr>
        <p:spPr>
          <a:xfrm>
            <a:off x="395280" y="4292640"/>
            <a:ext cx="7843320" cy="1469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1800"/>
            </a:b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5" name="Picture 4" descr=""/>
          <p:cNvPicPr/>
          <p:nvPr/>
        </p:nvPicPr>
        <p:blipFill>
          <a:blip r:embed="rId2"/>
          <a:stretch/>
        </p:blipFill>
        <p:spPr>
          <a:xfrm>
            <a:off x="5435640" y="0"/>
            <a:ext cx="3708000" cy="28522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1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79280" y="1380960"/>
            <a:ext cx="7843320" cy="2253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200"/>
            </a:b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Lucida Sans Unicode"/>
              </a:rPr>
              <a:t> </a:t>
            </a: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Lucida Sans Unicode"/>
              </a:rPr>
              <a:t>Мастопатия - доброкачественное фиброзно-кистозное заболевание, </a:t>
            </a:r>
            <a:r>
              <a:rPr b="1" lang="ru-RU" sz="1600" spc="-1" strike="noStrike">
                <a:solidFill>
                  <a:srgbClr val="ff0066"/>
                </a:solidFill>
                <a:latin typeface="Arial"/>
                <a:ea typeface="Lucida Sans Unicode"/>
              </a:rPr>
              <a:t>но создает фон для онкологических процессов</a:t>
            </a:r>
            <a:r>
              <a:rPr b="0" lang="ru-RU" sz="1600" spc="-1" strike="noStrike">
                <a:solidFill>
                  <a:srgbClr val="ff0066"/>
                </a:solidFill>
                <a:latin typeface="Arial"/>
                <a:ea typeface="Lucida Sans Unicode"/>
              </a:rPr>
              <a:t>, </a:t>
            </a:r>
            <a:r>
              <a:rPr b="1" lang="ru-RU" sz="1600" spc="-1" strike="noStrike">
                <a:solidFill>
                  <a:srgbClr val="ff0066"/>
                </a:solidFill>
                <a:latin typeface="Arial"/>
                <a:ea typeface="Lucida Sans Unicode"/>
              </a:rPr>
              <a:t>и во многих случаях при отсутствии должного лечения фиброзные узлы могут стать злокачественными. </a:t>
            </a:r>
            <a:br>
              <a:rPr sz="1600"/>
            </a:b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Lucida Sans Unicode"/>
              </a:rPr>
              <a:t> Среди заболевших раком молочной железы у 50% женщин заболеванию предшествовала мастопатия, т.е развитие болезни можно было предупредить. И только у 40% женщин с  мастопатией знают о своем заболевании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Lucida Sans Unicode"/>
              </a:rPr>
              <a:t>.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Lucida Sans Unicode"/>
              </a:rPr>
              <a:t> </a:t>
            </a: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8" name="Picture 3" descr=""/>
          <p:cNvPicPr/>
          <p:nvPr/>
        </p:nvPicPr>
        <p:blipFill>
          <a:blip r:embed="rId2"/>
          <a:stretch/>
        </p:blipFill>
        <p:spPr>
          <a:xfrm>
            <a:off x="6227640" y="3716280"/>
            <a:ext cx="1512360" cy="2007720"/>
          </a:xfrm>
          <a:prstGeom prst="rect">
            <a:avLst/>
          </a:prstGeom>
          <a:ln w="9525">
            <a:noFill/>
          </a:ln>
        </p:spPr>
      </p:pic>
      <p:pic>
        <p:nvPicPr>
          <p:cNvPr id="99" name="Picture 4" descr=""/>
          <p:cNvPicPr/>
          <p:nvPr/>
        </p:nvPicPr>
        <p:blipFill>
          <a:blip r:embed="rId3"/>
          <a:stretch/>
        </p:blipFill>
        <p:spPr>
          <a:xfrm>
            <a:off x="3635280" y="3716280"/>
            <a:ext cx="1584000" cy="20664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324000" y="2035080"/>
            <a:ext cx="8424360" cy="25300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000"/>
            </a:b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Lucida Sans Unicode"/>
              </a:rPr>
              <a:t> </a:t>
            </a: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Lucida Sans Unicode"/>
              </a:rPr>
              <a:t>Рак молочной железы развивается, когда клетки молочной железы приобретают способность к бесконтрольному росту и распространяются по всему телу .</a:t>
            </a:r>
            <a:br>
              <a:rPr sz="1600"/>
            </a:b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Lucida Sans Unicode"/>
              </a:rPr>
              <a:t>Как правило, это происходит стремительно, в течение года.</a:t>
            </a:r>
            <a:br>
              <a:rPr sz="1600"/>
            </a:br>
            <a:br>
              <a:rPr sz="1600"/>
            </a:br>
            <a:br>
              <a:rPr sz="1000"/>
            </a:b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Lucida Sans Unicode"/>
              </a:rPr>
              <a:t>.</a:t>
            </a:r>
            <a:br>
              <a:rPr sz="2000"/>
            </a:br>
            <a:br>
              <a:rPr sz="2000"/>
            </a:br>
            <a:endParaRPr b="0" lang="en-GB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" name="Rectangle 3"/>
          <p:cNvSpPr/>
          <p:nvPr/>
        </p:nvSpPr>
        <p:spPr>
          <a:xfrm>
            <a:off x="4643280" y="2480040"/>
            <a:ext cx="4500360" cy="5194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pc="-1" strike="noStrike">
                <a:solidFill>
                  <a:srgbClr val="ff0066"/>
                </a:solidFill>
                <a:latin typeface="Arial"/>
                <a:ea typeface="Lucida Sans Unicode"/>
              </a:rPr>
              <a:t> 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" name="Picture 4" descr=""/>
          <p:cNvPicPr/>
          <p:nvPr/>
        </p:nvPicPr>
        <p:blipFill>
          <a:blip r:embed="rId2"/>
          <a:stretch/>
        </p:blipFill>
        <p:spPr>
          <a:xfrm>
            <a:off x="1403280" y="3429000"/>
            <a:ext cx="5616360" cy="2160360"/>
          </a:xfrm>
          <a:prstGeom prst="rect">
            <a:avLst/>
          </a:prstGeom>
          <a:ln w="9525">
            <a:noFill/>
          </a:ln>
        </p:spPr>
      </p:pic>
      <p:pic>
        <p:nvPicPr>
          <p:cNvPr id="104" name="Picture 5" descr=""/>
          <p:cNvPicPr/>
          <p:nvPr/>
        </p:nvPicPr>
        <p:blipFill>
          <a:blip r:embed="rId3"/>
          <a:stretch/>
        </p:blipFill>
        <p:spPr>
          <a:xfrm>
            <a:off x="6443640" y="0"/>
            <a:ext cx="2520720" cy="18000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250920" y="1258920"/>
            <a:ext cx="8424360" cy="4659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000"/>
            </a:b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Lucida Sans Unicode"/>
              </a:rPr>
              <a:t>Лишь 10% рака груди возникает из-за наследственных факторов. Остальные 90% случаев – это рак,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Lucida Sans Unicode"/>
              </a:rPr>
              <a:t>спровоцированный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Lucida Sans Unicode"/>
              </a:rPr>
              <a:t> факторами риска. Какие же они бывают? </a:t>
            </a:r>
            <a:br>
              <a:rPr sz="1800"/>
            </a:br>
            <a:br>
              <a:rPr sz="1200"/>
            </a:br>
            <a:r>
              <a:rPr b="1" lang="ru-RU" sz="1600" spc="-1" strike="noStrike">
                <a:solidFill>
                  <a:srgbClr val="009900"/>
                </a:solidFill>
                <a:latin typeface="Arial"/>
                <a:ea typeface="Lucida Sans Unicode"/>
              </a:rPr>
              <a:t> </a:t>
            </a:r>
            <a:br>
              <a:rPr sz="1600"/>
            </a:br>
            <a:br>
              <a:rPr sz="1600"/>
            </a:br>
            <a:br>
              <a:rPr sz="1600"/>
            </a:br>
            <a:br>
              <a:rPr sz="1600"/>
            </a:br>
            <a:br>
              <a:rPr sz="1600"/>
            </a:br>
            <a:r>
              <a:rPr b="1" lang="ru-RU" sz="1600" spc="-1" strike="noStrike">
                <a:solidFill>
                  <a:srgbClr val="009900"/>
                </a:solidFill>
                <a:latin typeface="Arial"/>
                <a:ea typeface="Lucida Sans Unicode"/>
              </a:rPr>
              <a:t>Питание:</a:t>
            </a:r>
            <a:br>
              <a:rPr sz="1600"/>
            </a:br>
            <a:br>
              <a:rPr sz="1600"/>
            </a:b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Lucida Sans Unicode"/>
              </a:rPr>
              <a:t>- питание, богатое жирами и низкое употребление пищи, богатой клетчаткой;</a:t>
            </a:r>
            <a:br>
              <a:rPr sz="1600"/>
            </a:b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Lucida Sans Unicode"/>
              </a:rPr>
              <a:t>- нарушение микроэлементного состава воды;</a:t>
            </a:r>
            <a:br>
              <a:rPr sz="1600"/>
            </a:b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Lucida Sans Unicode"/>
              </a:rPr>
              <a:t>- злоупотребление некоторыми продуктами (чай, кофе, какао, кола, шоколад), которые вызывают  набухание молочных желез; </a:t>
            </a:r>
            <a:br>
              <a:rPr sz="1600"/>
            </a:br>
            <a:r>
              <a:rPr b="1" lang="uk-UA" sz="1600" spc="-1" strike="noStrike">
                <a:solidFill>
                  <a:srgbClr val="000000"/>
                </a:solidFill>
                <a:latin typeface="Arial"/>
                <a:ea typeface="Lucida Sans Unicode"/>
              </a:rPr>
              <a:t>- затяжные диеты и передания</a:t>
            </a: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Lucida Sans Unicode"/>
              </a:rPr>
              <a:t>, прием алкоголя;</a:t>
            </a:r>
            <a:br>
              <a:rPr sz="1600"/>
            </a:br>
            <a:endParaRPr b="0" lang="en-GB" sz="16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7" name="Picture 3" descr="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3132000" y="2637000"/>
            <a:ext cx="2808000" cy="16552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250920" y="566640"/>
            <a:ext cx="8424360" cy="5752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000"/>
            </a:br>
            <a:br>
              <a:rPr sz="1600"/>
            </a:br>
            <a:r>
              <a:rPr b="1" lang="ru-RU" sz="1600" spc="-1" strike="noStrike">
                <a:solidFill>
                  <a:srgbClr val="009900"/>
                </a:solidFill>
                <a:latin typeface="Arial"/>
                <a:ea typeface="Lucida Sans Unicode"/>
              </a:rPr>
              <a:t>Состояние здоровья:</a:t>
            </a:r>
            <a:br>
              <a:rPr sz="1600"/>
            </a:b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Lucida Sans Unicode"/>
              </a:rPr>
              <a:t> -дисбаланс выработки гомонов яичников, надпочечников, гипофиза, щитовидной   железы, а во время беременности и гормонов плаценты;</a:t>
            </a:r>
            <a:br>
              <a:rPr sz="1600"/>
            </a:b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Lucida Sans Unicode"/>
              </a:rPr>
              <a:t>-инфекционные и неинфекционные гинекологические заболевания; доброкачественные опухоли матки и яичников, кисты, нарушения менструального цикла;</a:t>
            </a:r>
            <a:br>
              <a:rPr sz="1600"/>
            </a:b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Lucida Sans Unicode"/>
              </a:rPr>
              <a:t>- начало менструаций в раннем возрасте (до 12 лет) и позднее их окончание (после 55);</a:t>
            </a:r>
            <a:br>
              <a:rPr sz="1600"/>
            </a:b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Lucida Sans Unicode"/>
              </a:rPr>
              <a:t>-отсутствие беременности и родов, поздние или единственные роды; </a:t>
            </a:r>
            <a:br>
              <a:rPr sz="1600"/>
            </a:b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Lucida Sans Unicode"/>
              </a:rPr>
              <a:t>- заболевания печени: гепатит, холангит, гепатохолецистит;</a:t>
            </a:r>
            <a:br>
              <a:rPr sz="1600"/>
            </a:b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Lucida Sans Unicode"/>
              </a:rPr>
              <a:t>- широкое и бесконтрольное использование гормональных контрацептивов;</a:t>
            </a:r>
            <a:br>
              <a:rPr sz="1600"/>
            </a:b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Lucida Sans Unicode"/>
              </a:rPr>
              <a:t>-прерывание беременности (обратное развитие груди после аборта может достигать 5 лет);</a:t>
            </a:r>
            <a:br>
              <a:rPr sz="1600"/>
            </a:b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Lucida Sans Unicode"/>
              </a:rPr>
              <a:t>-раннее (менее 1,5 мес) и позднее (больше года) отнятие ребенка от груди;</a:t>
            </a:r>
            <a:br>
              <a:rPr sz="1600"/>
            </a:b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Lucida Sans Unicode"/>
              </a:rPr>
              <a:t>- наследственная предрасположенность;</a:t>
            </a:r>
            <a:br>
              <a:rPr sz="1600"/>
            </a:b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Lucida Sans Unicode"/>
              </a:rPr>
              <a:t>- сахарный диабет, ожирение и гипертония, хронические запоры, дисбактериоз кишечника;</a:t>
            </a:r>
            <a:br>
              <a:rPr sz="1600"/>
            </a:b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Lucida Sans Unicode"/>
              </a:rPr>
              <a:t>- возраст женщины 25–55 лет;</a:t>
            </a:r>
            <a:br>
              <a:rPr sz="1600"/>
            </a:b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Lucida Sans Unicode"/>
              </a:rPr>
              <a:t>-назначение заместительной гормональной терапии (синтетические гомоны) при ряде других заболеваний;</a:t>
            </a:r>
            <a:br>
              <a:rPr sz="1600"/>
            </a:br>
            <a:endParaRPr b="0" lang="en-GB" sz="16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0" name="Picture 3" descr=""/>
          <p:cNvPicPr/>
          <p:nvPr/>
        </p:nvPicPr>
        <p:blipFill>
          <a:blip r:embed="rId2"/>
          <a:stretch/>
        </p:blipFill>
        <p:spPr>
          <a:xfrm>
            <a:off x="7877160" y="0"/>
            <a:ext cx="1266480" cy="17730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250920" y="1592280"/>
            <a:ext cx="8424360" cy="39906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pc="-1" strike="noStrike">
                <a:solidFill>
                  <a:srgbClr val="009900"/>
                </a:solidFill>
                <a:latin typeface="Arial"/>
                <a:ea typeface="Lucida Sans Unicode"/>
              </a:rPr>
              <a:t>Психологический фон:</a:t>
            </a:r>
            <a:br>
              <a:rPr sz="1600"/>
            </a:b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Lucida Sans Unicode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Lucida Sans Unicode"/>
              </a:rPr>
              <a:t>-</a:t>
            </a: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Lucida Sans Unicode"/>
              </a:rPr>
              <a:t>сексуальная неудовлетворенность, вызывающая застойные явления;</a:t>
            </a:r>
            <a:br>
              <a:rPr sz="1400"/>
            </a:b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Lucida Sans Unicode"/>
              </a:rPr>
              <a:t> -эмоциональные перегрузки повышает частоту возникновения мастопатии  в 3-5 раз;</a:t>
            </a:r>
            <a:br>
              <a:rPr sz="1200"/>
            </a:br>
            <a:r>
              <a:rPr b="1" lang="ru-RU" sz="1600" spc="-1" strike="noStrike">
                <a:solidFill>
                  <a:srgbClr val="009900"/>
                </a:solidFill>
                <a:latin typeface="Arial"/>
                <a:ea typeface="Lucida Sans Unicode"/>
              </a:rPr>
              <a:t>Образ жизни:</a:t>
            </a:r>
            <a:br>
              <a:rPr sz="1600"/>
            </a:b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Lucida Sans Unicode"/>
              </a:rPr>
              <a:t>- </a:t>
            </a: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Lucida Sans Unicode"/>
              </a:rPr>
              <a:t>деловой активный ритм жизни, повышенная ответственность, проживание в городах;</a:t>
            </a:r>
            <a:br>
              <a:rPr sz="1400"/>
            </a:b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Lucida Sans Unicode"/>
              </a:rPr>
              <a:t>- ультрафиолетовое и кислородное голодание;</a:t>
            </a:r>
            <a:br>
              <a:rPr sz="1400"/>
            </a:b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Lucida Sans Unicode"/>
              </a:rPr>
              <a:t>- переохлаждение, особенно неношение в молодости теплого белья;</a:t>
            </a:r>
            <a:br>
              <a:rPr sz="1400"/>
            </a:b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Lucida Sans Unicode"/>
              </a:rPr>
              <a:t>- курение (увеличивает риск рака молочной железы на 30%);</a:t>
            </a:r>
            <a:br>
              <a:rPr sz="1400"/>
            </a:b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Lucida Sans Unicode"/>
              </a:rPr>
              <a:t>- посещение сауны, пляжей и курортов с физиопроцедурами (озокерит, лечебные грязи, нагретые камни, массажи…), т.к. это не только улучшает обменные процессы здоровых тканях, но и может усилить рост опухолей;</a:t>
            </a:r>
            <a:br>
              <a:rPr sz="1400"/>
            </a:b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Lucida Sans Unicode"/>
              </a:rPr>
              <a:t>- травмы молочной железы. Даже легкая из них может стать предрасполагающим фактором для развития опухолевого процесса. А травмы подстерегают активную женщину повсюду - это и занятия спортом, и вождение автомобиля,  даже аэробика и бальные танцы. Травмой может считаться и пластическая операция, проведенная на молочной железе;</a:t>
            </a:r>
            <a:br>
              <a:rPr sz="1400"/>
            </a:b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Lucida Sans Unicode"/>
              </a:rPr>
              <a:t>-ношение тесных бюстгалтеров;</a:t>
            </a:r>
            <a:br>
              <a:rPr sz="1400"/>
            </a:b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Lucida Sans Unicode"/>
              </a:rPr>
              <a:t>- чрезмерные физические нагрузки.</a:t>
            </a:r>
            <a:endParaRPr b="0" lang="en-GB" sz="1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3" name="Picture 3" descr="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0" y="5445000"/>
            <a:ext cx="1547280" cy="1412640"/>
          </a:xfrm>
          <a:prstGeom prst="rect">
            <a:avLst/>
          </a:prstGeom>
          <a:ln w="9525">
            <a:noFill/>
          </a:ln>
        </p:spPr>
      </p:pic>
      <p:pic>
        <p:nvPicPr>
          <p:cNvPr id="114" name="Picture 4" descr=""/>
          <p:cNvPicPr/>
          <p:nvPr/>
        </p:nvPicPr>
        <p:blipFill>
          <a:blip r:embed="rId4"/>
          <a:stretch/>
        </p:blipFill>
        <p:spPr>
          <a:xfrm>
            <a:off x="6516720" y="5445000"/>
            <a:ext cx="1402920" cy="1412640"/>
          </a:xfrm>
          <a:prstGeom prst="rect">
            <a:avLst/>
          </a:prstGeom>
          <a:ln w="9525">
            <a:noFill/>
          </a:ln>
        </p:spPr>
      </p:pic>
      <p:pic>
        <p:nvPicPr>
          <p:cNvPr id="115" name="Picture 5" descr="">
            <a:hlinkClick r:id="rId5"/>
          </p:cNvPr>
          <p:cNvPicPr/>
          <p:nvPr/>
        </p:nvPicPr>
        <p:blipFill>
          <a:blip r:embed="rId6"/>
          <a:stretch/>
        </p:blipFill>
        <p:spPr>
          <a:xfrm>
            <a:off x="7020000" y="0"/>
            <a:ext cx="2123640" cy="1728360"/>
          </a:xfrm>
          <a:prstGeom prst="rect">
            <a:avLst/>
          </a:prstGeom>
          <a:ln w="9525">
            <a:noFill/>
          </a:ln>
        </p:spPr>
      </p:pic>
      <p:pic>
        <p:nvPicPr>
          <p:cNvPr id="116" name="Picture 6" descr="">
            <a:hlinkClick r:id="rId7"/>
          </p:cNvPr>
          <p:cNvPicPr/>
          <p:nvPr/>
        </p:nvPicPr>
        <p:blipFill>
          <a:blip r:embed="rId8"/>
          <a:stretch/>
        </p:blipFill>
        <p:spPr>
          <a:xfrm>
            <a:off x="1547640" y="5445000"/>
            <a:ext cx="1657080" cy="1412640"/>
          </a:xfrm>
          <a:prstGeom prst="rect">
            <a:avLst/>
          </a:prstGeom>
          <a:ln w="9525">
            <a:noFill/>
          </a:ln>
        </p:spPr>
      </p:pic>
      <p:pic>
        <p:nvPicPr>
          <p:cNvPr id="117" name="Picture 7" descr="">
            <a:hlinkClick r:id="rId9"/>
          </p:cNvPr>
          <p:cNvPicPr/>
          <p:nvPr/>
        </p:nvPicPr>
        <p:blipFill>
          <a:blip r:embed="rId10"/>
          <a:stretch/>
        </p:blipFill>
        <p:spPr>
          <a:xfrm>
            <a:off x="3203640" y="5445000"/>
            <a:ext cx="1584000" cy="1412640"/>
          </a:xfrm>
          <a:prstGeom prst="rect">
            <a:avLst/>
          </a:prstGeom>
          <a:ln w="9525">
            <a:noFill/>
          </a:ln>
        </p:spPr>
      </p:pic>
      <p:pic>
        <p:nvPicPr>
          <p:cNvPr id="118" name="Picture 8" descr=""/>
          <p:cNvPicPr/>
          <p:nvPr/>
        </p:nvPicPr>
        <p:blipFill>
          <a:blip r:embed="rId11"/>
          <a:stretch/>
        </p:blipFill>
        <p:spPr>
          <a:xfrm>
            <a:off x="3419640" y="0"/>
            <a:ext cx="2665080" cy="1771200"/>
          </a:xfrm>
          <a:prstGeom prst="rect">
            <a:avLst/>
          </a:prstGeom>
          <a:ln w="9525">
            <a:noFill/>
          </a:ln>
        </p:spPr>
      </p:pic>
      <p:pic>
        <p:nvPicPr>
          <p:cNvPr id="119" name="Picture 9" descr="">
            <a:hlinkClick r:id="rId12"/>
          </p:cNvPr>
          <p:cNvPicPr/>
          <p:nvPr/>
        </p:nvPicPr>
        <p:blipFill>
          <a:blip r:embed="rId13"/>
          <a:stretch/>
        </p:blipFill>
        <p:spPr>
          <a:xfrm>
            <a:off x="7956720" y="5373720"/>
            <a:ext cx="1186920" cy="1483920"/>
          </a:xfrm>
          <a:prstGeom prst="rect">
            <a:avLst/>
          </a:prstGeom>
          <a:ln w="9525">
            <a:noFill/>
          </a:ln>
        </p:spPr>
      </p:pic>
      <p:pic>
        <p:nvPicPr>
          <p:cNvPr id="120" name="Picture 10" descr="">
            <a:hlinkClick r:id="rId14"/>
          </p:cNvPr>
          <p:cNvPicPr/>
          <p:nvPr/>
        </p:nvPicPr>
        <p:blipFill>
          <a:blip r:embed="rId15"/>
          <a:stretch/>
        </p:blipFill>
        <p:spPr>
          <a:xfrm>
            <a:off x="4788000" y="5445000"/>
            <a:ext cx="1752120" cy="1412640"/>
          </a:xfrm>
          <a:prstGeom prst="rect">
            <a:avLst/>
          </a:prstGeom>
          <a:ln w="9525">
            <a:noFill/>
          </a:ln>
        </p:spPr>
      </p:pic>
      <p:pic>
        <p:nvPicPr>
          <p:cNvPr id="121" name="Picture 11" descr="">
            <a:hlinkClick r:id="rId16"/>
          </p:cNvPr>
          <p:cNvPicPr/>
          <p:nvPr/>
        </p:nvPicPr>
        <p:blipFill>
          <a:blip r:embed="rId17"/>
          <a:stretch/>
        </p:blipFill>
        <p:spPr>
          <a:xfrm>
            <a:off x="0" y="0"/>
            <a:ext cx="2050560" cy="16776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250920" y="1928880"/>
            <a:ext cx="8424360" cy="3319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200"/>
            </a:br>
            <a:br>
              <a:rPr sz="1200"/>
            </a:b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Lucida Sans Unicode"/>
              </a:rPr>
              <a:t>  </a:t>
            </a:r>
            <a:r>
              <a:rPr b="1" lang="ru-RU" sz="1600" spc="-1" strike="noStrike">
                <a:solidFill>
                  <a:srgbClr val="009900"/>
                </a:solidFill>
                <a:latin typeface="Arial"/>
                <a:ea typeface="Lucida Sans Unicode"/>
              </a:rPr>
              <a:t>Все эти факторы, накапливаясь из года в год, могут вызывать мастопатию. Если Вы считаете, что три любых фактора риска имеют к Вам отношение, Вам нужен профилактический курс </a:t>
            </a:r>
            <a:r>
              <a:rPr b="1" lang="ru-RU" sz="1600" spc="-1" strike="noStrike">
                <a:solidFill>
                  <a:srgbClr val="ff0066"/>
                </a:solidFill>
                <a:latin typeface="Arial"/>
                <a:ea typeface="Lucida Sans Unicode"/>
              </a:rPr>
              <a:t>МАСТОФОРТА</a:t>
            </a:r>
            <a:r>
              <a:rPr b="1" lang="ru-RU" sz="1600" spc="-1" strike="noStrike">
                <a:solidFill>
                  <a:srgbClr val="009900"/>
                </a:solidFill>
                <a:latin typeface="Arial"/>
                <a:ea typeface="Lucida Sans Unicode"/>
              </a:rPr>
              <a:t>!</a:t>
            </a:r>
            <a:br>
              <a:rPr sz="1600"/>
            </a:br>
            <a:r>
              <a:rPr b="1" lang="ru-RU" sz="1600" spc="-1" strike="noStrike">
                <a:solidFill>
                  <a:srgbClr val="009900"/>
                </a:solidFill>
                <a:latin typeface="Arial"/>
                <a:ea typeface="Lucida Sans Unicode"/>
              </a:rPr>
              <a:t>Если Вы уже наблюдаете у себя признаки развившейся мастопатии, пройдите курс комплексного оздоровления с обязательным использованием </a:t>
            </a:r>
            <a:r>
              <a:rPr b="1" lang="ru-RU" sz="1600" spc="-1" strike="noStrike">
                <a:solidFill>
                  <a:srgbClr val="ff0066"/>
                </a:solidFill>
                <a:latin typeface="Arial"/>
                <a:ea typeface="Lucida Sans Unicode"/>
              </a:rPr>
              <a:t>МАСТОФОРТА</a:t>
            </a:r>
            <a:r>
              <a:rPr b="1" lang="ru-RU" sz="1600" spc="-1" strike="noStrike">
                <a:solidFill>
                  <a:srgbClr val="009900"/>
                </a:solidFill>
                <a:latin typeface="Arial"/>
                <a:ea typeface="Lucida Sans Unicode"/>
              </a:rPr>
              <a:t>. Признаками служат: боли в молочных железах, уплотнения и отеки, невозможность лечь на грудь, в последней стадии - выделения из сосков.</a:t>
            </a:r>
            <a:br>
              <a:rPr sz="1600"/>
            </a:br>
            <a:br>
              <a:rPr sz="1600"/>
            </a:br>
            <a:r>
              <a:rPr b="1" lang="ru-RU" sz="1600" spc="-1" strike="noStrike">
                <a:solidFill>
                  <a:srgbClr val="009900"/>
                </a:solidFill>
                <a:latin typeface="Arial"/>
                <a:ea typeface="Lucida Sans Unicode"/>
              </a:rPr>
              <a:t>Обращаю Ваше внимание: мастопатия не «проходит сама».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  <a:ea typeface="Lucida Sans Unicode"/>
              </a:rPr>
              <a:t> </a:t>
            </a:r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4" name="Picture 3" descr=""/>
          <p:cNvPicPr/>
          <p:nvPr/>
        </p:nvPicPr>
        <p:blipFill>
          <a:blip r:embed="rId2"/>
          <a:stretch/>
        </p:blipFill>
        <p:spPr>
          <a:xfrm>
            <a:off x="6877080" y="0"/>
            <a:ext cx="2266560" cy="20602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8029</TotalTime>
  <Application>LibreOffice/7.5.2.2$Windows_X86_64 LibreOffice_project/53bb9681a964705cf672590721dbc85eb4d0c3a2</Application>
  <AppVersion>15.0000</AppVersion>
  <Words>238</Words>
  <Paragraphs>50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2009-08-21T15:18:00Z</dcterms:created>
  <dc:creator>Amrita - Все для здоров'я та краси</dc:creator>
  <dc:description/>
  <dc:language>uk-UA</dc:language>
  <cp:lastModifiedBy>Саша</cp:lastModifiedBy>
  <cp:lastPrinted>2009-11-16T12:16:15Z</cp:lastPrinted>
  <dcterms:modified xsi:type="dcterms:W3CDTF">2010-08-14T08:11:51Z</dcterms:modified>
  <cp:revision>399</cp:revision>
  <dc:subject/>
  <dc:title>Презентація Мастофорт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21</vt:i4>
  </property>
  <property fmtid="{D5CDD505-2E9C-101B-9397-08002B2CF9AE}" pid="3" name="PresentationFormat">
    <vt:lpwstr>Экран (4:3)</vt:lpwstr>
  </property>
  <property fmtid="{D5CDD505-2E9C-101B-9397-08002B2CF9AE}" pid="4" name="Slides">
    <vt:i4>21</vt:i4>
  </property>
</Properties>
</file>