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media/image1.png" ContentType="image/png"/>
  <Override PartName="/ppt/media/image2.png" ContentType="image/png"/>
  <Override PartName="/ppt/media/image3.jpeg" ContentType="image/jpeg"/>
  <Override PartName="/ppt/media/image4.jpeg" ContentType="image/jpeg"/>
  <Override PartName="/ppt/media/image5.jpeg" ContentType="image/jpe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313882C-328B-460C-B2D1-C269A6C4A08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167760"/>
            <a:ext cx="8229240" cy="135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457200" y="3966480"/>
            <a:ext cx="822924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4A9C854-BEC7-4A67-93E2-FCD6D508027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167760"/>
            <a:ext cx="8229240" cy="135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457200" y="3966480"/>
            <a:ext cx="40158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/>
          </p:nvPr>
        </p:nvSpPr>
        <p:spPr>
          <a:xfrm>
            <a:off x="4674240" y="3966480"/>
            <a:ext cx="40158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D1EB9D1-F93B-4512-8FF9-29815CDFC0F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167760"/>
            <a:ext cx="8229240" cy="135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/>
          </p:nvPr>
        </p:nvSpPr>
        <p:spPr>
          <a:xfrm>
            <a:off x="457200" y="3966480"/>
            <a:ext cx="26496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/>
          </p:nvPr>
        </p:nvSpPr>
        <p:spPr>
          <a:xfrm>
            <a:off x="3239640" y="3966480"/>
            <a:ext cx="26496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56" name="PlaceHolder 7"/>
          <p:cNvSpPr>
            <a:spLocks noGrp="1"/>
          </p:cNvSpPr>
          <p:nvPr>
            <p:ph/>
          </p:nvPr>
        </p:nvSpPr>
        <p:spPr>
          <a:xfrm>
            <a:off x="6022080" y="3966480"/>
            <a:ext cx="26496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3C2F8BE-8414-439A-A122-1CB1C3FF36A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746A747-A7C1-498D-94D5-79CBCF93BBF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167760"/>
            <a:ext cx="8229240" cy="135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6E958CD-2E10-44CD-9137-CA25C57A23D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167760"/>
            <a:ext cx="8229240" cy="135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8885F3B-B5DE-4F82-B159-04AEAD53F25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167760"/>
            <a:ext cx="8229240" cy="135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3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3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63C2414-2C7F-49B8-96C9-30D62B38A5D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167760"/>
            <a:ext cx="8229240" cy="135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50E227C-7565-4F87-A5CE-15AEDEFBC3B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7920"/>
            <a:ext cx="8229240" cy="52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D79B4DB-DB52-455A-8FA2-5913E2EBC96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167760"/>
            <a:ext cx="8229240" cy="135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3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457200" y="3966480"/>
            <a:ext cx="40158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66A5F15-BBEB-416A-B230-9BB0016C147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167760"/>
            <a:ext cx="8229240" cy="135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F34FC59-093F-4BC0-87CA-69347229BB2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167760"/>
            <a:ext cx="8229240" cy="135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3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4674240" y="3966480"/>
            <a:ext cx="40158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8EEEEA4-71AA-414F-A39C-113A1275E60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167760"/>
            <a:ext cx="8229240" cy="135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457200" y="3966480"/>
            <a:ext cx="822924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CAEA0F7-877E-47A1-9A52-293F213E896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167760"/>
            <a:ext cx="8229240" cy="135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57200" y="3966480"/>
            <a:ext cx="822924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6BBA2DD-3829-466E-B171-31C05B87B43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167760"/>
            <a:ext cx="8229240" cy="135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457200" y="3966480"/>
            <a:ext cx="40158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/>
          </p:nvPr>
        </p:nvSpPr>
        <p:spPr>
          <a:xfrm>
            <a:off x="4674240" y="3966480"/>
            <a:ext cx="40158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C75CB38-3016-4F85-928F-E2543B879C8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167760"/>
            <a:ext cx="8229240" cy="135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457200" y="3966480"/>
            <a:ext cx="26496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/>
          </p:nvPr>
        </p:nvSpPr>
        <p:spPr>
          <a:xfrm>
            <a:off x="3239640" y="3966480"/>
            <a:ext cx="26496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/>
          </p:nvPr>
        </p:nvSpPr>
        <p:spPr>
          <a:xfrm>
            <a:off x="6022080" y="3966480"/>
            <a:ext cx="26496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4E2271E-A6EF-437C-9EA9-4EE3FED6695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167760"/>
            <a:ext cx="8229240" cy="135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C6E1D11-CF59-4CE9-B024-E2E54F0AA0E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167760"/>
            <a:ext cx="8229240" cy="135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3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3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2A90C43-CBC1-45D6-B08C-43D340F5596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167760"/>
            <a:ext cx="8229240" cy="135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FDD736C-480A-48A5-A5D0-AE1DA2369C7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subTitle"/>
          </p:nvPr>
        </p:nvSpPr>
        <p:spPr>
          <a:xfrm>
            <a:off x="457200" y="277920"/>
            <a:ext cx="8229240" cy="52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84E2A88-E252-4899-B3F1-E60402F11FE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167760"/>
            <a:ext cx="8229240" cy="135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3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57200" y="3966480"/>
            <a:ext cx="40158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FC9789B-1ED7-49BF-8F7C-4A0544CEE15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67760"/>
            <a:ext cx="8229240" cy="135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3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674240" y="3966480"/>
            <a:ext cx="40158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089A43B-F64A-4075-B0D3-A0D42491EC2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167760"/>
            <a:ext cx="8229240" cy="135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457200" y="3966480"/>
            <a:ext cx="822924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1021330-1D91-444A-9964-A4C19FC520F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3366"/>
            </a:gs>
            <a:gs pos="100000">
              <a:srgbClr val="5c7d9d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2"/>
          <p:cNvGrpSpPr/>
          <p:nvPr/>
        </p:nvGrpSpPr>
        <p:grpSpPr>
          <a:xfrm>
            <a:off x="4716360" y="5345280"/>
            <a:ext cx="4427280" cy="1512360"/>
            <a:chOff x="4716360" y="5345280"/>
            <a:chExt cx="4427280" cy="1512360"/>
          </a:xfrm>
        </p:grpSpPr>
        <p:sp>
          <p:nvSpPr>
            <p:cNvPr id="1" name="Freeform 3"/>
            <p:cNvSpPr/>
            <p:nvPr/>
          </p:nvSpPr>
          <p:spPr>
            <a:xfrm>
              <a:off x="4716360" y="5345280"/>
              <a:ext cx="4427280" cy="1512360"/>
            </a:xfrm>
            <a:custGeom>
              <a:avLst/>
              <a:gdLst>
                <a:gd name="textAreaLeft" fmla="*/ 0 w 4427280"/>
                <a:gd name="textAreaRight" fmla="*/ 4427640 w 4427280"/>
                <a:gd name="textAreaTop" fmla="*/ 0 h 1512360"/>
                <a:gd name="textAreaBottom" fmla="*/ 1512720 h 1512360"/>
              </a:gdLst>
              <a:ahLst/>
              <a:rect l="textAreaLeft" t="textAreaTop" r="textAreaRight" b="textAreaBottom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rgbClr val="003366"/>
                </a:gs>
                <a:gs pos="100000">
                  <a:srgbClr val="336699"/>
                </a:gs>
              </a:gsLst>
              <a:lin ang="27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8f8f8"/>
                </a:solidFill>
                <a:latin typeface="Verdana"/>
              </a:endParaRPr>
            </a:p>
          </p:txBody>
        </p:sp>
        <p:sp>
          <p:nvSpPr>
            <p:cNvPr id="2" name="Freeform 4"/>
            <p:cNvSpPr/>
            <p:nvPr/>
          </p:nvSpPr>
          <p:spPr>
            <a:xfrm>
              <a:off x="7305840" y="6372360"/>
              <a:ext cx="18720" cy="28080"/>
            </a:xfrm>
            <a:custGeom>
              <a:avLst/>
              <a:gdLst>
                <a:gd name="textAreaLeft" fmla="*/ 0 w 18720"/>
                <a:gd name="textAreaRight" fmla="*/ 19080 w 187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rgbClr val="2e5c8b"/>
                </a:gs>
                <a:gs pos="100000">
                  <a:srgbClr val="336699"/>
                </a:gs>
              </a:gsLst>
              <a:lin ang="27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8f8f8"/>
                </a:solidFill>
                <a:latin typeface="Verdana"/>
              </a:endParaRPr>
            </a:p>
          </p:txBody>
        </p:sp>
        <p:sp>
          <p:nvSpPr>
            <p:cNvPr id="3" name="Freeform 5"/>
            <p:cNvSpPr/>
            <p:nvPr/>
          </p:nvSpPr>
          <p:spPr>
            <a:xfrm>
              <a:off x="7296120" y="6343560"/>
              <a:ext cx="9000" cy="28080"/>
            </a:xfrm>
            <a:custGeom>
              <a:avLst/>
              <a:gdLst>
                <a:gd name="textAreaLeft" fmla="*/ 0 w 9000"/>
                <a:gd name="textAreaRight" fmla="*/ 9360 w 900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rgbClr val="2e5c8b"/>
                </a:gs>
                <a:gs pos="100000">
                  <a:srgbClr val="336699"/>
                </a:gs>
              </a:gsLst>
              <a:lin ang="27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8f8f8"/>
                </a:solidFill>
                <a:latin typeface="Verdana"/>
              </a:endParaRPr>
            </a:p>
          </p:txBody>
        </p:sp>
        <p:sp>
          <p:nvSpPr>
            <p:cNvPr id="4" name="Freeform 6"/>
            <p:cNvSpPr/>
            <p:nvPr/>
          </p:nvSpPr>
          <p:spPr>
            <a:xfrm>
              <a:off x="8223120" y="5678640"/>
              <a:ext cx="482400" cy="1176120"/>
            </a:xfrm>
            <a:custGeom>
              <a:avLst/>
              <a:gdLst>
                <a:gd name="textAreaLeft" fmla="*/ 0 w 482400"/>
                <a:gd name="textAreaRight" fmla="*/ 482760 w 482400"/>
                <a:gd name="textAreaTop" fmla="*/ 0 h 1176120"/>
                <a:gd name="textAreaBottom" fmla="*/ 1176480 h 1176120"/>
              </a:gdLst>
              <a:ahLst/>
              <a:rect l="textAreaLeft" t="textAreaTop" r="textAreaRight" b="textAreaBottom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rgbClr val="2e5c8b"/>
                </a:gs>
                <a:gs pos="100000">
                  <a:srgbClr val="336699"/>
                </a:gs>
              </a:gsLst>
              <a:lin ang="27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8f8f8"/>
                </a:solidFill>
                <a:latin typeface="Verdana"/>
              </a:endParaRPr>
            </a:p>
          </p:txBody>
        </p:sp>
        <p:sp>
          <p:nvSpPr>
            <p:cNvPr id="5" name="Freeform 7"/>
            <p:cNvSpPr/>
            <p:nvPr/>
          </p:nvSpPr>
          <p:spPr>
            <a:xfrm>
              <a:off x="7807320" y="5640480"/>
              <a:ext cx="498240" cy="1217160"/>
            </a:xfrm>
            <a:custGeom>
              <a:avLst/>
              <a:gdLst>
                <a:gd name="textAreaLeft" fmla="*/ 0 w 498240"/>
                <a:gd name="textAreaRight" fmla="*/ 498600 w 498240"/>
                <a:gd name="textAreaTop" fmla="*/ 0 h 1217160"/>
                <a:gd name="textAreaBottom" fmla="*/ 1217520 h 1217160"/>
              </a:gdLst>
              <a:ahLst/>
              <a:rect l="textAreaLeft" t="textAreaTop" r="textAreaRight" b="textAreaBottom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rgbClr val="2e5c8b"/>
                </a:gs>
                <a:gs pos="100000">
                  <a:srgbClr val="336699"/>
                </a:gs>
              </a:gsLst>
              <a:lin ang="27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8f8f8"/>
                </a:solidFill>
                <a:latin typeface="Verdana"/>
              </a:endParaRPr>
            </a:p>
          </p:txBody>
        </p:sp>
        <p:sp>
          <p:nvSpPr>
            <p:cNvPr id="6" name="Freeform 8"/>
            <p:cNvSpPr/>
            <p:nvPr/>
          </p:nvSpPr>
          <p:spPr>
            <a:xfrm>
              <a:off x="7461360" y="5869080"/>
              <a:ext cx="436320" cy="988560"/>
            </a:xfrm>
            <a:custGeom>
              <a:avLst/>
              <a:gdLst>
                <a:gd name="textAreaLeft" fmla="*/ 0 w 436320"/>
                <a:gd name="textAreaRight" fmla="*/ 436680 w 436320"/>
                <a:gd name="textAreaTop" fmla="*/ 0 h 988560"/>
                <a:gd name="textAreaBottom" fmla="*/ 988920 h 988560"/>
              </a:gdLst>
              <a:ahLst/>
              <a:rect l="textAreaLeft" t="textAreaTop" r="textAreaRight" b="textAreaBottom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rgbClr val="2e5c8b"/>
                </a:gs>
                <a:gs pos="100000">
                  <a:srgbClr val="336699"/>
                </a:gs>
              </a:gsLst>
              <a:lin ang="27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8f8f8"/>
                </a:solidFill>
                <a:latin typeface="Verdana"/>
              </a:endParaRPr>
            </a:p>
          </p:txBody>
        </p:sp>
        <p:sp>
          <p:nvSpPr>
            <p:cNvPr id="7" name="Freeform 9"/>
            <p:cNvSpPr/>
            <p:nvPr/>
          </p:nvSpPr>
          <p:spPr>
            <a:xfrm>
              <a:off x="7178760" y="5888160"/>
              <a:ext cx="337680" cy="969480"/>
            </a:xfrm>
            <a:custGeom>
              <a:avLst/>
              <a:gdLst>
                <a:gd name="textAreaLeft" fmla="*/ 0 w 337680"/>
                <a:gd name="textAreaRight" fmla="*/ 338040 w 337680"/>
                <a:gd name="textAreaTop" fmla="*/ 0 h 969480"/>
                <a:gd name="textAreaBottom" fmla="*/ 969840 h 969480"/>
              </a:gdLst>
              <a:ahLst/>
              <a:rect l="textAreaLeft" t="textAreaTop" r="textAreaRight" b="textAreaBottom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rgbClr val="2e5c8b"/>
                </a:gs>
                <a:gs pos="100000">
                  <a:srgbClr val="336699"/>
                </a:gs>
              </a:gsLst>
              <a:lin ang="27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8f8f8"/>
                </a:solidFill>
                <a:latin typeface="Verdana"/>
              </a:endParaRPr>
            </a:p>
          </p:txBody>
        </p:sp>
        <p:sp>
          <p:nvSpPr>
            <p:cNvPr id="8" name="Freeform 10"/>
            <p:cNvSpPr/>
            <p:nvPr/>
          </p:nvSpPr>
          <p:spPr>
            <a:xfrm>
              <a:off x="6813720" y="6248520"/>
              <a:ext cx="264600" cy="609120"/>
            </a:xfrm>
            <a:custGeom>
              <a:avLst/>
              <a:gdLst>
                <a:gd name="textAreaLeft" fmla="*/ 0 w 264600"/>
                <a:gd name="textAreaRight" fmla="*/ 264960 w 264600"/>
                <a:gd name="textAreaTop" fmla="*/ 0 h 609120"/>
                <a:gd name="textAreaBottom" fmla="*/ 609480 h 609120"/>
              </a:gdLst>
              <a:ahLst/>
              <a:rect l="textAreaLeft" t="textAreaTop" r="textAreaRight" b="textAreaBottom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rgbClr val="2e5c8b"/>
                </a:gs>
                <a:gs pos="100000">
                  <a:srgbClr val="336699"/>
                </a:gs>
              </a:gsLst>
              <a:lin ang="27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8f8f8"/>
                </a:solidFill>
                <a:latin typeface="Verdana"/>
              </a:endParaRPr>
            </a:p>
          </p:txBody>
        </p:sp>
        <p:sp>
          <p:nvSpPr>
            <p:cNvPr id="9" name="Freeform 11"/>
            <p:cNvSpPr/>
            <p:nvPr/>
          </p:nvSpPr>
          <p:spPr>
            <a:xfrm>
              <a:off x="6508800" y="6381720"/>
              <a:ext cx="263160" cy="475920"/>
            </a:xfrm>
            <a:custGeom>
              <a:avLst/>
              <a:gdLst>
                <a:gd name="textAreaLeft" fmla="*/ 0 w 263160"/>
                <a:gd name="textAreaRight" fmla="*/ 263520 w 263160"/>
                <a:gd name="textAreaTop" fmla="*/ 0 h 475920"/>
                <a:gd name="textAreaBottom" fmla="*/ 476280 h 475920"/>
              </a:gdLst>
              <a:ahLst/>
              <a:rect l="textAreaLeft" t="textAreaTop" r="textAreaRight" b="textAreaBottom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rgbClr val="2e5c8b"/>
                </a:gs>
                <a:gs pos="100000">
                  <a:srgbClr val="336699"/>
                </a:gs>
              </a:gsLst>
              <a:lin ang="27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8f8f8"/>
                </a:solidFill>
                <a:latin typeface="Verdana"/>
              </a:endParaRPr>
            </a:p>
          </p:txBody>
        </p:sp>
        <p:sp>
          <p:nvSpPr>
            <p:cNvPr id="10" name="Freeform 12"/>
            <p:cNvSpPr/>
            <p:nvPr/>
          </p:nvSpPr>
          <p:spPr>
            <a:xfrm>
              <a:off x="6207120" y="6410160"/>
              <a:ext cx="375840" cy="447480"/>
            </a:xfrm>
            <a:custGeom>
              <a:avLst/>
              <a:gdLst>
                <a:gd name="textAreaLeft" fmla="*/ 0 w 375840"/>
                <a:gd name="textAreaRight" fmla="*/ 376200 w 375840"/>
                <a:gd name="textAreaTop" fmla="*/ 0 h 447480"/>
                <a:gd name="textAreaBottom" fmla="*/ 447840 h 447480"/>
              </a:gdLst>
              <a:ahLst/>
              <a:rect l="textAreaLeft" t="textAreaTop" r="textAreaRight" b="textAreaBottom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rgbClr val="2e5c8b"/>
                </a:gs>
                <a:gs pos="100000">
                  <a:srgbClr val="336699"/>
                </a:gs>
              </a:gsLst>
              <a:lin ang="27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8f8f8"/>
                </a:solidFill>
                <a:latin typeface="Verdana"/>
              </a:endParaRPr>
            </a:p>
          </p:txBody>
        </p:sp>
        <p:sp>
          <p:nvSpPr>
            <p:cNvPr id="11" name="Freeform 13"/>
            <p:cNvSpPr/>
            <p:nvPr/>
          </p:nvSpPr>
          <p:spPr>
            <a:xfrm>
              <a:off x="5832360" y="6486480"/>
              <a:ext cx="310680" cy="371160"/>
            </a:xfrm>
            <a:custGeom>
              <a:avLst/>
              <a:gdLst>
                <a:gd name="textAreaLeft" fmla="*/ 0 w 310680"/>
                <a:gd name="textAreaRight" fmla="*/ 311040 w 310680"/>
                <a:gd name="textAreaTop" fmla="*/ 0 h 371160"/>
                <a:gd name="textAreaBottom" fmla="*/ 371520 h 371160"/>
              </a:gdLst>
              <a:ahLst/>
              <a:rect l="textAreaLeft" t="textAreaTop" r="textAreaRight" b="textAreaBottom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rgbClr val="2e5c8b"/>
                </a:gs>
                <a:gs pos="100000">
                  <a:srgbClr val="336699"/>
                </a:gs>
              </a:gsLst>
              <a:lin ang="27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8f8f8"/>
                </a:solidFill>
                <a:latin typeface="Verdana"/>
              </a:endParaRPr>
            </a:p>
          </p:txBody>
        </p:sp>
        <p:sp>
          <p:nvSpPr>
            <p:cNvPr id="12" name="Freeform 14"/>
            <p:cNvSpPr/>
            <p:nvPr/>
          </p:nvSpPr>
          <p:spPr>
            <a:xfrm>
              <a:off x="5518080" y="6458040"/>
              <a:ext cx="301320" cy="399600"/>
            </a:xfrm>
            <a:custGeom>
              <a:avLst/>
              <a:gdLst>
                <a:gd name="textAreaLeft" fmla="*/ 0 w 301320"/>
                <a:gd name="textAreaRight" fmla="*/ 301680 w 301320"/>
                <a:gd name="textAreaTop" fmla="*/ 0 h 399600"/>
                <a:gd name="textAreaBottom" fmla="*/ 399960 h 399600"/>
              </a:gdLst>
              <a:ahLst/>
              <a:rect l="textAreaLeft" t="textAreaTop" r="textAreaRight" b="textAreaBottom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rgbClr val="2e5c8b"/>
                </a:gs>
                <a:gs pos="100000">
                  <a:srgbClr val="336699"/>
                </a:gs>
              </a:gsLst>
              <a:lin ang="27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8f8f8"/>
                </a:solidFill>
                <a:latin typeface="Verdana"/>
              </a:endParaRPr>
            </a:p>
          </p:txBody>
        </p:sp>
        <p:sp>
          <p:nvSpPr>
            <p:cNvPr id="13" name="Freeform 15"/>
            <p:cNvSpPr/>
            <p:nvPr/>
          </p:nvSpPr>
          <p:spPr>
            <a:xfrm>
              <a:off x="5032440" y="6648480"/>
              <a:ext cx="364680" cy="209160"/>
            </a:xfrm>
            <a:custGeom>
              <a:avLst/>
              <a:gdLst>
                <a:gd name="textAreaLeft" fmla="*/ 0 w 364680"/>
                <a:gd name="textAreaRight" fmla="*/ 365040 w 364680"/>
                <a:gd name="textAreaTop" fmla="*/ 0 h 209160"/>
                <a:gd name="textAreaBottom" fmla="*/ 209520 h 209160"/>
              </a:gdLst>
              <a:ahLst/>
              <a:rect l="textAreaLeft" t="textAreaTop" r="textAreaRight" b="textAreaBottom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rgbClr val="2e5c8b"/>
                </a:gs>
                <a:gs pos="100000">
                  <a:srgbClr val="336699"/>
                </a:gs>
              </a:gsLst>
              <a:lin ang="27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8f8f8"/>
                </a:solidFill>
                <a:latin typeface="Verdana"/>
              </a:endParaRPr>
            </a:p>
          </p:txBody>
        </p:sp>
        <p:sp>
          <p:nvSpPr>
            <p:cNvPr id="14" name="Freeform 16"/>
            <p:cNvSpPr/>
            <p:nvPr/>
          </p:nvSpPr>
          <p:spPr>
            <a:xfrm>
              <a:off x="4832280" y="6696000"/>
              <a:ext cx="140760" cy="161640"/>
            </a:xfrm>
            <a:custGeom>
              <a:avLst/>
              <a:gdLst>
                <a:gd name="textAreaLeft" fmla="*/ 0 w 140760"/>
                <a:gd name="textAreaRight" fmla="*/ 141120 w 140760"/>
                <a:gd name="textAreaTop" fmla="*/ 0 h 161640"/>
                <a:gd name="textAreaBottom" fmla="*/ 162000 h 161640"/>
              </a:gdLst>
              <a:ahLst/>
              <a:rect l="textAreaLeft" t="textAreaTop" r="textAreaRight" b="textAreaBottom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rgbClr val="2e5c8b"/>
                </a:gs>
                <a:gs pos="100000">
                  <a:srgbClr val="336699"/>
                </a:gs>
              </a:gsLst>
              <a:lin ang="27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8f8f8"/>
                </a:solidFill>
                <a:latin typeface="Verdana"/>
              </a:endParaRPr>
            </a:p>
          </p:txBody>
        </p:sp>
        <p:sp>
          <p:nvSpPr>
            <p:cNvPr id="15" name="Freeform 17"/>
            <p:cNvSpPr/>
            <p:nvPr/>
          </p:nvSpPr>
          <p:spPr>
            <a:xfrm>
              <a:off x="8702640" y="5345280"/>
              <a:ext cx="441000" cy="1512360"/>
            </a:xfrm>
            <a:custGeom>
              <a:avLst/>
              <a:gdLst>
                <a:gd name="textAreaLeft" fmla="*/ 0 w 441000"/>
                <a:gd name="textAreaRight" fmla="*/ 441360 w 441000"/>
                <a:gd name="textAreaTop" fmla="*/ 0 h 1512360"/>
                <a:gd name="textAreaBottom" fmla="*/ 1512720 h 1512360"/>
              </a:gdLst>
              <a:ahLst/>
              <a:rect l="textAreaLeft" t="textAreaTop" r="textAreaRight" b="textAreaBottom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rgbClr val="2e5c8b"/>
                </a:gs>
                <a:gs pos="100000">
                  <a:srgbClr val="336699"/>
                </a:gs>
              </a:gsLst>
              <a:lin ang="27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8f8f8"/>
                </a:solidFill>
                <a:latin typeface="Verdana"/>
              </a:endParaRPr>
            </a:p>
          </p:txBody>
        </p:sp>
      </p:grpSp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d1ddd4"/>
                </a:solidFill>
                <a:latin typeface="Arial"/>
              </a:rPr>
              <a:t>Образец заголовка</a:t>
            </a:r>
            <a:endParaRPr b="0" lang="ru-RU" sz="44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86c0ce"/>
              </a:buClr>
              <a:buSzPct val="70000"/>
              <a:buFont typeface="Wingdings" charset="2"/>
              <a:buChar char=""/>
            </a:pPr>
            <a:r>
              <a:rPr b="0" lang="ru-RU" sz="3200" spc="-1" strike="noStrike">
                <a:solidFill>
                  <a:srgbClr val="f8f8f8"/>
                </a:solidFill>
                <a:latin typeface="Verdana"/>
              </a:rPr>
              <a:t>Образец текста</a:t>
            </a: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8f8f8"/>
              </a:buClr>
              <a:buFont typeface="Symbol" charset="2"/>
              <a:buChar char=""/>
            </a:pPr>
            <a:r>
              <a:rPr b="0" lang="ru-RU" sz="2800" spc="-1" strike="noStrike">
                <a:solidFill>
                  <a:srgbClr val="f8f8f8"/>
                </a:solidFill>
                <a:latin typeface="Verdana"/>
              </a:rPr>
              <a:t>Второй уровень</a:t>
            </a:r>
            <a:endParaRPr b="0" lang="ru-RU" sz="2800" spc="-1" strike="noStrike">
              <a:solidFill>
                <a:srgbClr val="f8f8f8"/>
              </a:solidFill>
              <a:latin typeface="Verdana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d1ddd4"/>
              </a:buClr>
              <a:buSzPct val="70000"/>
              <a:buFont typeface="Wingdings" charset="2"/>
              <a:buChar char=""/>
            </a:pPr>
            <a:r>
              <a:rPr b="0" lang="ru-RU" sz="2400" spc="-1" strike="noStrike">
                <a:solidFill>
                  <a:srgbClr val="f8f8f8"/>
                </a:solidFill>
                <a:latin typeface="Verdana"/>
              </a:rPr>
              <a:t>Третий уровень</a:t>
            </a:r>
            <a:endParaRPr b="0" lang="ru-RU" sz="2400" spc="-1" strike="noStrike">
              <a:solidFill>
                <a:srgbClr val="f8f8f8"/>
              </a:solidFill>
              <a:latin typeface="Verdana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8f8f8"/>
              </a:buClr>
              <a:buFont typeface="Symbol" charset="2"/>
              <a:buChar char=""/>
            </a:pPr>
            <a:r>
              <a:rPr b="0" lang="ru-RU" sz="2000" spc="-1" strike="noStrike">
                <a:solidFill>
                  <a:srgbClr val="f8f8f8"/>
                </a:solidFill>
                <a:latin typeface="Verdana"/>
              </a:rPr>
              <a:t>Четвертый уровень</a:t>
            </a:r>
            <a:endParaRPr b="0" lang="ru-RU" sz="2000" spc="-1" strike="noStrike">
              <a:solidFill>
                <a:srgbClr val="f8f8f8"/>
              </a:solidFill>
              <a:latin typeface="Verdana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8080"/>
              </a:buClr>
              <a:buSzPct val="70000"/>
              <a:buFont typeface="Wingdings" charset="2"/>
              <a:buChar char=""/>
            </a:pPr>
            <a:r>
              <a:rPr b="0" lang="ru-RU" sz="2000" spc="-1" strike="noStrike">
                <a:solidFill>
                  <a:srgbClr val="f8f8f8"/>
                </a:solidFill>
                <a:latin typeface="Verdana"/>
              </a:rPr>
              <a:t>Пятый уровень</a:t>
            </a:r>
            <a:endParaRPr b="0" lang="ru-RU" sz="20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1"/>
          </p:nvPr>
        </p:nvSpPr>
        <p:spPr>
          <a:xfrm>
            <a:off x="457200" y="6243480"/>
            <a:ext cx="2133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ctr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sldNum" idx="3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f8f8f8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1995244-6FFA-48FF-A301-65F3DD23F507}" type="slidenum">
              <a:rPr b="0" lang="ru-RU" sz="1200" spc="-1" strike="noStrike">
                <a:solidFill>
                  <a:srgbClr val="f8f8f8"/>
                </a:solidFill>
                <a:latin typeface="Verdan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3366"/>
            </a:gs>
            <a:gs pos="100000">
              <a:srgbClr val="5c7d9d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2"/>
          <p:cNvGrpSpPr/>
          <p:nvPr/>
        </p:nvGrpSpPr>
        <p:grpSpPr>
          <a:xfrm>
            <a:off x="4716360" y="5345280"/>
            <a:ext cx="4427280" cy="1512360"/>
            <a:chOff x="4716360" y="5345280"/>
            <a:chExt cx="4427280" cy="1512360"/>
          </a:xfrm>
        </p:grpSpPr>
        <p:sp>
          <p:nvSpPr>
            <p:cNvPr id="58" name="Freeform 3"/>
            <p:cNvSpPr/>
            <p:nvPr/>
          </p:nvSpPr>
          <p:spPr>
            <a:xfrm>
              <a:off x="4716360" y="5345280"/>
              <a:ext cx="4427280" cy="1512360"/>
            </a:xfrm>
            <a:custGeom>
              <a:avLst/>
              <a:gdLst>
                <a:gd name="textAreaLeft" fmla="*/ 0 w 4427280"/>
                <a:gd name="textAreaRight" fmla="*/ 4427640 w 4427280"/>
                <a:gd name="textAreaTop" fmla="*/ 0 h 1512360"/>
                <a:gd name="textAreaBottom" fmla="*/ 1512720 h 1512360"/>
              </a:gdLst>
              <a:ahLst/>
              <a:rect l="textAreaLeft" t="textAreaTop" r="textAreaRight" b="textAreaBottom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rgbClr val="003366"/>
                </a:gs>
                <a:gs pos="100000">
                  <a:srgbClr val="336699"/>
                </a:gs>
              </a:gsLst>
              <a:lin ang="27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8f8f8"/>
                </a:solidFill>
                <a:latin typeface="Verdana"/>
              </a:endParaRPr>
            </a:p>
          </p:txBody>
        </p:sp>
        <p:sp>
          <p:nvSpPr>
            <p:cNvPr id="59" name="Freeform 4"/>
            <p:cNvSpPr/>
            <p:nvPr/>
          </p:nvSpPr>
          <p:spPr>
            <a:xfrm>
              <a:off x="7305840" y="6372360"/>
              <a:ext cx="18720" cy="28080"/>
            </a:xfrm>
            <a:custGeom>
              <a:avLst/>
              <a:gdLst>
                <a:gd name="textAreaLeft" fmla="*/ 0 w 18720"/>
                <a:gd name="textAreaRight" fmla="*/ 19080 w 1872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rgbClr val="2e5c8b"/>
                </a:gs>
                <a:gs pos="100000">
                  <a:srgbClr val="336699"/>
                </a:gs>
              </a:gsLst>
              <a:lin ang="27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8f8f8"/>
                </a:solidFill>
                <a:latin typeface="Verdana"/>
              </a:endParaRPr>
            </a:p>
          </p:txBody>
        </p:sp>
        <p:sp>
          <p:nvSpPr>
            <p:cNvPr id="60" name="Freeform 5"/>
            <p:cNvSpPr/>
            <p:nvPr/>
          </p:nvSpPr>
          <p:spPr>
            <a:xfrm>
              <a:off x="7296120" y="6343560"/>
              <a:ext cx="9000" cy="28080"/>
            </a:xfrm>
            <a:custGeom>
              <a:avLst/>
              <a:gdLst>
                <a:gd name="textAreaLeft" fmla="*/ 0 w 9000"/>
                <a:gd name="textAreaRight" fmla="*/ 9360 w 9000"/>
                <a:gd name="textAreaTop" fmla="*/ 0 h 28080"/>
                <a:gd name="textAreaBottom" fmla="*/ 28440 h 28080"/>
              </a:gdLst>
              <a:ahLst/>
              <a:rect l="textAreaLeft" t="textAreaTop" r="textAreaRight" b="textAreaBottom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rgbClr val="2e5c8b"/>
                </a:gs>
                <a:gs pos="100000">
                  <a:srgbClr val="336699"/>
                </a:gs>
              </a:gsLst>
              <a:lin ang="27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8f8f8"/>
                </a:solidFill>
                <a:latin typeface="Verdana"/>
              </a:endParaRPr>
            </a:p>
          </p:txBody>
        </p:sp>
        <p:sp>
          <p:nvSpPr>
            <p:cNvPr id="61" name="Freeform 6"/>
            <p:cNvSpPr/>
            <p:nvPr/>
          </p:nvSpPr>
          <p:spPr>
            <a:xfrm>
              <a:off x="8223120" y="5678640"/>
              <a:ext cx="482400" cy="1176120"/>
            </a:xfrm>
            <a:custGeom>
              <a:avLst/>
              <a:gdLst>
                <a:gd name="textAreaLeft" fmla="*/ 0 w 482400"/>
                <a:gd name="textAreaRight" fmla="*/ 482760 w 482400"/>
                <a:gd name="textAreaTop" fmla="*/ 0 h 1176120"/>
                <a:gd name="textAreaBottom" fmla="*/ 1176480 h 1176120"/>
              </a:gdLst>
              <a:ahLst/>
              <a:rect l="textAreaLeft" t="textAreaTop" r="textAreaRight" b="textAreaBottom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rgbClr val="2e5c8b"/>
                </a:gs>
                <a:gs pos="100000">
                  <a:srgbClr val="336699"/>
                </a:gs>
              </a:gsLst>
              <a:lin ang="27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8f8f8"/>
                </a:solidFill>
                <a:latin typeface="Verdana"/>
              </a:endParaRPr>
            </a:p>
          </p:txBody>
        </p:sp>
        <p:sp>
          <p:nvSpPr>
            <p:cNvPr id="62" name="Freeform 7"/>
            <p:cNvSpPr/>
            <p:nvPr/>
          </p:nvSpPr>
          <p:spPr>
            <a:xfrm>
              <a:off x="7807320" y="5640480"/>
              <a:ext cx="498240" cy="1217160"/>
            </a:xfrm>
            <a:custGeom>
              <a:avLst/>
              <a:gdLst>
                <a:gd name="textAreaLeft" fmla="*/ 0 w 498240"/>
                <a:gd name="textAreaRight" fmla="*/ 498600 w 498240"/>
                <a:gd name="textAreaTop" fmla="*/ 0 h 1217160"/>
                <a:gd name="textAreaBottom" fmla="*/ 1217520 h 1217160"/>
              </a:gdLst>
              <a:ahLst/>
              <a:rect l="textAreaLeft" t="textAreaTop" r="textAreaRight" b="textAreaBottom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rgbClr val="2e5c8b"/>
                </a:gs>
                <a:gs pos="100000">
                  <a:srgbClr val="336699"/>
                </a:gs>
              </a:gsLst>
              <a:lin ang="27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8f8f8"/>
                </a:solidFill>
                <a:latin typeface="Verdana"/>
              </a:endParaRPr>
            </a:p>
          </p:txBody>
        </p:sp>
        <p:sp>
          <p:nvSpPr>
            <p:cNvPr id="63" name="Freeform 8"/>
            <p:cNvSpPr/>
            <p:nvPr/>
          </p:nvSpPr>
          <p:spPr>
            <a:xfrm>
              <a:off x="7461360" y="5869080"/>
              <a:ext cx="436320" cy="988560"/>
            </a:xfrm>
            <a:custGeom>
              <a:avLst/>
              <a:gdLst>
                <a:gd name="textAreaLeft" fmla="*/ 0 w 436320"/>
                <a:gd name="textAreaRight" fmla="*/ 436680 w 436320"/>
                <a:gd name="textAreaTop" fmla="*/ 0 h 988560"/>
                <a:gd name="textAreaBottom" fmla="*/ 988920 h 988560"/>
              </a:gdLst>
              <a:ahLst/>
              <a:rect l="textAreaLeft" t="textAreaTop" r="textAreaRight" b="textAreaBottom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rgbClr val="2e5c8b"/>
                </a:gs>
                <a:gs pos="100000">
                  <a:srgbClr val="336699"/>
                </a:gs>
              </a:gsLst>
              <a:lin ang="27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8f8f8"/>
                </a:solidFill>
                <a:latin typeface="Verdana"/>
              </a:endParaRPr>
            </a:p>
          </p:txBody>
        </p:sp>
        <p:sp>
          <p:nvSpPr>
            <p:cNvPr id="64" name="Freeform 9"/>
            <p:cNvSpPr/>
            <p:nvPr/>
          </p:nvSpPr>
          <p:spPr>
            <a:xfrm>
              <a:off x="7178760" y="5888160"/>
              <a:ext cx="337680" cy="969480"/>
            </a:xfrm>
            <a:custGeom>
              <a:avLst/>
              <a:gdLst>
                <a:gd name="textAreaLeft" fmla="*/ 0 w 337680"/>
                <a:gd name="textAreaRight" fmla="*/ 338040 w 337680"/>
                <a:gd name="textAreaTop" fmla="*/ 0 h 969480"/>
                <a:gd name="textAreaBottom" fmla="*/ 969840 h 969480"/>
              </a:gdLst>
              <a:ahLst/>
              <a:rect l="textAreaLeft" t="textAreaTop" r="textAreaRight" b="textAreaBottom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rgbClr val="2e5c8b"/>
                </a:gs>
                <a:gs pos="100000">
                  <a:srgbClr val="336699"/>
                </a:gs>
              </a:gsLst>
              <a:lin ang="27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8f8f8"/>
                </a:solidFill>
                <a:latin typeface="Verdana"/>
              </a:endParaRPr>
            </a:p>
          </p:txBody>
        </p:sp>
        <p:sp>
          <p:nvSpPr>
            <p:cNvPr id="65" name="Freeform 10"/>
            <p:cNvSpPr/>
            <p:nvPr/>
          </p:nvSpPr>
          <p:spPr>
            <a:xfrm>
              <a:off x="6813720" y="6248520"/>
              <a:ext cx="264600" cy="609120"/>
            </a:xfrm>
            <a:custGeom>
              <a:avLst/>
              <a:gdLst>
                <a:gd name="textAreaLeft" fmla="*/ 0 w 264600"/>
                <a:gd name="textAreaRight" fmla="*/ 264960 w 264600"/>
                <a:gd name="textAreaTop" fmla="*/ 0 h 609120"/>
                <a:gd name="textAreaBottom" fmla="*/ 609480 h 609120"/>
              </a:gdLst>
              <a:ahLst/>
              <a:rect l="textAreaLeft" t="textAreaTop" r="textAreaRight" b="textAreaBottom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rgbClr val="2e5c8b"/>
                </a:gs>
                <a:gs pos="100000">
                  <a:srgbClr val="336699"/>
                </a:gs>
              </a:gsLst>
              <a:lin ang="27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8f8f8"/>
                </a:solidFill>
                <a:latin typeface="Verdana"/>
              </a:endParaRPr>
            </a:p>
          </p:txBody>
        </p:sp>
        <p:sp>
          <p:nvSpPr>
            <p:cNvPr id="66" name="Freeform 11"/>
            <p:cNvSpPr/>
            <p:nvPr/>
          </p:nvSpPr>
          <p:spPr>
            <a:xfrm>
              <a:off x="6508800" y="6381720"/>
              <a:ext cx="263160" cy="475920"/>
            </a:xfrm>
            <a:custGeom>
              <a:avLst/>
              <a:gdLst>
                <a:gd name="textAreaLeft" fmla="*/ 0 w 263160"/>
                <a:gd name="textAreaRight" fmla="*/ 263520 w 263160"/>
                <a:gd name="textAreaTop" fmla="*/ 0 h 475920"/>
                <a:gd name="textAreaBottom" fmla="*/ 476280 h 475920"/>
              </a:gdLst>
              <a:ahLst/>
              <a:rect l="textAreaLeft" t="textAreaTop" r="textAreaRight" b="textAreaBottom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rgbClr val="2e5c8b"/>
                </a:gs>
                <a:gs pos="100000">
                  <a:srgbClr val="336699"/>
                </a:gs>
              </a:gsLst>
              <a:lin ang="27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8f8f8"/>
                </a:solidFill>
                <a:latin typeface="Verdana"/>
              </a:endParaRPr>
            </a:p>
          </p:txBody>
        </p:sp>
        <p:sp>
          <p:nvSpPr>
            <p:cNvPr id="67" name="Freeform 12"/>
            <p:cNvSpPr/>
            <p:nvPr/>
          </p:nvSpPr>
          <p:spPr>
            <a:xfrm>
              <a:off x="6207120" y="6410160"/>
              <a:ext cx="375840" cy="447480"/>
            </a:xfrm>
            <a:custGeom>
              <a:avLst/>
              <a:gdLst>
                <a:gd name="textAreaLeft" fmla="*/ 0 w 375840"/>
                <a:gd name="textAreaRight" fmla="*/ 376200 w 375840"/>
                <a:gd name="textAreaTop" fmla="*/ 0 h 447480"/>
                <a:gd name="textAreaBottom" fmla="*/ 447840 h 447480"/>
              </a:gdLst>
              <a:ahLst/>
              <a:rect l="textAreaLeft" t="textAreaTop" r="textAreaRight" b="textAreaBottom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rgbClr val="2e5c8b"/>
                </a:gs>
                <a:gs pos="100000">
                  <a:srgbClr val="336699"/>
                </a:gs>
              </a:gsLst>
              <a:lin ang="27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8f8f8"/>
                </a:solidFill>
                <a:latin typeface="Verdana"/>
              </a:endParaRPr>
            </a:p>
          </p:txBody>
        </p:sp>
        <p:sp>
          <p:nvSpPr>
            <p:cNvPr id="68" name="Freeform 13"/>
            <p:cNvSpPr/>
            <p:nvPr/>
          </p:nvSpPr>
          <p:spPr>
            <a:xfrm>
              <a:off x="5832360" y="6486480"/>
              <a:ext cx="310680" cy="371160"/>
            </a:xfrm>
            <a:custGeom>
              <a:avLst/>
              <a:gdLst>
                <a:gd name="textAreaLeft" fmla="*/ 0 w 310680"/>
                <a:gd name="textAreaRight" fmla="*/ 311040 w 310680"/>
                <a:gd name="textAreaTop" fmla="*/ 0 h 371160"/>
                <a:gd name="textAreaBottom" fmla="*/ 371520 h 371160"/>
              </a:gdLst>
              <a:ahLst/>
              <a:rect l="textAreaLeft" t="textAreaTop" r="textAreaRight" b="textAreaBottom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rgbClr val="2e5c8b"/>
                </a:gs>
                <a:gs pos="100000">
                  <a:srgbClr val="336699"/>
                </a:gs>
              </a:gsLst>
              <a:lin ang="27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8f8f8"/>
                </a:solidFill>
                <a:latin typeface="Verdana"/>
              </a:endParaRPr>
            </a:p>
          </p:txBody>
        </p:sp>
        <p:sp>
          <p:nvSpPr>
            <p:cNvPr id="69" name="Freeform 14"/>
            <p:cNvSpPr/>
            <p:nvPr/>
          </p:nvSpPr>
          <p:spPr>
            <a:xfrm>
              <a:off x="5518080" y="6458040"/>
              <a:ext cx="301320" cy="399600"/>
            </a:xfrm>
            <a:custGeom>
              <a:avLst/>
              <a:gdLst>
                <a:gd name="textAreaLeft" fmla="*/ 0 w 301320"/>
                <a:gd name="textAreaRight" fmla="*/ 301680 w 301320"/>
                <a:gd name="textAreaTop" fmla="*/ 0 h 399600"/>
                <a:gd name="textAreaBottom" fmla="*/ 399960 h 399600"/>
              </a:gdLst>
              <a:ahLst/>
              <a:rect l="textAreaLeft" t="textAreaTop" r="textAreaRight" b="textAreaBottom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rgbClr val="2e5c8b"/>
                </a:gs>
                <a:gs pos="100000">
                  <a:srgbClr val="336699"/>
                </a:gs>
              </a:gsLst>
              <a:lin ang="27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8f8f8"/>
                </a:solidFill>
                <a:latin typeface="Verdana"/>
              </a:endParaRPr>
            </a:p>
          </p:txBody>
        </p:sp>
        <p:sp>
          <p:nvSpPr>
            <p:cNvPr id="70" name="Freeform 15"/>
            <p:cNvSpPr/>
            <p:nvPr/>
          </p:nvSpPr>
          <p:spPr>
            <a:xfrm>
              <a:off x="5032440" y="6648480"/>
              <a:ext cx="364680" cy="209160"/>
            </a:xfrm>
            <a:custGeom>
              <a:avLst/>
              <a:gdLst>
                <a:gd name="textAreaLeft" fmla="*/ 0 w 364680"/>
                <a:gd name="textAreaRight" fmla="*/ 365040 w 364680"/>
                <a:gd name="textAreaTop" fmla="*/ 0 h 209160"/>
                <a:gd name="textAreaBottom" fmla="*/ 209520 h 209160"/>
              </a:gdLst>
              <a:ahLst/>
              <a:rect l="textAreaLeft" t="textAreaTop" r="textAreaRight" b="textAreaBottom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rgbClr val="2e5c8b"/>
                </a:gs>
                <a:gs pos="100000">
                  <a:srgbClr val="336699"/>
                </a:gs>
              </a:gsLst>
              <a:lin ang="27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8f8f8"/>
                </a:solidFill>
                <a:latin typeface="Verdana"/>
              </a:endParaRPr>
            </a:p>
          </p:txBody>
        </p:sp>
        <p:sp>
          <p:nvSpPr>
            <p:cNvPr id="71" name="Freeform 16"/>
            <p:cNvSpPr/>
            <p:nvPr/>
          </p:nvSpPr>
          <p:spPr>
            <a:xfrm>
              <a:off x="4832280" y="6696000"/>
              <a:ext cx="140760" cy="161640"/>
            </a:xfrm>
            <a:custGeom>
              <a:avLst/>
              <a:gdLst>
                <a:gd name="textAreaLeft" fmla="*/ 0 w 140760"/>
                <a:gd name="textAreaRight" fmla="*/ 141120 w 140760"/>
                <a:gd name="textAreaTop" fmla="*/ 0 h 161640"/>
                <a:gd name="textAreaBottom" fmla="*/ 162000 h 161640"/>
              </a:gdLst>
              <a:ahLst/>
              <a:rect l="textAreaLeft" t="textAreaTop" r="textAreaRight" b="textAreaBottom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rgbClr val="2e5c8b"/>
                </a:gs>
                <a:gs pos="100000">
                  <a:srgbClr val="336699"/>
                </a:gs>
              </a:gsLst>
              <a:lin ang="27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8f8f8"/>
                </a:solidFill>
                <a:latin typeface="Verdana"/>
              </a:endParaRPr>
            </a:p>
          </p:txBody>
        </p:sp>
        <p:sp>
          <p:nvSpPr>
            <p:cNvPr id="72" name="Freeform 17"/>
            <p:cNvSpPr/>
            <p:nvPr/>
          </p:nvSpPr>
          <p:spPr>
            <a:xfrm>
              <a:off x="8702640" y="5345280"/>
              <a:ext cx="441000" cy="1512360"/>
            </a:xfrm>
            <a:custGeom>
              <a:avLst/>
              <a:gdLst>
                <a:gd name="textAreaLeft" fmla="*/ 0 w 441000"/>
                <a:gd name="textAreaRight" fmla="*/ 441360 w 441000"/>
                <a:gd name="textAreaTop" fmla="*/ 0 h 1512360"/>
                <a:gd name="textAreaBottom" fmla="*/ 1512720 h 1512360"/>
              </a:gdLst>
              <a:ahLst/>
              <a:rect l="textAreaLeft" t="textAreaTop" r="textAreaRight" b="textAreaBottom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rgbClr val="2e5c8b"/>
                </a:gs>
                <a:gs pos="100000">
                  <a:srgbClr val="336699"/>
                </a:gs>
              </a:gsLst>
              <a:lin ang="270000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8f8f8"/>
                </a:solidFill>
                <a:latin typeface="Verdana"/>
              </a:endParaRPr>
            </a:p>
          </p:txBody>
        </p:sp>
      </p:grpSp>
      <p:sp>
        <p:nvSpPr>
          <p:cNvPr id="73" name="PlaceHolder 1"/>
          <p:cNvSpPr>
            <a:spLocks noGrp="1"/>
          </p:cNvSpPr>
          <p:nvPr>
            <p:ph type="dt" idx="4"/>
          </p:nvPr>
        </p:nvSpPr>
        <p:spPr>
          <a:xfrm>
            <a:off x="457200" y="6243480"/>
            <a:ext cx="2133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ftr" idx="5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ctr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sldNum" idx="6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f8f8f8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9936C20-8169-48F6-9434-CEE47B8B3285}" type="slidenum">
              <a:rPr b="0" lang="ru-RU" sz="1200" spc="-1" strike="noStrike">
                <a:solidFill>
                  <a:srgbClr val="f8f8f8"/>
                </a:solidFill>
                <a:latin typeface="Verdan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rgbClr val="f8f8f8"/>
                </a:solidFill>
                <a:latin typeface="Verdana"/>
              </a:rPr>
              <a:t>Для правки тексту заголовка клацніть мишею</a:t>
            </a:r>
            <a:endParaRPr b="0" lang="ru-RU" sz="44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f8f8f8"/>
                </a:solidFill>
                <a:latin typeface="Verdana"/>
              </a:rPr>
              <a:t>Для редагування структури клацніть мишею</a:t>
            </a: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f8f8f8"/>
                </a:solidFill>
                <a:latin typeface="Verdana"/>
              </a:rPr>
              <a:t>Другий рівень структури</a:t>
            </a:r>
            <a:endParaRPr b="0" lang="ru-RU" sz="2400" spc="-1" strike="noStrike">
              <a:solidFill>
                <a:srgbClr val="f8f8f8"/>
              </a:solidFill>
              <a:latin typeface="Verdan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8f8f8"/>
                </a:solidFill>
                <a:latin typeface="Verdana"/>
              </a:rPr>
              <a:t>Третій рівень структури</a:t>
            </a:r>
            <a:endParaRPr b="0" lang="ru-RU" sz="2000" spc="-1" strike="noStrike">
              <a:solidFill>
                <a:srgbClr val="f8f8f8"/>
              </a:solidFill>
              <a:latin typeface="Verdan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f8f8f8"/>
                </a:solidFill>
                <a:latin typeface="Verdana"/>
              </a:rPr>
              <a:t>Четвертий рівень структури</a:t>
            </a:r>
            <a:endParaRPr b="0" lang="ru-RU" sz="2000" spc="-1" strike="noStrike">
              <a:solidFill>
                <a:srgbClr val="f8f8f8"/>
              </a:solidFill>
              <a:latin typeface="Verdan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8f8f8"/>
                </a:solidFill>
                <a:latin typeface="Verdana"/>
              </a:rPr>
              <a:t>П'ятий рівень структури</a:t>
            </a:r>
            <a:endParaRPr b="0" lang="ru-RU" sz="2000" spc="-1" strike="noStrike">
              <a:solidFill>
                <a:srgbClr val="f8f8f8"/>
              </a:solidFill>
              <a:latin typeface="Verdan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8f8f8"/>
                </a:solidFill>
                <a:latin typeface="Verdana"/>
              </a:rPr>
              <a:t>Шостий рівень структури</a:t>
            </a:r>
            <a:endParaRPr b="0" lang="ru-RU" sz="2000" spc="-1" strike="noStrike">
              <a:solidFill>
                <a:srgbClr val="f8f8f8"/>
              </a:solidFill>
              <a:latin typeface="Verdan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8f8f8"/>
                </a:solidFill>
                <a:latin typeface="Verdana"/>
              </a:rPr>
              <a:t>Сьомий рівень структури</a:t>
            </a:r>
            <a:endParaRPr b="0" lang="ru-RU" sz="2000" spc="-1" strike="noStrike">
              <a:solidFill>
                <a:srgbClr val="f8f8f8"/>
              </a:solidFill>
              <a:latin typeface="Verdan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ldNum" idx="7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f8f8f8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D88DA53-57DB-4897-954F-68E87C28C479}" type="slidenum">
              <a:rPr b="0" lang="ru-RU" sz="1200" spc="-1" strike="noStrike">
                <a:solidFill>
                  <a:srgbClr val="f8f8f8"/>
                </a:solidFill>
                <a:latin typeface="Verdan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d1ddd4"/>
              </a:solidFill>
              <a:latin typeface="Arial"/>
            </a:endParaRPr>
          </a:p>
        </p:txBody>
      </p:sp>
      <p:pic>
        <p:nvPicPr>
          <p:cNvPr id="116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117" name="Rectangle 5"/>
          <p:cNvSpPr/>
          <p:nvPr/>
        </p:nvSpPr>
        <p:spPr>
          <a:xfrm>
            <a:off x="250920" y="-52560"/>
            <a:ext cx="8569080" cy="1918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6000" spc="-1" strike="noStrike">
                <a:solidFill>
                  <a:srgbClr val="003366"/>
                </a:solidFill>
                <a:latin typeface="Times New Roman"/>
              </a:rPr>
              <a:t>Анкарцин</a:t>
            </a:r>
            <a:endParaRPr b="0" lang="uk-UA" sz="6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6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8" name="Picture 3" descr="C:\Documents and Settings\Саша\Рабочий стол\84_1.gif"/>
          <p:cNvPicPr/>
          <p:nvPr/>
        </p:nvPicPr>
        <p:blipFill>
          <a:blip r:embed="rId2"/>
          <a:stretch/>
        </p:blipFill>
        <p:spPr>
          <a:xfrm>
            <a:off x="2857680" y="3989520"/>
            <a:ext cx="3142800" cy="2868120"/>
          </a:xfrm>
          <a:prstGeom prst="rect">
            <a:avLst/>
          </a:prstGeom>
          <a:ln w="9525">
            <a:noFill/>
          </a:ln>
        </p:spPr>
      </p:pic>
      <p:sp>
        <p:nvSpPr>
          <p:cNvPr id="119" name="Прямоугольник 9"/>
          <p:cNvSpPr/>
          <p:nvPr/>
        </p:nvSpPr>
        <p:spPr>
          <a:xfrm>
            <a:off x="0" y="1857240"/>
            <a:ext cx="9143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uk-UA" sz="1800" spc="-1" strike="noStrike">
                <a:solidFill>
                  <a:srgbClr val="3672b6"/>
                </a:solidFill>
                <a:latin typeface="Verdana"/>
              </a:rPr>
              <a:t>«Amrita - Все для здоров'я та краси» – перший повністю україномовний сайт Амріта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Прямоугольник 10"/>
          <p:cNvSpPr/>
          <p:nvPr/>
        </p:nvSpPr>
        <p:spPr>
          <a:xfrm>
            <a:off x="0" y="2786040"/>
            <a:ext cx="9143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1800" spc="49" strike="noStrike">
                <a:solidFill>
                  <a:srgbClr val="fdfdfe"/>
                </a:solidFill>
                <a:latin typeface="Verdana"/>
              </a:rPr>
              <a:t>www.amritaclub.do.am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sldNum" idx="16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f8f8f8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AC91E52-A22E-46D3-81D6-C3D66CE70603}" type="slidenum">
              <a:rPr b="0" lang="ru-RU" sz="1200" spc="-1" strike="noStrike">
                <a:solidFill>
                  <a:srgbClr val="f8f8f8"/>
                </a:solidFill>
                <a:latin typeface="Verdan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title"/>
          </p:nvPr>
        </p:nvSpPr>
        <p:spPr>
          <a:xfrm>
            <a:off x="5435640" y="0"/>
            <a:ext cx="3708000" cy="980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f8f8f8"/>
                </a:solidFill>
                <a:latin typeface="Times New Roman"/>
              </a:rPr>
              <a:t>Анкарцин</a:t>
            </a:r>
            <a:endParaRPr b="0" lang="ru-RU" sz="48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189" name="Rectangle 4"/>
          <p:cNvSpPr/>
          <p:nvPr/>
        </p:nvSpPr>
        <p:spPr>
          <a:xfrm>
            <a:off x="6012000" y="836640"/>
            <a:ext cx="2626920" cy="912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66"/>
                </a:solidFill>
                <a:latin typeface="Times New Roman"/>
              </a:rPr>
              <a:t>ЗАЩИТА</a:t>
            </a:r>
            <a:br>
              <a:rPr sz="1800"/>
            </a:br>
            <a:r>
              <a:rPr b="1" lang="ru-RU" sz="1800" spc="-1" strike="noStrike">
                <a:solidFill>
                  <a:srgbClr val="ff0066"/>
                </a:solidFill>
                <a:latin typeface="Times New Roman"/>
              </a:rPr>
              <a:t>РЕГУЛЯЦИЯ          ВОССТАНОВЛЕНИЕ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Rectangle 5"/>
          <p:cNvSpPr/>
          <p:nvPr/>
        </p:nvSpPr>
        <p:spPr>
          <a:xfrm>
            <a:off x="2124000" y="2205000"/>
            <a:ext cx="5976720" cy="2777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8f8f8"/>
                </a:solidFill>
                <a:latin typeface="Times New Roman"/>
              </a:rPr>
              <a:t>СОСТАВ </a:t>
            </a: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полифенолкарбонового комплекса :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Эумеланин    95%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f8f8f8"/>
                </a:solidFill>
                <a:latin typeface="Times New Roman"/>
              </a:rPr>
              <a:t>L-</a:t>
            </a: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Дофа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Тирозин 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AutoShape 6"/>
          <p:cNvSpPr/>
          <p:nvPr/>
        </p:nvSpPr>
        <p:spPr>
          <a:xfrm>
            <a:off x="3276720" y="3645000"/>
            <a:ext cx="288720" cy="863280"/>
          </a:xfrm>
          <a:prstGeom prst="rightBrace">
            <a:avLst>
              <a:gd name="adj1" fmla="val 24908"/>
              <a:gd name="adj2" fmla="val 50000"/>
            </a:avLst>
          </a:prstGeom>
          <a:noFill/>
          <a:ln w="9525">
            <a:solidFill>
              <a:srgbClr val="f8f8f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192" name="Rectangle 7"/>
          <p:cNvSpPr/>
          <p:nvPr/>
        </p:nvSpPr>
        <p:spPr>
          <a:xfrm>
            <a:off x="3780360" y="3789360"/>
            <a:ext cx="520920" cy="394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8f8f8"/>
                </a:solidFill>
                <a:latin typeface="Times New Roman"/>
              </a:rPr>
              <a:t>5%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3" name="Picture 3" descr="C:\Documents and Settings\Саша\Рабочий стол\84_1.gif"/>
          <p:cNvPicPr/>
          <p:nvPr/>
        </p:nvPicPr>
        <p:blipFill>
          <a:blip r:embed="rId1"/>
          <a:stretch/>
        </p:blipFill>
        <p:spPr>
          <a:xfrm>
            <a:off x="0" y="4643280"/>
            <a:ext cx="2426760" cy="22143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sldNum" idx="17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f8f8f8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0FA9303-E4E1-4F3B-A1AE-BEB219D823E6}" type="slidenum">
              <a:rPr b="0" lang="ru-RU" sz="1200" spc="-1" strike="noStrike">
                <a:solidFill>
                  <a:srgbClr val="f8f8f8"/>
                </a:solidFill>
                <a:latin typeface="Verdan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title"/>
          </p:nvPr>
        </p:nvSpPr>
        <p:spPr>
          <a:xfrm>
            <a:off x="5435640" y="0"/>
            <a:ext cx="3708000" cy="980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f8f8f8"/>
                </a:solidFill>
                <a:latin typeface="Times New Roman"/>
              </a:rPr>
              <a:t>Анкарцин</a:t>
            </a:r>
            <a:endParaRPr b="0" lang="ru-RU" sz="48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196" name="Rectangle 4"/>
          <p:cNvSpPr/>
          <p:nvPr/>
        </p:nvSpPr>
        <p:spPr>
          <a:xfrm>
            <a:off x="6012000" y="836640"/>
            <a:ext cx="2626920" cy="912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66"/>
                </a:solidFill>
                <a:latin typeface="Times New Roman"/>
              </a:rPr>
              <a:t>ЗАЩИТА</a:t>
            </a:r>
            <a:br>
              <a:rPr sz="1800"/>
            </a:br>
            <a:r>
              <a:rPr b="1" lang="ru-RU" sz="1800" spc="-1" strike="noStrike">
                <a:solidFill>
                  <a:srgbClr val="ff0066"/>
                </a:solidFill>
                <a:latin typeface="Times New Roman"/>
              </a:rPr>
              <a:t>РЕГУЛЯЦИЯ          ВОССТАНОВЛЕНИЕ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Rectangle 5"/>
          <p:cNvSpPr/>
          <p:nvPr/>
        </p:nvSpPr>
        <p:spPr>
          <a:xfrm>
            <a:off x="395280" y="2060640"/>
            <a:ext cx="8497440" cy="3015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8f8f8"/>
                </a:solidFill>
                <a:latin typeface="Times New Roman"/>
              </a:rPr>
              <a:t>Трехкомпонентный состав эумеланина не был создан искусственно.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8f8f8"/>
                </a:solidFill>
                <a:latin typeface="Times New Roman"/>
              </a:rPr>
              <a:t>Компоненты  ПФК объединены самой природой для наиболее эффективного защитного, регулирующего и восстанавливающего действия.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pic>
        <p:nvPicPr>
          <p:cNvPr id="199" name="Picture 3" descr="C:\Documents and Settings\Саша\Рабочий стол\84_1.gif"/>
          <p:cNvPicPr/>
          <p:nvPr/>
        </p:nvPicPr>
        <p:blipFill>
          <a:blip r:embed="rId1"/>
          <a:stretch/>
        </p:blipFill>
        <p:spPr>
          <a:xfrm>
            <a:off x="-142920" y="4214880"/>
            <a:ext cx="3142800" cy="28681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ldNum" idx="18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f8f8f8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A7E1822-3E01-4A14-B6A0-58BFD4388861}" type="slidenum">
              <a:rPr b="0" lang="ru-RU" sz="1200" spc="-1" strike="noStrike">
                <a:solidFill>
                  <a:srgbClr val="f8f8f8"/>
                </a:solidFill>
                <a:latin typeface="Verdan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title"/>
          </p:nvPr>
        </p:nvSpPr>
        <p:spPr>
          <a:xfrm>
            <a:off x="5435640" y="0"/>
            <a:ext cx="3708000" cy="980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f8f8f8"/>
                </a:solidFill>
                <a:latin typeface="Times New Roman"/>
              </a:rPr>
              <a:t>Анкарцин</a:t>
            </a:r>
            <a:endParaRPr b="0" lang="ru-RU" sz="48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202" name="Rectangle 4"/>
          <p:cNvSpPr/>
          <p:nvPr/>
        </p:nvSpPr>
        <p:spPr>
          <a:xfrm>
            <a:off x="6012000" y="836640"/>
            <a:ext cx="2626920" cy="912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66"/>
                </a:solidFill>
                <a:latin typeface="Times New Roman"/>
              </a:rPr>
              <a:t>ЗАЩИТА</a:t>
            </a:r>
            <a:br>
              <a:rPr sz="1800"/>
            </a:br>
            <a:r>
              <a:rPr b="1" lang="ru-RU" sz="1800" spc="-1" strike="noStrike">
                <a:solidFill>
                  <a:srgbClr val="ff0066"/>
                </a:solidFill>
                <a:latin typeface="Times New Roman"/>
              </a:rPr>
              <a:t>РЕГУЛЯЦИЯ          ВОССТАНОВЛЕНИЕ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3" name="Picture 5" descr="Melanin"/>
          <p:cNvPicPr/>
          <p:nvPr/>
        </p:nvPicPr>
        <p:blipFill>
          <a:blip r:embed="rId1"/>
          <a:stretch/>
        </p:blipFill>
        <p:spPr>
          <a:xfrm>
            <a:off x="250920" y="189000"/>
            <a:ext cx="1809360" cy="1523520"/>
          </a:xfrm>
          <a:prstGeom prst="rect">
            <a:avLst/>
          </a:prstGeom>
          <a:ln w="9525">
            <a:noFill/>
          </a:ln>
        </p:spPr>
      </p:pic>
      <p:sp>
        <p:nvSpPr>
          <p:cNvPr id="204" name="Rectangle 6"/>
          <p:cNvSpPr/>
          <p:nvPr/>
        </p:nvSpPr>
        <p:spPr>
          <a:xfrm>
            <a:off x="2556000" y="1836000"/>
            <a:ext cx="6337080" cy="34434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216000" indent="-216000">
              <a:lnSpc>
                <a:spcPct val="100000"/>
              </a:lnSpc>
              <a:buClr>
                <a:srgbClr val="f8f8f8"/>
              </a:buClr>
              <a:buFont typeface="Symbol" charset="2"/>
              <a:buChar char=""/>
            </a:pPr>
            <a:r>
              <a:rPr b="0" lang="ru-RU" sz="1800" spc="-1" strike="noStrike">
                <a:solidFill>
                  <a:srgbClr val="f8f8f8"/>
                </a:solidFill>
                <a:latin typeface="Verdana"/>
              </a:rPr>
              <a:t> </a:t>
            </a: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мощный антиоксидант– нейтрализует свободные радикалы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8f8f8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регулирует обмен веществ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8f8f8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может выполнять транспортную функцию для лекарственных препаратов и БАДов (транспортирует их через естественные барьеры организма, улучшает проведение внутрь клетки)  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8f8f8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эффективное стресс-протекторное действие 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Rectangle 7"/>
          <p:cNvSpPr/>
          <p:nvPr/>
        </p:nvSpPr>
        <p:spPr>
          <a:xfrm>
            <a:off x="181080" y="1844640"/>
            <a:ext cx="183924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8f8f8"/>
                </a:solidFill>
                <a:latin typeface="Verdana"/>
              </a:rPr>
              <a:t>ЭУМЕЛАНИН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pic>
        <p:nvPicPr>
          <p:cNvPr id="207" name="Picture 3" descr="C:\Documents and Settings\Саша\Рабочий стол\84_1.gif"/>
          <p:cNvPicPr/>
          <p:nvPr/>
        </p:nvPicPr>
        <p:blipFill>
          <a:blip r:embed="rId2"/>
          <a:stretch/>
        </p:blipFill>
        <p:spPr>
          <a:xfrm>
            <a:off x="-214200" y="4214880"/>
            <a:ext cx="3142800" cy="28681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ldNum" idx="19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f8f8f8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7C09041-541E-44CC-91B6-F81FC671B0C5}" type="slidenum">
              <a:rPr b="0" lang="ru-RU" sz="1200" spc="-1" strike="noStrike">
                <a:solidFill>
                  <a:srgbClr val="f8f8f8"/>
                </a:solidFill>
                <a:latin typeface="Verdan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title"/>
          </p:nvPr>
        </p:nvSpPr>
        <p:spPr>
          <a:xfrm>
            <a:off x="5435640" y="0"/>
            <a:ext cx="3708000" cy="980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f8f8f8"/>
                </a:solidFill>
                <a:latin typeface="Times New Roman"/>
              </a:rPr>
              <a:t>Анкарцин</a:t>
            </a:r>
            <a:endParaRPr b="0" lang="ru-RU" sz="48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210" name="Rectangle 4"/>
          <p:cNvSpPr/>
          <p:nvPr/>
        </p:nvSpPr>
        <p:spPr>
          <a:xfrm>
            <a:off x="6012000" y="836640"/>
            <a:ext cx="2626920" cy="912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66"/>
                </a:solidFill>
                <a:latin typeface="Times New Roman"/>
              </a:rPr>
              <a:t>ЗАЩИТА</a:t>
            </a:r>
            <a:br>
              <a:rPr sz="1800"/>
            </a:br>
            <a:r>
              <a:rPr b="1" lang="ru-RU" sz="1800" spc="-1" strike="noStrike">
                <a:solidFill>
                  <a:srgbClr val="ff0066"/>
                </a:solidFill>
                <a:latin typeface="Times New Roman"/>
              </a:rPr>
              <a:t>РЕГУЛЯЦИЯ          ВОССТАНОВЛЕНИЕ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1" name="Picture 5" descr="Tirozin"/>
          <p:cNvPicPr/>
          <p:nvPr/>
        </p:nvPicPr>
        <p:blipFill>
          <a:blip r:embed="rId1"/>
          <a:stretch/>
        </p:blipFill>
        <p:spPr>
          <a:xfrm>
            <a:off x="324000" y="189000"/>
            <a:ext cx="1809360" cy="1523520"/>
          </a:xfrm>
          <a:prstGeom prst="rect">
            <a:avLst/>
          </a:prstGeom>
          <a:ln w="9525">
            <a:noFill/>
          </a:ln>
        </p:spPr>
      </p:pic>
      <p:sp>
        <p:nvSpPr>
          <p:cNvPr id="212" name="Rectangle 6"/>
          <p:cNvSpPr/>
          <p:nvPr/>
        </p:nvSpPr>
        <p:spPr>
          <a:xfrm>
            <a:off x="469440" y="1916280"/>
            <a:ext cx="144000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8f8f8"/>
                </a:solidFill>
                <a:latin typeface="Verdana"/>
              </a:rPr>
              <a:t>ТИРОЗИН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Rectangle 7"/>
          <p:cNvSpPr/>
          <p:nvPr/>
        </p:nvSpPr>
        <p:spPr>
          <a:xfrm>
            <a:off x="2556000" y="2133720"/>
            <a:ext cx="6265440" cy="2833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f8f8f8"/>
              </a:buClr>
              <a:buFont typeface="Symbol" charset="2"/>
              <a:buChar char=""/>
            </a:pPr>
            <a:r>
              <a:rPr b="1" lang="ru-RU" sz="1800" spc="-1" strike="noStrike">
                <a:solidFill>
                  <a:srgbClr val="f8f8f8"/>
                </a:solidFill>
                <a:latin typeface="Verdana"/>
              </a:rPr>
              <a:t> </a:t>
            </a: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биологический регулятор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8f8f8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повышает настроение, антидепрессант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8f8f8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снижает повышенный аппетит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8f8f8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  </a:t>
            </a: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увеличивает работоспособность, улучшает интеллектуальные функции</a:t>
            </a:r>
            <a:r>
              <a:rPr b="0" lang="ru-RU" sz="2000" spc="-1" strike="noStrike">
                <a:solidFill>
                  <a:srgbClr val="f8f8f8"/>
                </a:solidFill>
                <a:latin typeface="Times New Roman"/>
              </a:rPr>
              <a:t> 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pic>
        <p:nvPicPr>
          <p:cNvPr id="215" name="Picture 3" descr="C:\Documents and Settings\Саша\Рабочий стол\84_1.gif"/>
          <p:cNvPicPr/>
          <p:nvPr/>
        </p:nvPicPr>
        <p:blipFill>
          <a:blip r:embed="rId2"/>
          <a:stretch/>
        </p:blipFill>
        <p:spPr>
          <a:xfrm>
            <a:off x="-214200" y="4143240"/>
            <a:ext cx="3142800" cy="28681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sldNum" idx="20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f8f8f8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2A3AFE5-A470-4205-A589-6A528C059EB0}" type="slidenum">
              <a:rPr b="0" lang="ru-RU" sz="1200" spc="-1" strike="noStrike">
                <a:solidFill>
                  <a:srgbClr val="f8f8f8"/>
                </a:solidFill>
                <a:latin typeface="Verdan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title"/>
          </p:nvPr>
        </p:nvSpPr>
        <p:spPr>
          <a:xfrm>
            <a:off x="5435640" y="0"/>
            <a:ext cx="3708000" cy="980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f8f8f8"/>
                </a:solidFill>
                <a:latin typeface="Times New Roman"/>
              </a:rPr>
              <a:t>Анкарцин</a:t>
            </a:r>
            <a:endParaRPr b="0" lang="ru-RU" sz="48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218" name="Rectangle 4"/>
          <p:cNvSpPr/>
          <p:nvPr/>
        </p:nvSpPr>
        <p:spPr>
          <a:xfrm>
            <a:off x="6012000" y="836640"/>
            <a:ext cx="2626920" cy="912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66"/>
                </a:solidFill>
                <a:latin typeface="Times New Roman"/>
              </a:rPr>
              <a:t>ЗАЩИТА</a:t>
            </a:r>
            <a:br>
              <a:rPr sz="1800"/>
            </a:br>
            <a:r>
              <a:rPr b="1" lang="ru-RU" sz="1800" spc="-1" strike="noStrike">
                <a:solidFill>
                  <a:srgbClr val="ff0066"/>
                </a:solidFill>
                <a:latin typeface="Times New Roman"/>
              </a:rPr>
              <a:t>РЕГУЛЯЦИЯ          ВОССТАНОВЛЕНИЕ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Rectangle 5"/>
          <p:cNvSpPr/>
          <p:nvPr/>
        </p:nvSpPr>
        <p:spPr>
          <a:xfrm>
            <a:off x="612000" y="1916280"/>
            <a:ext cx="121896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8f8f8"/>
                </a:solidFill>
                <a:latin typeface="Verdana"/>
              </a:rPr>
              <a:t>L</a:t>
            </a:r>
            <a:r>
              <a:rPr b="1" lang="ru-RU" sz="1800" spc="-1" strike="noStrike">
                <a:solidFill>
                  <a:srgbClr val="f8f8f8"/>
                </a:solidFill>
                <a:latin typeface="Verdana"/>
              </a:rPr>
              <a:t>-ДОФА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0" name="Picture 6" descr="DOFA"/>
          <p:cNvPicPr/>
          <p:nvPr/>
        </p:nvPicPr>
        <p:blipFill>
          <a:blip r:embed="rId1"/>
          <a:stretch/>
        </p:blipFill>
        <p:spPr>
          <a:xfrm>
            <a:off x="395280" y="260280"/>
            <a:ext cx="1809360" cy="1523520"/>
          </a:xfrm>
          <a:prstGeom prst="rect">
            <a:avLst/>
          </a:prstGeom>
          <a:ln w="9525">
            <a:noFill/>
          </a:ln>
        </p:spPr>
      </p:pic>
      <p:sp>
        <p:nvSpPr>
          <p:cNvPr id="221" name="Rectangle 7"/>
          <p:cNvSpPr/>
          <p:nvPr/>
        </p:nvSpPr>
        <p:spPr>
          <a:xfrm>
            <a:off x="250920" y="2619360"/>
            <a:ext cx="8532360" cy="2131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i="1" lang="ru-RU" sz="1800" spc="-1" strike="noStrike">
                <a:solidFill>
                  <a:srgbClr val="f8f8f8"/>
                </a:solidFill>
                <a:latin typeface="Times New Roman"/>
              </a:rPr>
              <a:t>За исследование механизмов действия </a:t>
            </a:r>
            <a:r>
              <a:rPr b="1" i="1" lang="en-US" sz="1800" spc="-1" strike="noStrike">
                <a:solidFill>
                  <a:srgbClr val="f8f8f8"/>
                </a:solidFill>
                <a:latin typeface="Times New Roman"/>
              </a:rPr>
              <a:t>L-</a:t>
            </a:r>
            <a:r>
              <a:rPr b="1" i="1" lang="ru-RU" sz="1800" spc="-1" strike="noStrike">
                <a:solidFill>
                  <a:srgbClr val="f8f8f8"/>
                </a:solidFill>
                <a:latin typeface="Times New Roman"/>
              </a:rPr>
              <a:t>ДОФЫ и дофамина</a:t>
            </a:r>
            <a:r>
              <a:rPr b="1" i="1" lang="en-US" sz="1800" spc="-1" strike="noStrike">
                <a:solidFill>
                  <a:srgbClr val="f8f8f8"/>
                </a:solidFill>
                <a:latin typeface="Times New Roman"/>
              </a:rPr>
              <a:t> </a:t>
            </a:r>
            <a:r>
              <a:rPr b="1" i="1" lang="ru-RU" sz="1800" spc="-1" strike="noStrike">
                <a:solidFill>
                  <a:srgbClr val="f8f8f8"/>
                </a:solidFill>
                <a:latin typeface="Times New Roman"/>
              </a:rPr>
              <a:t>были присуждены две Нобелевские премии по медицине и физиологии (1970 и 2000 гг.).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000" spc="-1" strike="noStrike">
                <a:solidFill>
                  <a:srgbClr val="f8f8f8"/>
                </a:solidFill>
                <a:latin typeface="Times New Roman"/>
              </a:rPr>
              <a:t>L-</a:t>
            </a: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ДОФА улучшает нервную передачу.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Улучшает двигательную и мыслительные функции.</a:t>
            </a:r>
            <a:br>
              <a:rPr sz="2000"/>
            </a:b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pic>
        <p:nvPicPr>
          <p:cNvPr id="223" name="Picture 3" descr="C:\Documents and Settings\Саша\Рабочий стол\84_1.gif"/>
          <p:cNvPicPr/>
          <p:nvPr/>
        </p:nvPicPr>
        <p:blipFill>
          <a:blip r:embed="rId2"/>
          <a:stretch/>
        </p:blipFill>
        <p:spPr>
          <a:xfrm>
            <a:off x="0" y="4143240"/>
            <a:ext cx="2974680" cy="27144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ldNum" idx="21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f8f8f8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4C02D07-CF93-4D26-9C03-6E3EE16A6A99}" type="slidenum">
              <a:rPr b="0" lang="ru-RU" sz="1200" spc="-1" strike="noStrike">
                <a:solidFill>
                  <a:srgbClr val="f8f8f8"/>
                </a:solidFill>
                <a:latin typeface="Verdan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title"/>
          </p:nvPr>
        </p:nvSpPr>
        <p:spPr>
          <a:xfrm>
            <a:off x="5435640" y="0"/>
            <a:ext cx="3708000" cy="980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f8f8f8"/>
                </a:solidFill>
                <a:latin typeface="Times New Roman"/>
              </a:rPr>
              <a:t>Анкарцин</a:t>
            </a:r>
            <a:endParaRPr b="0" lang="ru-RU" sz="48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226" name="Rectangle 4"/>
          <p:cNvSpPr/>
          <p:nvPr/>
        </p:nvSpPr>
        <p:spPr>
          <a:xfrm>
            <a:off x="6012000" y="836640"/>
            <a:ext cx="2626920" cy="912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66"/>
                </a:solidFill>
                <a:latin typeface="Times New Roman"/>
              </a:rPr>
              <a:t>ЗАЩИТА</a:t>
            </a:r>
            <a:br>
              <a:rPr sz="1800"/>
            </a:br>
            <a:r>
              <a:rPr b="1" lang="ru-RU" sz="1800" spc="-1" strike="noStrike">
                <a:solidFill>
                  <a:srgbClr val="ff0066"/>
                </a:solidFill>
                <a:latin typeface="Times New Roman"/>
              </a:rPr>
              <a:t>РЕГУЛЯЦИЯ          ВОССТАНОВЛЕНИЕ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Rectangle 5"/>
          <p:cNvSpPr/>
          <p:nvPr/>
        </p:nvSpPr>
        <p:spPr>
          <a:xfrm>
            <a:off x="395280" y="550440"/>
            <a:ext cx="4895640" cy="1004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Гипертоническая болезнь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(повышенное артериальное давление):</a:t>
            </a:r>
            <a:br>
              <a:rPr sz="2000"/>
            </a:b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Rectangle 6"/>
          <p:cNvSpPr/>
          <p:nvPr/>
        </p:nvSpPr>
        <p:spPr>
          <a:xfrm>
            <a:off x="684360" y="2133720"/>
            <a:ext cx="7846560" cy="2224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f8f8f8"/>
              </a:buClr>
              <a:buFont typeface="Symbol" charset="2"/>
              <a:buChar char=""/>
            </a:pPr>
            <a:r>
              <a:rPr b="1" lang="ru-RU" sz="1800" spc="-1" strike="noStrike">
                <a:solidFill>
                  <a:srgbClr val="f8f8f8"/>
                </a:solidFill>
                <a:latin typeface="Verdana"/>
              </a:rPr>
              <a:t> </a:t>
            </a: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Анкарцин повышает содержание оксида азота в эндотелии (внутренней оболочке)кровеносных сосудов, что обеспечивает устранение спазма сосудов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8f8f8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Анкарцин уравновешивает обмен биологически-активных веществ, влияя на причину развития гипертонической болезни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8f8f8"/>
                </a:solidFill>
                <a:latin typeface="Verdana"/>
              </a:rPr>
              <a:t> 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Rectangle 7"/>
          <p:cNvSpPr/>
          <p:nvPr/>
        </p:nvSpPr>
        <p:spPr>
          <a:xfrm>
            <a:off x="3059280" y="4365720"/>
            <a:ext cx="4571640" cy="823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pic>
        <p:nvPicPr>
          <p:cNvPr id="231" name="Picture 3" descr="C:\Documents and Settings\Саша\Рабочий стол\84_1.gif"/>
          <p:cNvPicPr/>
          <p:nvPr/>
        </p:nvPicPr>
        <p:blipFill>
          <a:blip r:embed="rId1"/>
          <a:stretch/>
        </p:blipFill>
        <p:spPr>
          <a:xfrm>
            <a:off x="-285840" y="4143240"/>
            <a:ext cx="3142800" cy="28681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sldNum" idx="22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f8f8f8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A1EB2B6-9E7B-4B8F-9F95-820CD1B52BD5}" type="slidenum">
              <a:rPr b="0" lang="ru-RU" sz="1200" spc="-1" strike="noStrike">
                <a:solidFill>
                  <a:srgbClr val="f8f8f8"/>
                </a:solidFill>
                <a:latin typeface="Verdan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title"/>
          </p:nvPr>
        </p:nvSpPr>
        <p:spPr>
          <a:xfrm>
            <a:off x="5435640" y="0"/>
            <a:ext cx="3708000" cy="980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f8f8f8"/>
                </a:solidFill>
                <a:latin typeface="Times New Roman"/>
              </a:rPr>
              <a:t>Анкарцин</a:t>
            </a:r>
            <a:endParaRPr b="0" lang="ru-RU" sz="48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234" name="Rectangle 4"/>
          <p:cNvSpPr/>
          <p:nvPr/>
        </p:nvSpPr>
        <p:spPr>
          <a:xfrm>
            <a:off x="6012000" y="836640"/>
            <a:ext cx="2626920" cy="912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66"/>
                </a:solidFill>
                <a:latin typeface="Times New Roman"/>
              </a:rPr>
              <a:t>ЗАЩИТА</a:t>
            </a:r>
            <a:br>
              <a:rPr sz="1800"/>
            </a:br>
            <a:r>
              <a:rPr b="1" lang="ru-RU" sz="1800" spc="-1" strike="noStrike">
                <a:solidFill>
                  <a:srgbClr val="ff0066"/>
                </a:solidFill>
                <a:latin typeface="Times New Roman"/>
              </a:rPr>
              <a:t>РЕГУЛЯЦИЯ          ВОССТАНОВЛЕНИЕ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Rectangle 5"/>
          <p:cNvSpPr/>
          <p:nvPr/>
        </p:nvSpPr>
        <p:spPr>
          <a:xfrm>
            <a:off x="395280" y="550440"/>
            <a:ext cx="4895640" cy="1004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Гипертоническая болезнь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(повышенное артериальное давление):</a:t>
            </a:r>
            <a:br>
              <a:rPr sz="2000"/>
            </a:b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Rectangle 6"/>
          <p:cNvSpPr/>
          <p:nvPr/>
        </p:nvSpPr>
        <p:spPr>
          <a:xfrm>
            <a:off x="755640" y="2349360"/>
            <a:ext cx="7992720" cy="2193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8f8f8"/>
                </a:solidFill>
                <a:latin typeface="Verdana"/>
              </a:rPr>
              <a:t>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86c0ce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Нормализующие артериальное давление: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  </a:t>
            </a: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Кардитон, Витакард, Благо, Диоскорея плюс, Биовит Тензинорм 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86c0ce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Снижающие нервную возбудимость : 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  </a:t>
            </a: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Релаксон, Нервостабил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Rectangle 7"/>
          <p:cNvSpPr/>
          <p:nvPr/>
        </p:nvSpPr>
        <p:spPr>
          <a:xfrm>
            <a:off x="3059280" y="4365720"/>
            <a:ext cx="4571640" cy="823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Rectangle 8"/>
          <p:cNvSpPr/>
          <p:nvPr/>
        </p:nvSpPr>
        <p:spPr>
          <a:xfrm>
            <a:off x="826200" y="1916280"/>
            <a:ext cx="5988960" cy="394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69eb9b"/>
                </a:solidFill>
                <a:latin typeface="Times New Roman"/>
              </a:rPr>
              <a:t>КОМПЛЕКСНОЕ ПРИМЕНЕНИЕ АНКАРЦИНА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pic>
        <p:nvPicPr>
          <p:cNvPr id="240" name="Picture 3" descr="C:\Documents and Settings\Саша\Рабочий стол\84_1.gif"/>
          <p:cNvPicPr/>
          <p:nvPr/>
        </p:nvPicPr>
        <p:blipFill>
          <a:blip r:embed="rId1"/>
          <a:stretch/>
        </p:blipFill>
        <p:spPr>
          <a:xfrm>
            <a:off x="-214200" y="4143240"/>
            <a:ext cx="3142800" cy="28681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sldNum" idx="23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f8f8f8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CEEF0FB-87C8-4378-84B3-9E5927F29AA1}" type="slidenum">
              <a:rPr b="0" lang="ru-RU" sz="1200" spc="-1" strike="noStrike">
                <a:solidFill>
                  <a:srgbClr val="f8f8f8"/>
                </a:solidFill>
                <a:latin typeface="Verdan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title"/>
          </p:nvPr>
        </p:nvSpPr>
        <p:spPr>
          <a:xfrm>
            <a:off x="5435640" y="0"/>
            <a:ext cx="3708000" cy="980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f8f8f8"/>
                </a:solidFill>
                <a:latin typeface="Times New Roman"/>
              </a:rPr>
              <a:t>Анкарцин</a:t>
            </a:r>
            <a:endParaRPr b="0" lang="ru-RU" sz="48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243" name="Rectangle 4"/>
          <p:cNvSpPr/>
          <p:nvPr/>
        </p:nvSpPr>
        <p:spPr>
          <a:xfrm>
            <a:off x="6012000" y="836640"/>
            <a:ext cx="2626920" cy="912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66"/>
                </a:solidFill>
                <a:latin typeface="Times New Roman"/>
              </a:rPr>
              <a:t>ЗАЩИТА</a:t>
            </a:r>
            <a:br>
              <a:rPr sz="1800"/>
            </a:br>
            <a:r>
              <a:rPr b="1" lang="ru-RU" sz="1800" spc="-1" strike="noStrike">
                <a:solidFill>
                  <a:srgbClr val="ff0066"/>
                </a:solidFill>
                <a:latin typeface="Times New Roman"/>
              </a:rPr>
              <a:t>РЕГУЛЯЦИЯ          ВОССТАНОВЛЕНИЕ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Rectangle 5"/>
          <p:cNvSpPr/>
          <p:nvPr/>
        </p:nvSpPr>
        <p:spPr>
          <a:xfrm>
            <a:off x="611280" y="540720"/>
            <a:ext cx="4895640" cy="1004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Ишемическая болезнь сердца (ИБС), инфаркты:</a:t>
            </a:r>
            <a:br>
              <a:rPr sz="2000"/>
            </a:b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Rectangle 6"/>
          <p:cNvSpPr/>
          <p:nvPr/>
        </p:nvSpPr>
        <p:spPr>
          <a:xfrm>
            <a:off x="539640" y="1700280"/>
            <a:ext cx="8353080" cy="3443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f8f8f8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Анкарцин способствует устранению спазма коронарных сосудов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8f8f8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Анкарцин улучшает переносимость клетками сердечной мышцы нехватки кислорода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8f8f8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Анкарцин улучшает обменные процессы в сердечной мышце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8f8f8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Анкарцин улучшает проникновение внутрь клетки (в т.ч. кардиомиоцита) лекарственных препаратов и БАДов, укрепляющих сердечную мышцу</a:t>
            </a:r>
            <a:r>
              <a:rPr b="0" lang="ru-RU" sz="2000" spc="-1" strike="noStrike">
                <a:solidFill>
                  <a:srgbClr val="f8f8f8"/>
                </a:solidFill>
                <a:latin typeface="Times New Roman"/>
              </a:rPr>
              <a:t> 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pic>
        <p:nvPicPr>
          <p:cNvPr id="247" name="Picture 3" descr="C:\Documents and Settings\Саша\Рабочий стол\84_1.gif"/>
          <p:cNvPicPr/>
          <p:nvPr/>
        </p:nvPicPr>
        <p:blipFill>
          <a:blip r:embed="rId1"/>
          <a:stretch/>
        </p:blipFill>
        <p:spPr>
          <a:xfrm>
            <a:off x="0" y="4572000"/>
            <a:ext cx="2739600" cy="2499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sldNum" idx="24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f8f8f8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4783B65-CD17-4942-9202-6A737C907CED}" type="slidenum">
              <a:rPr b="0" lang="ru-RU" sz="1200" spc="-1" strike="noStrike">
                <a:solidFill>
                  <a:srgbClr val="f8f8f8"/>
                </a:solidFill>
                <a:latin typeface="Verdan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title"/>
          </p:nvPr>
        </p:nvSpPr>
        <p:spPr>
          <a:xfrm>
            <a:off x="5435640" y="0"/>
            <a:ext cx="3708000" cy="980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f8f8f8"/>
                </a:solidFill>
                <a:latin typeface="Times New Roman"/>
              </a:rPr>
              <a:t>Анкарцин</a:t>
            </a:r>
            <a:endParaRPr b="0" lang="ru-RU" sz="48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250" name="Rectangle 4"/>
          <p:cNvSpPr/>
          <p:nvPr/>
        </p:nvSpPr>
        <p:spPr>
          <a:xfrm>
            <a:off x="6012000" y="836640"/>
            <a:ext cx="2626920" cy="912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66"/>
                </a:solidFill>
                <a:latin typeface="Times New Roman"/>
              </a:rPr>
              <a:t>ЗАЩИТА</a:t>
            </a:r>
            <a:br>
              <a:rPr sz="1800"/>
            </a:br>
            <a:r>
              <a:rPr b="1" lang="ru-RU" sz="1800" spc="-1" strike="noStrike">
                <a:solidFill>
                  <a:srgbClr val="ff0066"/>
                </a:solidFill>
                <a:latin typeface="Times New Roman"/>
              </a:rPr>
              <a:t>РЕГУЛЯЦИЯ          ВОССТАНОВЛЕНИЕ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Rectangle 5"/>
          <p:cNvSpPr/>
          <p:nvPr/>
        </p:nvSpPr>
        <p:spPr>
          <a:xfrm>
            <a:off x="395280" y="596880"/>
            <a:ext cx="5040000" cy="912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Ишемическая болезнь сердца (ИБС), инфаркты:</a:t>
            </a:r>
            <a:br>
              <a:rPr sz="1800"/>
            </a:b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Rectangle 6"/>
          <p:cNvSpPr/>
          <p:nvPr/>
        </p:nvSpPr>
        <p:spPr>
          <a:xfrm>
            <a:off x="2700360" y="4076640"/>
            <a:ext cx="5903640" cy="973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8f8f8"/>
                </a:solidFill>
                <a:latin typeface="Verdana"/>
              </a:rPr>
              <a:t>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86c0ce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Укрепляют сердечную мышцу: Кардіовіт, Мипро-Вит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Rectangle 7"/>
          <p:cNvSpPr/>
          <p:nvPr/>
        </p:nvSpPr>
        <p:spPr>
          <a:xfrm>
            <a:off x="0" y="1413000"/>
            <a:ext cx="5987520" cy="699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69eb9b"/>
                </a:solidFill>
                <a:latin typeface="Times New Roman"/>
              </a:rPr>
              <a:t>КОМПЛЕКСНОЕ ПРИМЕНЕНИЕ АНКАРЦИНА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Rectangle 8"/>
          <p:cNvSpPr/>
          <p:nvPr/>
        </p:nvSpPr>
        <p:spPr>
          <a:xfrm>
            <a:off x="539640" y="1773360"/>
            <a:ext cx="7848360" cy="3108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8f8f8"/>
                </a:solidFill>
                <a:latin typeface="Verdana"/>
              </a:rPr>
              <a:t>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86c0ce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Снижают уровень холестерина крови, нормализуют липидный спектр крови:   </a:t>
            </a:r>
            <a:r>
              <a:rPr b="1" lang="ru-RU" sz="2000" spc="-1" strike="noStrike" u="sng">
                <a:solidFill>
                  <a:schemeClr val="hlink"/>
                </a:solidFill>
                <a:uFillTx/>
                <a:latin typeface="Times New Roman"/>
              </a:rPr>
              <a:t>Микотон</a:t>
            </a: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, Кардитон, Витакард, Диоскорея плюс, Мипро-Вит 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86c0ce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Антиоксиданты, улучшают реологические свойства крови (текучесть), улучшают состояние сосудистой стенки:  Вин-Вита, Биовит Гарлик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  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pic>
        <p:nvPicPr>
          <p:cNvPr id="256" name="Picture 3" descr="C:\Documents and Settings\Саша\Рабочий стол\84_1.gif"/>
          <p:cNvPicPr/>
          <p:nvPr/>
        </p:nvPicPr>
        <p:blipFill>
          <a:blip r:embed="rId1"/>
          <a:stretch/>
        </p:blipFill>
        <p:spPr>
          <a:xfrm>
            <a:off x="0" y="4143240"/>
            <a:ext cx="2974680" cy="27144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sldNum" idx="25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f8f8f8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3B2B3CA-79F2-4267-9A91-8B1BCCDC1370}" type="slidenum">
              <a:rPr b="0" lang="ru-RU" sz="1200" spc="-1" strike="noStrike">
                <a:solidFill>
                  <a:srgbClr val="f8f8f8"/>
                </a:solidFill>
                <a:latin typeface="Verdan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title"/>
          </p:nvPr>
        </p:nvSpPr>
        <p:spPr>
          <a:xfrm>
            <a:off x="5435640" y="0"/>
            <a:ext cx="3708000" cy="980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f8f8f8"/>
                </a:solidFill>
                <a:latin typeface="Times New Roman"/>
              </a:rPr>
              <a:t>Анкарцин</a:t>
            </a:r>
            <a:endParaRPr b="0" lang="ru-RU" sz="48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259" name="Rectangle 4"/>
          <p:cNvSpPr/>
          <p:nvPr/>
        </p:nvSpPr>
        <p:spPr>
          <a:xfrm>
            <a:off x="6012000" y="836640"/>
            <a:ext cx="2626920" cy="912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66"/>
                </a:solidFill>
                <a:latin typeface="Times New Roman"/>
              </a:rPr>
              <a:t>ЗАЩИТА</a:t>
            </a:r>
            <a:br>
              <a:rPr sz="1800"/>
            </a:br>
            <a:r>
              <a:rPr b="1" lang="ru-RU" sz="1800" spc="-1" strike="noStrike">
                <a:solidFill>
                  <a:srgbClr val="ff0066"/>
                </a:solidFill>
                <a:latin typeface="Times New Roman"/>
              </a:rPr>
              <a:t>РЕГУЛЯЦИЯ          ВОССТАНОВЛЕНИЕ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Rectangle 5"/>
          <p:cNvSpPr/>
          <p:nvPr/>
        </p:nvSpPr>
        <p:spPr>
          <a:xfrm>
            <a:off x="611280" y="388080"/>
            <a:ext cx="4895640" cy="1308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Атеросклероз сосудов, нарушения мозгового кровообращения вследствие атеросклероза, инсульты:</a:t>
            </a:r>
            <a:br>
              <a:rPr sz="2000"/>
            </a:b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Rectangle 6"/>
          <p:cNvSpPr/>
          <p:nvPr/>
        </p:nvSpPr>
        <p:spPr>
          <a:xfrm>
            <a:off x="2484360" y="1773360"/>
            <a:ext cx="6335280" cy="3960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f8f8f8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 </a:t>
            </a: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Анкарцин способствует нормализации липидного состава крови (снижению уровня холестерина и «плохих» липопротеидов)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8f8f8"/>
              </a:buClr>
              <a:buFont typeface="Symbol" charset="2"/>
              <a:buChar char=""/>
            </a:pP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Анкарцин способствует устранению спазма сосудов, в т.ч.  сосудов головного мозга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8f8f8"/>
              </a:buClr>
              <a:buFont typeface="Symbol" charset="2"/>
              <a:buChar char=""/>
            </a:pP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 </a:t>
            </a: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Анкарцин улучшает переносимость нехватки кислорода нервными клетками, проникает через гематоэнцефалический барьер, улучшает обменные процессы в клетках мозга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8f8f8"/>
              </a:buClr>
              <a:buFont typeface="Symbol" charset="2"/>
              <a:buChar char=""/>
            </a:pP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 </a:t>
            </a: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Анкарцин способствует  улучшению интеллектуальных функций, в т.ч. функции памяти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pic>
        <p:nvPicPr>
          <p:cNvPr id="263" name="Picture 3" descr="C:\Documents and Settings\Саша\Рабочий стол\84_1.gif"/>
          <p:cNvPicPr/>
          <p:nvPr/>
        </p:nvPicPr>
        <p:blipFill>
          <a:blip r:embed="rId1"/>
          <a:stretch/>
        </p:blipFill>
        <p:spPr>
          <a:xfrm>
            <a:off x="-285840" y="3989520"/>
            <a:ext cx="3142800" cy="28681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sldNum" idx="8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f8f8f8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9709DCE-E2B2-4949-B80D-1C4C99F13C97}" type="slidenum">
              <a:rPr b="0" lang="ru-RU" sz="1200" spc="-1" strike="noStrike">
                <a:solidFill>
                  <a:srgbClr val="f8f8f8"/>
                </a:solidFill>
                <a:latin typeface="Verdan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d1ddd4"/>
              </a:solidFill>
              <a:latin typeface="Arial"/>
            </a:endParaRPr>
          </a:p>
        </p:txBody>
      </p:sp>
      <p:pic>
        <p:nvPicPr>
          <p:cNvPr id="123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124" name="Rectangle 5"/>
          <p:cNvSpPr/>
          <p:nvPr/>
        </p:nvSpPr>
        <p:spPr>
          <a:xfrm>
            <a:off x="250920" y="-58320"/>
            <a:ext cx="8569080" cy="2253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6000" spc="-1" strike="noStrike">
                <a:solidFill>
                  <a:srgbClr val="003366"/>
                </a:solidFill>
                <a:latin typeface="Times New Roman"/>
              </a:rPr>
              <a:t>Анкарцин</a:t>
            </a:r>
            <a:endParaRPr b="0" lang="uk-UA" sz="6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6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3366"/>
                </a:solidFill>
                <a:latin typeface="Times New Roman"/>
              </a:rPr>
              <a:t>Уникальный продукт на основе черных антарктических дрожжей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Rectangle 6"/>
          <p:cNvSpPr/>
          <p:nvPr/>
        </p:nvSpPr>
        <p:spPr>
          <a:xfrm>
            <a:off x="1763640" y="2133720"/>
            <a:ext cx="6337080" cy="1186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0066"/>
                </a:solidFill>
                <a:latin typeface="Times New Roman"/>
              </a:rPr>
              <a:t>ЗАЩИТА</a:t>
            </a:r>
            <a:br>
              <a:rPr sz="2400"/>
            </a:br>
            <a:r>
              <a:rPr b="1" lang="ru-RU" sz="2400" spc="-1" strike="noStrike">
                <a:solidFill>
                  <a:srgbClr val="ff0066"/>
                </a:solidFill>
                <a:latin typeface="Times New Roman"/>
              </a:rPr>
              <a:t>             РЕГУЛЯЦИЯ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0066"/>
                </a:solidFill>
                <a:latin typeface="Times New Roman"/>
              </a:rPr>
              <a:t>                                </a:t>
            </a:r>
            <a:r>
              <a:rPr b="1" lang="ru-RU" sz="2400" spc="-1" strike="noStrike">
                <a:solidFill>
                  <a:srgbClr val="ff0066"/>
                </a:solidFill>
                <a:latin typeface="Times New Roman"/>
              </a:rPr>
              <a:t>ВОССТАНОВЛЕНИЕ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6" name="Picture 3" descr="C:\Documents and Settings\Саша\Рабочий стол\84_1.gif"/>
          <p:cNvPicPr/>
          <p:nvPr/>
        </p:nvPicPr>
        <p:blipFill>
          <a:blip r:embed="rId2"/>
          <a:stretch/>
        </p:blipFill>
        <p:spPr>
          <a:xfrm>
            <a:off x="-142920" y="3989520"/>
            <a:ext cx="3142800" cy="28681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ldNum" idx="26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f8f8f8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79D2AF6-D13E-4774-9BE8-1AACDB650A3D}" type="slidenum">
              <a:rPr b="0" lang="ru-RU" sz="1200" spc="-1" strike="noStrike">
                <a:solidFill>
                  <a:srgbClr val="f8f8f8"/>
                </a:solidFill>
                <a:latin typeface="Verdan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title"/>
          </p:nvPr>
        </p:nvSpPr>
        <p:spPr>
          <a:xfrm>
            <a:off x="5435640" y="0"/>
            <a:ext cx="3708000" cy="980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f8f8f8"/>
                </a:solidFill>
                <a:latin typeface="Times New Roman"/>
              </a:rPr>
              <a:t>Анкарцин</a:t>
            </a:r>
            <a:endParaRPr b="0" lang="ru-RU" sz="48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266" name="Rectangle 4"/>
          <p:cNvSpPr/>
          <p:nvPr/>
        </p:nvSpPr>
        <p:spPr>
          <a:xfrm>
            <a:off x="6012000" y="836640"/>
            <a:ext cx="2626920" cy="912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66"/>
                </a:solidFill>
                <a:latin typeface="Times New Roman"/>
              </a:rPr>
              <a:t>ЗАЩИТА</a:t>
            </a:r>
            <a:br>
              <a:rPr sz="1800"/>
            </a:br>
            <a:r>
              <a:rPr b="1" lang="ru-RU" sz="1800" spc="-1" strike="noStrike">
                <a:solidFill>
                  <a:srgbClr val="ff0066"/>
                </a:solidFill>
                <a:latin typeface="Times New Roman"/>
              </a:rPr>
              <a:t>РЕГУЛЯЦИЯ          ВОССТАНОВЛЕНИЕ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Rectangle 5"/>
          <p:cNvSpPr/>
          <p:nvPr/>
        </p:nvSpPr>
        <p:spPr>
          <a:xfrm>
            <a:off x="2771640" y="4437000"/>
            <a:ext cx="6048000" cy="973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8f8f8"/>
                </a:solidFill>
                <a:latin typeface="Verdana"/>
              </a:rPr>
              <a:t>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86c0ce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Улучшают мозговое кровообращение: Гингко Билоба Р.К.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Rectangle 6"/>
          <p:cNvSpPr/>
          <p:nvPr/>
        </p:nvSpPr>
        <p:spPr>
          <a:xfrm>
            <a:off x="-720" y="1484280"/>
            <a:ext cx="5988960" cy="394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69eb9b"/>
                </a:solidFill>
                <a:latin typeface="Times New Roman"/>
              </a:rPr>
              <a:t>КОМПЛЕКСНОЕ ПРИМЕНЕНИЕ АНКАРЦИНА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Rectangle 7"/>
          <p:cNvSpPr/>
          <p:nvPr/>
        </p:nvSpPr>
        <p:spPr>
          <a:xfrm>
            <a:off x="539640" y="1773360"/>
            <a:ext cx="7848360" cy="3108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8f8f8"/>
                </a:solidFill>
                <a:latin typeface="Verdana"/>
              </a:rPr>
              <a:t>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86c0ce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Снижают уровень холестерина крови, нормализуют липидный спектр крови:   </a:t>
            </a:r>
            <a:r>
              <a:rPr b="1" lang="ru-RU" sz="2000" spc="-1" strike="noStrike" u="sng">
                <a:solidFill>
                  <a:schemeClr val="hlink"/>
                </a:solidFill>
                <a:uFillTx/>
                <a:latin typeface="Times New Roman"/>
              </a:rPr>
              <a:t>Микотон</a:t>
            </a: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, Кардитон, Витакард, Диоскорея плюс, Мипро-Вит 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86c0ce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Антиоксиданты, улучшают реологические свойства крови (текучесть), улучшают состояние сосудистой стенки:  Вин-Вита, Биовит Гарлик, Экстракт Молодильный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  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Rectangle 8"/>
          <p:cNvSpPr/>
          <p:nvPr/>
        </p:nvSpPr>
        <p:spPr>
          <a:xfrm>
            <a:off x="395280" y="261000"/>
            <a:ext cx="4895640" cy="1308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Атеросклероз сосудов, нарушения мозгового кровообращения вследствие атеросклероза, инсульты:</a:t>
            </a:r>
            <a:br>
              <a:rPr sz="2000"/>
            </a:b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pic>
        <p:nvPicPr>
          <p:cNvPr id="272" name="Picture 3" descr="C:\Documents and Settings\Саша\Рабочий стол\84_1.gif"/>
          <p:cNvPicPr/>
          <p:nvPr/>
        </p:nvPicPr>
        <p:blipFill>
          <a:blip r:embed="rId1"/>
          <a:stretch/>
        </p:blipFill>
        <p:spPr>
          <a:xfrm>
            <a:off x="0" y="4143240"/>
            <a:ext cx="3142800" cy="28681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sldNum" idx="27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f8f8f8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181C3A9-F95F-4B57-86C5-90011C2CE551}" type="slidenum">
              <a:rPr b="0" lang="ru-RU" sz="1200" spc="-1" strike="noStrike">
                <a:solidFill>
                  <a:srgbClr val="f8f8f8"/>
                </a:solidFill>
                <a:latin typeface="Verdan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title"/>
          </p:nvPr>
        </p:nvSpPr>
        <p:spPr>
          <a:xfrm>
            <a:off x="5435640" y="0"/>
            <a:ext cx="3708000" cy="980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f8f8f8"/>
                </a:solidFill>
                <a:latin typeface="Times New Roman"/>
              </a:rPr>
              <a:t>Анкарцин</a:t>
            </a:r>
            <a:endParaRPr b="0" lang="ru-RU" sz="48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275" name="Rectangle 4"/>
          <p:cNvSpPr/>
          <p:nvPr/>
        </p:nvSpPr>
        <p:spPr>
          <a:xfrm>
            <a:off x="6012000" y="836640"/>
            <a:ext cx="2626920" cy="912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66"/>
                </a:solidFill>
                <a:latin typeface="Times New Roman"/>
              </a:rPr>
              <a:t>ЗАЩИТА</a:t>
            </a:r>
            <a:br>
              <a:rPr sz="1800"/>
            </a:br>
            <a:r>
              <a:rPr b="1" lang="ru-RU" sz="1800" spc="-1" strike="noStrike">
                <a:solidFill>
                  <a:srgbClr val="ff0066"/>
                </a:solidFill>
                <a:latin typeface="Times New Roman"/>
              </a:rPr>
              <a:t>РЕГУЛЯЦИЯ          ВОССТАНОВЛЕНИЕ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Rectangle 5"/>
          <p:cNvSpPr/>
          <p:nvPr/>
        </p:nvSpPr>
        <p:spPr>
          <a:xfrm>
            <a:off x="611280" y="540720"/>
            <a:ext cx="4895640" cy="1004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Заболевания печени, хронические гепатиты, цирроз, жировая дистрофия:</a:t>
            </a:r>
            <a:br>
              <a:rPr sz="2000"/>
            </a:b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Rectangle 6"/>
          <p:cNvSpPr/>
          <p:nvPr/>
        </p:nvSpPr>
        <p:spPr>
          <a:xfrm>
            <a:off x="539640" y="1700280"/>
            <a:ext cx="8353080" cy="3442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f8f8f8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 </a:t>
            </a: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Анкарцин поддерживает клетки печени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8f8f8"/>
              </a:buClr>
              <a:buFont typeface="Symbol" charset="2"/>
              <a:buChar char=""/>
            </a:pP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 </a:t>
            </a: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Анкарцин создает условия для восстановления клеток печени, улучшает обменные процессы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8f8f8"/>
              </a:buClr>
              <a:buFont typeface="Symbol" charset="2"/>
              <a:buChar char=""/>
            </a:pP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 </a:t>
            </a: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Анкарцин предотвращает повреждения структур гепатоцита и его клеточной мембраны свободными радикалами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8f8f8"/>
              </a:buClr>
              <a:buFont typeface="Symbol" charset="2"/>
              <a:buChar char=""/>
            </a:pP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 </a:t>
            </a: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Анкарцин является эффективным проводником для лечебных веществ (препаратов, БАДов) с гепатопротекторным эффектом (расторопша, лецитин)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 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pic>
        <p:nvPicPr>
          <p:cNvPr id="279" name="Picture 3" descr="C:\Documents and Settings\Саша\Рабочий стол\84_1.gif"/>
          <p:cNvPicPr/>
          <p:nvPr/>
        </p:nvPicPr>
        <p:blipFill>
          <a:blip r:embed="rId1"/>
          <a:stretch/>
        </p:blipFill>
        <p:spPr>
          <a:xfrm>
            <a:off x="0" y="4286160"/>
            <a:ext cx="2817360" cy="25714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sldNum" idx="28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f8f8f8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38BB7BF-4441-42AA-890E-8431A939D49B}" type="slidenum">
              <a:rPr b="0" lang="ru-RU" sz="1200" spc="-1" strike="noStrike">
                <a:solidFill>
                  <a:srgbClr val="f8f8f8"/>
                </a:solidFill>
                <a:latin typeface="Verdan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title"/>
          </p:nvPr>
        </p:nvSpPr>
        <p:spPr>
          <a:xfrm>
            <a:off x="5435640" y="0"/>
            <a:ext cx="3708000" cy="980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f8f8f8"/>
                </a:solidFill>
                <a:latin typeface="Times New Roman"/>
              </a:rPr>
              <a:t>Анкарцин</a:t>
            </a:r>
            <a:endParaRPr b="0" lang="ru-RU" sz="48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282" name="Rectangle 4"/>
          <p:cNvSpPr/>
          <p:nvPr/>
        </p:nvSpPr>
        <p:spPr>
          <a:xfrm>
            <a:off x="6012000" y="836640"/>
            <a:ext cx="2626920" cy="912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66"/>
                </a:solidFill>
                <a:latin typeface="Times New Roman"/>
              </a:rPr>
              <a:t>ЗАЩИТА</a:t>
            </a:r>
            <a:br>
              <a:rPr sz="1800"/>
            </a:br>
            <a:r>
              <a:rPr b="1" lang="ru-RU" sz="1800" spc="-1" strike="noStrike">
                <a:solidFill>
                  <a:srgbClr val="ff0066"/>
                </a:solidFill>
                <a:latin typeface="Times New Roman"/>
              </a:rPr>
              <a:t>РЕГУЛЯЦИЯ          ВОССТАНОВЛЕНИЕ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Rectangle 5"/>
          <p:cNvSpPr/>
          <p:nvPr/>
        </p:nvSpPr>
        <p:spPr>
          <a:xfrm>
            <a:off x="-720" y="1341360"/>
            <a:ext cx="5988960" cy="394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69eb9b"/>
                </a:solidFill>
                <a:latin typeface="Times New Roman"/>
              </a:rPr>
              <a:t>КОМПЛЕКСНОЕ ПРИМЕНЕНИЕ АНКАРЦИНА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Rectangle 6"/>
          <p:cNvSpPr/>
          <p:nvPr/>
        </p:nvSpPr>
        <p:spPr>
          <a:xfrm>
            <a:off x="755640" y="1916280"/>
            <a:ext cx="7632360" cy="2803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8f8f8"/>
                </a:solidFill>
                <a:latin typeface="Verdana"/>
              </a:rPr>
              <a:t>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86c0ce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Уменьшают нагрузку на печень: Микотон, 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86c0ce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Нормализуют состав желчи, улучшают отток желчи: Янтра    Кристальная, Масло Богатырское.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86c0ce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  </a:t>
            </a: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Восстанавливают клетки печени: Гепатофит, Микотон, Гепатовит 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86c0ce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Предотвращают жировую инфильтрацию печени: Экстракт Молодильный, Мипро-Вит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 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Rectangle 7"/>
          <p:cNvSpPr/>
          <p:nvPr/>
        </p:nvSpPr>
        <p:spPr>
          <a:xfrm>
            <a:off x="468360" y="414000"/>
            <a:ext cx="4895640" cy="1004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Заболевания печени, хронические гепатиты, цирроз, жировая дистрофия:</a:t>
            </a:r>
            <a:br>
              <a:rPr sz="2000"/>
            </a:b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pic>
        <p:nvPicPr>
          <p:cNvPr id="287" name="Picture 3" descr="C:\Documents and Settings\Саша\Рабочий стол\84_1.gif"/>
          <p:cNvPicPr/>
          <p:nvPr/>
        </p:nvPicPr>
        <p:blipFill>
          <a:blip r:embed="rId1"/>
          <a:stretch/>
        </p:blipFill>
        <p:spPr>
          <a:xfrm>
            <a:off x="0" y="4143240"/>
            <a:ext cx="2974680" cy="27144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sldNum" idx="29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f8f8f8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1126FE8-C4BC-4393-ACF0-F2F92B078BE6}" type="slidenum">
              <a:rPr b="0" lang="ru-RU" sz="1200" spc="-1" strike="noStrike">
                <a:solidFill>
                  <a:srgbClr val="f8f8f8"/>
                </a:solidFill>
                <a:latin typeface="Verdan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title"/>
          </p:nvPr>
        </p:nvSpPr>
        <p:spPr>
          <a:xfrm>
            <a:off x="5435640" y="0"/>
            <a:ext cx="3708000" cy="980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f8f8f8"/>
                </a:solidFill>
                <a:latin typeface="Times New Roman"/>
              </a:rPr>
              <a:t>Анкарцин</a:t>
            </a:r>
            <a:endParaRPr b="0" lang="ru-RU" sz="48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290" name="Rectangle 4"/>
          <p:cNvSpPr/>
          <p:nvPr/>
        </p:nvSpPr>
        <p:spPr>
          <a:xfrm>
            <a:off x="6012000" y="836640"/>
            <a:ext cx="2626920" cy="912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66"/>
                </a:solidFill>
                <a:latin typeface="Times New Roman"/>
              </a:rPr>
              <a:t>ЗАЩИТА</a:t>
            </a:r>
            <a:br>
              <a:rPr sz="1800"/>
            </a:br>
            <a:r>
              <a:rPr b="1" lang="ru-RU" sz="1800" spc="-1" strike="noStrike">
                <a:solidFill>
                  <a:srgbClr val="ff0066"/>
                </a:solidFill>
                <a:latin typeface="Times New Roman"/>
              </a:rPr>
              <a:t>РЕГУЛЯЦИЯ          ВОССТАНОВЛЕНИЕ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Rectangle 5"/>
          <p:cNvSpPr/>
          <p:nvPr/>
        </p:nvSpPr>
        <p:spPr>
          <a:xfrm>
            <a:off x="611280" y="449640"/>
            <a:ext cx="4895640" cy="1186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8f8f8"/>
                </a:solidFill>
                <a:latin typeface="Times New Roman"/>
              </a:rPr>
              <a:t>Гастриты, гастродуодениты, 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8f8f8"/>
                </a:solidFill>
                <a:latin typeface="Times New Roman"/>
              </a:rPr>
              <a:t>язва 12-перстной кишки:</a:t>
            </a:r>
            <a:br>
              <a:rPr sz="2400"/>
            </a:b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Rectangle 6"/>
          <p:cNvSpPr/>
          <p:nvPr/>
        </p:nvSpPr>
        <p:spPr>
          <a:xfrm>
            <a:off x="539640" y="1916280"/>
            <a:ext cx="8353080" cy="3137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f8f8f8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 </a:t>
            </a: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Анкарцин способствует нормализации кислотности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8f8f8"/>
              </a:buClr>
              <a:buFont typeface="Symbol" charset="2"/>
              <a:buChar char=""/>
            </a:pP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Анкарцин оказывает восстанавливающее и заживляющее действие на слизистую желудка и кишечника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8f8f8"/>
              </a:buClr>
              <a:buFont typeface="Symbol" charset="2"/>
              <a:buChar char=""/>
            </a:pP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 </a:t>
            </a: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Анкарцин оказывает антидепрессивное и противотревожное действие на центральную нервную систему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8f8f8"/>
              </a:buClr>
              <a:buFont typeface="Symbol" charset="2"/>
              <a:buChar char=""/>
            </a:pP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Анкарцин предупреждает развитие рака желудка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pic>
        <p:nvPicPr>
          <p:cNvPr id="294" name="Picture 3" descr="C:\Documents and Settings\Саша\Рабочий стол\84_1.gif"/>
          <p:cNvPicPr/>
          <p:nvPr/>
        </p:nvPicPr>
        <p:blipFill>
          <a:blip r:embed="rId1"/>
          <a:stretch/>
        </p:blipFill>
        <p:spPr>
          <a:xfrm>
            <a:off x="0" y="4214880"/>
            <a:ext cx="2895120" cy="26427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sldNum" idx="30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f8f8f8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BD6E80A-46C0-427E-92EA-BC005F16ACCA}" type="slidenum">
              <a:rPr b="0" lang="ru-RU" sz="1200" spc="-1" strike="noStrike">
                <a:solidFill>
                  <a:srgbClr val="f8f8f8"/>
                </a:solidFill>
                <a:latin typeface="Verdan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title"/>
          </p:nvPr>
        </p:nvSpPr>
        <p:spPr>
          <a:xfrm>
            <a:off x="5435640" y="0"/>
            <a:ext cx="3708000" cy="980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f8f8f8"/>
                </a:solidFill>
                <a:latin typeface="Times New Roman"/>
              </a:rPr>
              <a:t>Анкарцин</a:t>
            </a:r>
            <a:endParaRPr b="0" lang="ru-RU" sz="48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297" name="Rectangle 4"/>
          <p:cNvSpPr/>
          <p:nvPr/>
        </p:nvSpPr>
        <p:spPr>
          <a:xfrm>
            <a:off x="6012000" y="836640"/>
            <a:ext cx="2626920" cy="912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66"/>
                </a:solidFill>
                <a:latin typeface="Times New Roman"/>
              </a:rPr>
              <a:t>ЗАЩИТА</a:t>
            </a:r>
            <a:br>
              <a:rPr sz="1800"/>
            </a:br>
            <a:r>
              <a:rPr b="1" lang="ru-RU" sz="1800" spc="-1" strike="noStrike">
                <a:solidFill>
                  <a:srgbClr val="ff0066"/>
                </a:solidFill>
                <a:latin typeface="Times New Roman"/>
              </a:rPr>
              <a:t>РЕГУЛЯЦИЯ          ВОССТАНОВЛЕНИЕ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Rectangle 5"/>
          <p:cNvSpPr/>
          <p:nvPr/>
        </p:nvSpPr>
        <p:spPr>
          <a:xfrm>
            <a:off x="-720" y="1341360"/>
            <a:ext cx="5988960" cy="394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69eb9b"/>
                </a:solidFill>
                <a:latin typeface="Times New Roman"/>
              </a:rPr>
              <a:t>КОМПЛЕКСНОЕ ПРИМЕНЕНИЕ АНКАРЦИНА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Rectangle 6"/>
          <p:cNvSpPr/>
          <p:nvPr/>
        </p:nvSpPr>
        <p:spPr>
          <a:xfrm>
            <a:off x="755640" y="1916280"/>
            <a:ext cx="7632360" cy="2803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8f8f8"/>
                </a:solidFill>
                <a:latin typeface="Verdana"/>
              </a:rPr>
              <a:t>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86c0ce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Нормализуют кислотность, являются источником селена: селен микро кислый – при пониженной кислотности желудочного сока, селен микро нейтральный при повышенной и нормальной кислотности. 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86c0ce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Антистрессовое действие – Релаксон, Нервостабил, Биовит Антистресс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86c0ce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Заживляющее действие – Масло Богатырское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86c0ce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Для улучшения восстановления слизистой – Мипро-Вит 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Rectangle 7"/>
          <p:cNvSpPr/>
          <p:nvPr/>
        </p:nvSpPr>
        <p:spPr>
          <a:xfrm>
            <a:off x="611280" y="260640"/>
            <a:ext cx="4895640" cy="1186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8f8f8"/>
                </a:solidFill>
                <a:latin typeface="Times New Roman"/>
              </a:rPr>
              <a:t>Гастриты, гастродуодениты, 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8f8f8"/>
                </a:solidFill>
                <a:latin typeface="Times New Roman"/>
              </a:rPr>
              <a:t>язва 12-перстной кишки:</a:t>
            </a:r>
            <a:br>
              <a:rPr sz="2400"/>
            </a:b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pic>
        <p:nvPicPr>
          <p:cNvPr id="302" name="Picture 3" descr="C:\Documents and Settings\Саша\Рабочий стол\84_1.gif"/>
          <p:cNvPicPr/>
          <p:nvPr/>
        </p:nvPicPr>
        <p:blipFill>
          <a:blip r:embed="rId1"/>
          <a:stretch/>
        </p:blipFill>
        <p:spPr>
          <a:xfrm>
            <a:off x="0" y="4429080"/>
            <a:ext cx="2660400" cy="24285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sldNum" idx="31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f8f8f8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FA220CF-B6D4-4F22-88DA-A09CF3E3F0F0}" type="slidenum">
              <a:rPr b="0" lang="ru-RU" sz="1200" spc="-1" strike="noStrike">
                <a:solidFill>
                  <a:srgbClr val="f8f8f8"/>
                </a:solidFill>
                <a:latin typeface="Verdan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title"/>
          </p:nvPr>
        </p:nvSpPr>
        <p:spPr>
          <a:xfrm>
            <a:off x="5435640" y="0"/>
            <a:ext cx="3708000" cy="980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f8f8f8"/>
                </a:solidFill>
                <a:latin typeface="Times New Roman"/>
              </a:rPr>
              <a:t>Анкарцин</a:t>
            </a:r>
            <a:endParaRPr b="0" lang="ru-RU" sz="48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305" name="Rectangle 4"/>
          <p:cNvSpPr/>
          <p:nvPr/>
        </p:nvSpPr>
        <p:spPr>
          <a:xfrm>
            <a:off x="6012000" y="836640"/>
            <a:ext cx="2626920" cy="912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66"/>
                </a:solidFill>
                <a:latin typeface="Times New Roman"/>
              </a:rPr>
              <a:t>ЗАЩИТА</a:t>
            </a:r>
            <a:br>
              <a:rPr sz="1800"/>
            </a:br>
            <a:r>
              <a:rPr b="1" lang="ru-RU" sz="1800" spc="-1" strike="noStrike">
                <a:solidFill>
                  <a:srgbClr val="ff0066"/>
                </a:solidFill>
                <a:latin typeface="Times New Roman"/>
              </a:rPr>
              <a:t>РЕГУЛЯЦИЯ          ВОССТАНОВЛЕНИЕ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Rectangle 5"/>
          <p:cNvSpPr/>
          <p:nvPr/>
        </p:nvSpPr>
        <p:spPr>
          <a:xfrm>
            <a:off x="468360" y="837360"/>
            <a:ext cx="5327280" cy="820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8f8f8"/>
                </a:solidFill>
                <a:latin typeface="Times New Roman"/>
              </a:rPr>
              <a:t>Колиты, дисбактериоз кишечника:</a:t>
            </a:r>
            <a:br>
              <a:rPr sz="2400"/>
            </a:b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Rectangle 6"/>
          <p:cNvSpPr/>
          <p:nvPr/>
        </p:nvSpPr>
        <p:spPr>
          <a:xfrm>
            <a:off x="539640" y="1916280"/>
            <a:ext cx="8353080" cy="2589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f8f8f8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 </a:t>
            </a: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Анкарцин способствует улучшению моторики кишечника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8f8f8"/>
              </a:buClr>
              <a:buFont typeface="Symbol" charset="2"/>
              <a:buChar char=""/>
            </a:pP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Анкарцин оказывает заживляющее действие на слизистую кишечника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8f8f8"/>
              </a:buClr>
              <a:buFont typeface="Symbol" charset="2"/>
              <a:buChar char=""/>
            </a:pP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Анкарцин улучшает </a:t>
            </a:r>
            <a:r>
              <a:rPr b="1" i="1" lang="ru-RU" sz="1800" spc="-1" strike="noStrike">
                <a:solidFill>
                  <a:srgbClr val="f8f8f8"/>
                </a:solidFill>
                <a:latin typeface="Times New Roman"/>
              </a:rPr>
              <a:t>приживляемость </a:t>
            </a: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полезной микрофлоры (Бифидо-лакто форма)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8f8f8"/>
              </a:buClr>
              <a:buFont typeface="Symbol" charset="2"/>
              <a:buChar char=""/>
            </a:pP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Анкарцин оказывает профилактику в отношении онкологических процессов в тонком кишечнике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pic>
        <p:nvPicPr>
          <p:cNvPr id="309" name="Picture 3" descr="C:\Documents and Settings\Саша\Рабочий стол\84_1.gif"/>
          <p:cNvPicPr/>
          <p:nvPr/>
        </p:nvPicPr>
        <p:blipFill>
          <a:blip r:embed="rId1"/>
          <a:stretch/>
        </p:blipFill>
        <p:spPr>
          <a:xfrm>
            <a:off x="0" y="4357800"/>
            <a:ext cx="2739600" cy="2499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sldNum" idx="32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f8f8f8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1BA2989-8086-4A61-80B9-AE52D1DA4F42}" type="slidenum">
              <a:rPr b="0" lang="ru-RU" sz="1200" spc="-1" strike="noStrike">
                <a:solidFill>
                  <a:srgbClr val="f8f8f8"/>
                </a:solidFill>
                <a:latin typeface="Verdan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title"/>
          </p:nvPr>
        </p:nvSpPr>
        <p:spPr>
          <a:xfrm>
            <a:off x="5435640" y="0"/>
            <a:ext cx="3708000" cy="980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f8f8f8"/>
                </a:solidFill>
                <a:latin typeface="Times New Roman"/>
              </a:rPr>
              <a:t>Анкарцин</a:t>
            </a:r>
            <a:endParaRPr b="0" lang="ru-RU" sz="48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312" name="Rectangle 4"/>
          <p:cNvSpPr/>
          <p:nvPr/>
        </p:nvSpPr>
        <p:spPr>
          <a:xfrm>
            <a:off x="6012000" y="836640"/>
            <a:ext cx="2626920" cy="912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66"/>
                </a:solidFill>
                <a:latin typeface="Times New Roman"/>
              </a:rPr>
              <a:t>ЗАЩИТА</a:t>
            </a:r>
            <a:br>
              <a:rPr sz="1800"/>
            </a:br>
            <a:r>
              <a:rPr b="1" lang="ru-RU" sz="1800" spc="-1" strike="noStrike">
                <a:solidFill>
                  <a:srgbClr val="ff0066"/>
                </a:solidFill>
                <a:latin typeface="Times New Roman"/>
              </a:rPr>
              <a:t>РЕГУЛЯЦИЯ          ВОССТАНОВЛЕНИЕ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Rectangle 5"/>
          <p:cNvSpPr/>
          <p:nvPr/>
        </p:nvSpPr>
        <p:spPr>
          <a:xfrm>
            <a:off x="-720" y="1341360"/>
            <a:ext cx="5988960" cy="394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69eb9b"/>
                </a:solidFill>
                <a:latin typeface="Times New Roman"/>
              </a:rPr>
              <a:t>КОМПЛЕКСНОЕ ПРИМЕНЕНИЕ АНКАРЦИНА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Rectangle 6"/>
          <p:cNvSpPr/>
          <p:nvPr/>
        </p:nvSpPr>
        <p:spPr>
          <a:xfrm>
            <a:off x="755640" y="1989000"/>
            <a:ext cx="7632360" cy="2803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8f8f8"/>
                </a:solidFill>
                <a:latin typeface="Verdana"/>
              </a:rPr>
              <a:t>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86c0ce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Очищает кишечник, снимает воспаление слизистой, нормализует перистальтику: Микотон, Чистосил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86c0ce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Номализация микрофлоры: Бифидо-лакто форма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 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86c0ce"/>
              </a:buClr>
              <a:buFont typeface="Symbol" charset="2"/>
              <a:buChar char=""/>
            </a:pP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Заживляет, восстанавливает слизистую: Масло Богатырское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chemeClr val="hlink"/>
                </a:solidFill>
                <a:latin typeface="Times New Roman"/>
              </a:rPr>
              <a:t> 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Rectangle 7"/>
          <p:cNvSpPr/>
          <p:nvPr/>
        </p:nvSpPr>
        <p:spPr>
          <a:xfrm>
            <a:off x="250920" y="405360"/>
            <a:ext cx="5327280" cy="820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8f8f8"/>
                </a:solidFill>
                <a:latin typeface="Times New Roman"/>
              </a:rPr>
              <a:t>Колиты, дисбактериоз кишечника:</a:t>
            </a:r>
            <a:br>
              <a:rPr sz="2400"/>
            </a:b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pic>
        <p:nvPicPr>
          <p:cNvPr id="317" name="Picture 3" descr="C:\Documents and Settings\Саша\Рабочий стол\84_1.gif"/>
          <p:cNvPicPr/>
          <p:nvPr/>
        </p:nvPicPr>
        <p:blipFill>
          <a:blip r:embed="rId1"/>
          <a:stretch/>
        </p:blipFill>
        <p:spPr>
          <a:xfrm>
            <a:off x="214200" y="4249800"/>
            <a:ext cx="2857320" cy="2607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sldNum" idx="33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f8f8f8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4EA3FDD-5C4B-4C0B-941D-74719B634093}" type="slidenum">
              <a:rPr b="0" lang="ru-RU" sz="1200" spc="-1" strike="noStrike">
                <a:solidFill>
                  <a:srgbClr val="f8f8f8"/>
                </a:solidFill>
                <a:latin typeface="Verdan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d1ddd4"/>
              </a:solidFill>
              <a:latin typeface="Arial"/>
            </a:endParaRPr>
          </a:p>
        </p:txBody>
      </p:sp>
      <p:pic>
        <p:nvPicPr>
          <p:cNvPr id="320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321" name="Rectangle 5"/>
          <p:cNvSpPr/>
          <p:nvPr/>
        </p:nvSpPr>
        <p:spPr>
          <a:xfrm>
            <a:off x="285840" y="1473120"/>
            <a:ext cx="8569080" cy="1918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6000" spc="-1" strike="noStrike">
                <a:solidFill>
                  <a:srgbClr val="003366"/>
                </a:solidFill>
                <a:latin typeface="Times New Roman"/>
              </a:rPr>
              <a:t>Спасибо за внимание! </a:t>
            </a:r>
            <a:endParaRPr b="0" lang="uk-UA" sz="6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Прямоугольник 10"/>
          <p:cNvSpPr/>
          <p:nvPr/>
        </p:nvSpPr>
        <p:spPr>
          <a:xfrm>
            <a:off x="0" y="2928960"/>
            <a:ext cx="9143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1800" spc="49" strike="noStrike">
                <a:solidFill>
                  <a:srgbClr val="fdfdfe"/>
                </a:solidFill>
                <a:latin typeface="Verdana"/>
              </a:rPr>
              <a:t>www.amritaclub.do.am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ldNum" idx="9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f8f8f8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245AC8F-0000-4D46-9E1A-1F3069BF46A2}" type="slidenum">
              <a:rPr b="0" lang="ru-RU" sz="1200" spc="-1" strike="noStrike">
                <a:solidFill>
                  <a:srgbClr val="f8f8f8"/>
                </a:solidFill>
                <a:latin typeface="Verdan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title"/>
          </p:nvPr>
        </p:nvSpPr>
        <p:spPr>
          <a:xfrm>
            <a:off x="5435640" y="0"/>
            <a:ext cx="3708000" cy="980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f8f8f8"/>
                </a:solidFill>
                <a:latin typeface="Times New Roman"/>
              </a:rPr>
              <a:t>Анкарцин</a:t>
            </a:r>
            <a:endParaRPr b="0" lang="ru-RU" sz="48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129" name="Rectangle 4"/>
          <p:cNvSpPr/>
          <p:nvPr/>
        </p:nvSpPr>
        <p:spPr>
          <a:xfrm>
            <a:off x="6012000" y="836640"/>
            <a:ext cx="2626920" cy="867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700" spc="-1" strike="noStrike">
                <a:solidFill>
                  <a:srgbClr val="ff0066"/>
                </a:solidFill>
                <a:latin typeface="Times New Roman"/>
              </a:rPr>
              <a:t>ЗАЩИТА</a:t>
            </a:r>
            <a:br>
              <a:rPr sz="1700"/>
            </a:br>
            <a:r>
              <a:rPr b="1" lang="ru-RU" sz="1700" spc="-1" strike="noStrike">
                <a:solidFill>
                  <a:srgbClr val="ff0066"/>
                </a:solidFill>
                <a:latin typeface="Times New Roman"/>
              </a:rPr>
              <a:t>РЕГУЛЯЦИЯ          ВОССТАНОВЛЕНИЕ</a:t>
            </a:r>
            <a:endParaRPr b="0" lang="uk-UA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Rectangle 5"/>
          <p:cNvSpPr/>
          <p:nvPr/>
        </p:nvSpPr>
        <p:spPr>
          <a:xfrm>
            <a:off x="611280" y="1484280"/>
            <a:ext cx="7849800" cy="30762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3399ff"/>
              </a:buClr>
              <a:buFont typeface="Wingdings" charset="2"/>
              <a:buChar char=""/>
              <a:tabLst>
                <a:tab algn="l" pos="536400"/>
              </a:tabLst>
            </a:pPr>
            <a:r>
              <a:rPr b="0" lang="ru-RU" sz="1800" spc="-1" strike="noStrike">
                <a:solidFill>
                  <a:srgbClr val="f8f8f8"/>
                </a:solidFill>
                <a:latin typeface="Verdana"/>
              </a:rPr>
              <a:t> </a:t>
            </a:r>
            <a:r>
              <a:rPr b="1" lang="ru-RU" sz="1800" spc="-1" strike="noStrike">
                <a:solidFill>
                  <a:schemeClr val="accent1"/>
                </a:solidFill>
                <a:latin typeface="Times New Roman"/>
              </a:rPr>
              <a:t>Уникальный биорегулятор:</a:t>
            </a: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536400"/>
              </a:tabLst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536400"/>
              </a:tabLst>
            </a:pP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                </a:t>
            </a: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Нормализатор обмена веществ,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536400"/>
              </a:tabLst>
            </a:pP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 </a:t>
            </a: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оптимизатор клеточного обмена, проводник веществ внутрь клеток.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536400"/>
              </a:tabLst>
            </a:pP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                 </a:t>
            </a: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Регулятор гормонального баланса.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536400"/>
              </a:tabLst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99ff"/>
              </a:buClr>
              <a:buFont typeface="Wingdings" charset="2"/>
              <a:buChar char=""/>
              <a:tabLst>
                <a:tab algn="l" pos="536400"/>
              </a:tabLst>
            </a:pP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 </a:t>
            </a: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Адаптоген (повышает переносимость организмов различных нагрузок)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536400"/>
              </a:tabLst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99ff"/>
              </a:buClr>
              <a:buFont typeface="Wingdings" charset="2"/>
              <a:buChar char=""/>
              <a:tabLst>
                <a:tab algn="l" pos="536400"/>
              </a:tabLst>
            </a:pP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 </a:t>
            </a: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Нормализатор состояния пищеварительного тракта, репарант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536400"/>
              </a:tabLst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99ff"/>
              </a:buClr>
              <a:buFont typeface="Wingdings" charset="2"/>
              <a:buChar char=""/>
              <a:tabLst>
                <a:tab algn="l" pos="536400"/>
              </a:tabLst>
            </a:pP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 </a:t>
            </a: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Онкопротектор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pic>
        <p:nvPicPr>
          <p:cNvPr id="132" name="Picture 3" descr="C:\Documents and Settings\Саша\Рабочий стол\84_1.gif"/>
          <p:cNvPicPr/>
          <p:nvPr/>
        </p:nvPicPr>
        <p:blipFill>
          <a:blip r:embed="rId1"/>
          <a:stretch/>
        </p:blipFill>
        <p:spPr>
          <a:xfrm>
            <a:off x="-285840" y="4214880"/>
            <a:ext cx="3142800" cy="28681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ldNum" idx="10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f8f8f8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FDA2D55-F633-473B-A054-CB4417331C41}" type="slidenum">
              <a:rPr b="0" lang="ru-RU" sz="1200" spc="-1" strike="noStrike">
                <a:solidFill>
                  <a:srgbClr val="f8f8f8"/>
                </a:solidFill>
                <a:latin typeface="Verdan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title"/>
          </p:nvPr>
        </p:nvSpPr>
        <p:spPr>
          <a:xfrm>
            <a:off x="5435640" y="0"/>
            <a:ext cx="3708000" cy="980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f8f8f8"/>
                </a:solidFill>
                <a:latin typeface="Times New Roman"/>
              </a:rPr>
              <a:t>Анкарцин</a:t>
            </a:r>
            <a:endParaRPr b="0" lang="ru-RU" sz="48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135" name="Rectangle 4"/>
          <p:cNvSpPr/>
          <p:nvPr/>
        </p:nvSpPr>
        <p:spPr>
          <a:xfrm>
            <a:off x="6012000" y="836640"/>
            <a:ext cx="2626920" cy="867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700" spc="-1" strike="noStrike">
                <a:solidFill>
                  <a:srgbClr val="ff0066"/>
                </a:solidFill>
                <a:latin typeface="Times New Roman"/>
              </a:rPr>
              <a:t>ЗАЩИТА</a:t>
            </a:r>
            <a:br>
              <a:rPr sz="1700"/>
            </a:br>
            <a:r>
              <a:rPr b="1" lang="ru-RU" sz="1700" spc="-1" strike="noStrike">
                <a:solidFill>
                  <a:srgbClr val="ff0066"/>
                </a:solidFill>
                <a:latin typeface="Times New Roman"/>
              </a:rPr>
              <a:t>РЕГУЛЯЦИЯ          ВОССТАНОВЛЕНИЕ</a:t>
            </a:r>
            <a:endParaRPr b="0" lang="uk-UA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Rectangle 5"/>
          <p:cNvSpPr/>
          <p:nvPr/>
        </p:nvSpPr>
        <p:spPr>
          <a:xfrm>
            <a:off x="395280" y="2492280"/>
            <a:ext cx="8569080" cy="1796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f8f8f8"/>
                </a:solidFill>
                <a:latin typeface="Verdana"/>
              </a:rPr>
              <a:t> </a:t>
            </a:r>
            <a:r>
              <a:rPr b="1" lang="ru-RU" sz="2000" spc="-1" strike="noStrike">
                <a:solidFill>
                  <a:schemeClr val="accent1"/>
                </a:solidFill>
                <a:latin typeface="Times New Roman"/>
              </a:rPr>
              <a:t>Анкарцин - уникальный биорегулятор:</a:t>
            </a: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 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536400"/>
              </a:tabLst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                </a:t>
            </a: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Пусковой фактор практически всех болезней человека – нарушение правильной регуляции организма.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pic>
        <p:nvPicPr>
          <p:cNvPr id="138" name="Picture 3" descr="C:\Documents and Settings\Саша\Рабочий стол\84_1.gif"/>
          <p:cNvPicPr/>
          <p:nvPr/>
        </p:nvPicPr>
        <p:blipFill>
          <a:blip r:embed="rId1"/>
          <a:stretch/>
        </p:blipFill>
        <p:spPr>
          <a:xfrm>
            <a:off x="-285840" y="4143240"/>
            <a:ext cx="3142800" cy="28681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ldNum" idx="11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f8f8f8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F72D030-C278-4155-A25F-9BE2ED2D97B8}" type="slidenum">
              <a:rPr b="0" lang="ru-RU" sz="1200" spc="-1" strike="noStrike">
                <a:solidFill>
                  <a:srgbClr val="f8f8f8"/>
                </a:solidFill>
                <a:latin typeface="Verdan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title"/>
          </p:nvPr>
        </p:nvSpPr>
        <p:spPr>
          <a:xfrm>
            <a:off x="5435640" y="0"/>
            <a:ext cx="3708000" cy="980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f8f8f8"/>
                </a:solidFill>
                <a:latin typeface="Times New Roman"/>
              </a:rPr>
              <a:t>Анкарцин</a:t>
            </a:r>
            <a:endParaRPr b="0" lang="ru-RU" sz="48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141" name="Rectangle 3"/>
          <p:cNvSpPr/>
          <p:nvPr/>
        </p:nvSpPr>
        <p:spPr>
          <a:xfrm>
            <a:off x="6012000" y="836640"/>
            <a:ext cx="2626920" cy="867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700" spc="-1" strike="noStrike">
                <a:solidFill>
                  <a:srgbClr val="ff0066"/>
                </a:solidFill>
                <a:latin typeface="Times New Roman"/>
              </a:rPr>
              <a:t>ЗАЩИТА</a:t>
            </a:r>
            <a:br>
              <a:rPr sz="1700"/>
            </a:br>
            <a:r>
              <a:rPr b="1" lang="ru-RU" sz="1700" spc="-1" strike="noStrike">
                <a:solidFill>
                  <a:srgbClr val="ff0066"/>
                </a:solidFill>
                <a:latin typeface="Times New Roman"/>
              </a:rPr>
              <a:t>РЕГУЛЯЦИЯ          ВОССТАНОВЛЕНИЕ</a:t>
            </a:r>
            <a:endParaRPr b="0" lang="uk-UA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AutoShape 4"/>
          <p:cNvSpPr/>
          <p:nvPr/>
        </p:nvSpPr>
        <p:spPr>
          <a:xfrm>
            <a:off x="2050920" y="1773360"/>
            <a:ext cx="5184360" cy="115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8f8f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8f8f8"/>
                </a:solidFill>
                <a:latin typeface="Verdana"/>
              </a:rPr>
              <a:t>Нарушение центральной регуляции организма 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8f8f8"/>
                </a:solidFill>
                <a:latin typeface="Verdana"/>
              </a:rPr>
              <a:t>(гипоталамус, головной мозг)</a:t>
            </a:r>
            <a:r>
              <a:rPr b="0" lang="ru-RU" sz="1800" spc="-1" strike="noStrike">
                <a:solidFill>
                  <a:srgbClr val="f8f8f8"/>
                </a:solidFill>
                <a:latin typeface="Verdana"/>
              </a:rPr>
              <a:t>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AutoShape 5"/>
          <p:cNvSpPr/>
          <p:nvPr/>
        </p:nvSpPr>
        <p:spPr>
          <a:xfrm>
            <a:off x="2771640" y="4869000"/>
            <a:ext cx="4176360" cy="1085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8f8f8"/>
                </a:solidFill>
                <a:latin typeface="Verdana"/>
              </a:rPr>
              <a:t>Нарушение функции органов</a:t>
            </a:r>
            <a:r>
              <a:rPr b="1" lang="uk-UA" sz="1400" spc="-1" strike="noStrike">
                <a:solidFill>
                  <a:srgbClr val="f8f8f8"/>
                </a:solidFill>
                <a:latin typeface="Verdana"/>
              </a:rPr>
              <a:t>,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8f8f8"/>
                </a:solidFill>
                <a:latin typeface="Verdana"/>
              </a:rPr>
              <a:t>изменения структуры тканей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AutoShape 6"/>
          <p:cNvSpPr/>
          <p:nvPr/>
        </p:nvSpPr>
        <p:spPr>
          <a:xfrm rot="5695200">
            <a:off x="5970240" y="3390120"/>
            <a:ext cx="3812760" cy="1439640"/>
          </a:xfrm>
          <a:prstGeom prst="curvedDownArrow">
            <a:avLst>
              <a:gd name="adj1" fmla="val 14443"/>
              <a:gd name="adj2" fmla="val 80356"/>
              <a:gd name="adj3" fmla="val 24481"/>
            </a:avLst>
          </a:prstGeom>
          <a:solidFill>
            <a:schemeClr val="accent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145" name="Rectangle 7"/>
          <p:cNvSpPr/>
          <p:nvPr/>
        </p:nvSpPr>
        <p:spPr>
          <a:xfrm>
            <a:off x="6300000" y="3500280"/>
            <a:ext cx="2327040" cy="302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ru-RU" sz="1400" spc="-1" strike="noStrike">
                <a:solidFill>
                  <a:srgbClr val="f8f8f8"/>
                </a:solidFill>
                <a:latin typeface="Verdana"/>
              </a:rPr>
              <a:t>Измененный сигнал 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Rectangle 8"/>
          <p:cNvSpPr/>
          <p:nvPr/>
        </p:nvSpPr>
        <p:spPr>
          <a:xfrm>
            <a:off x="753840" y="3860640"/>
            <a:ext cx="3273480" cy="302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ru-RU" sz="1400" spc="-1" strike="noStrike">
                <a:solidFill>
                  <a:srgbClr val="f8f8f8"/>
                </a:solidFill>
                <a:latin typeface="Verdana"/>
              </a:rPr>
              <a:t>Патологическая импульсация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AutoShape 9"/>
          <p:cNvSpPr/>
          <p:nvPr/>
        </p:nvSpPr>
        <p:spPr>
          <a:xfrm rot="10091400">
            <a:off x="674640" y="1916280"/>
            <a:ext cx="1601280" cy="4032000"/>
          </a:xfrm>
          <a:prstGeom prst="curvedLeftArrow">
            <a:avLst>
              <a:gd name="adj1" fmla="val 11421"/>
              <a:gd name="adj2" fmla="val 84681"/>
              <a:gd name="adj3" fmla="val 33333"/>
            </a:avLst>
          </a:prstGeom>
          <a:solidFill>
            <a:schemeClr val="accent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8f8f8"/>
              </a:solidFill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ldNum" idx="12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f8f8f8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3460671-921B-44E3-9353-3733AE2B1973}" type="slidenum">
              <a:rPr b="0" lang="ru-RU" sz="1200" spc="-1" strike="noStrike">
                <a:solidFill>
                  <a:srgbClr val="f8f8f8"/>
                </a:solidFill>
                <a:latin typeface="Verdan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title"/>
          </p:nvPr>
        </p:nvSpPr>
        <p:spPr>
          <a:xfrm>
            <a:off x="5435640" y="0"/>
            <a:ext cx="3708000" cy="980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f8f8f8"/>
                </a:solidFill>
                <a:latin typeface="Times New Roman"/>
              </a:rPr>
              <a:t>Анкарцин</a:t>
            </a:r>
            <a:endParaRPr b="0" lang="ru-RU" sz="48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150" name="Rectangle 3"/>
          <p:cNvSpPr/>
          <p:nvPr/>
        </p:nvSpPr>
        <p:spPr>
          <a:xfrm>
            <a:off x="6012000" y="836640"/>
            <a:ext cx="2626920" cy="867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700" spc="-1" strike="noStrike">
                <a:solidFill>
                  <a:srgbClr val="ff0066"/>
                </a:solidFill>
                <a:latin typeface="Times New Roman"/>
              </a:rPr>
              <a:t>ЗАЩИТА</a:t>
            </a:r>
            <a:br>
              <a:rPr sz="1700"/>
            </a:br>
            <a:r>
              <a:rPr b="1" lang="ru-RU" sz="1700" spc="-1" strike="noStrike">
                <a:solidFill>
                  <a:srgbClr val="ff0066"/>
                </a:solidFill>
                <a:latin typeface="Times New Roman"/>
              </a:rPr>
              <a:t>РЕГУЛЯЦИЯ          ВОССТАНОВЛЕНИЕ</a:t>
            </a:r>
            <a:endParaRPr b="0" lang="uk-UA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AutoShape 4"/>
          <p:cNvSpPr/>
          <p:nvPr/>
        </p:nvSpPr>
        <p:spPr>
          <a:xfrm>
            <a:off x="2050920" y="1773360"/>
            <a:ext cx="5184360" cy="115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8f8f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8f8f8"/>
                </a:solidFill>
                <a:latin typeface="Verdana"/>
              </a:rPr>
              <a:t>Нарушение центральной регуляции организма 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8f8f8"/>
                </a:solidFill>
                <a:latin typeface="Verdana"/>
              </a:rPr>
              <a:t>(гипоталамус, головной мозг)</a:t>
            </a:r>
            <a:r>
              <a:rPr b="0" lang="ru-RU" sz="1800" spc="-1" strike="noStrike">
                <a:solidFill>
                  <a:srgbClr val="f8f8f8"/>
                </a:solidFill>
                <a:latin typeface="Verdana"/>
              </a:rPr>
              <a:t>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AutoShape 5"/>
          <p:cNvSpPr/>
          <p:nvPr/>
        </p:nvSpPr>
        <p:spPr>
          <a:xfrm>
            <a:off x="2771640" y="4869000"/>
            <a:ext cx="4176360" cy="1085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8f8f8"/>
                </a:solidFill>
                <a:latin typeface="Verdana"/>
              </a:rPr>
              <a:t>Нарушение функции органов</a:t>
            </a:r>
            <a:r>
              <a:rPr b="1" lang="uk-UA" sz="1400" spc="-1" strike="noStrike">
                <a:solidFill>
                  <a:srgbClr val="f8f8f8"/>
                </a:solidFill>
                <a:latin typeface="Verdana"/>
              </a:rPr>
              <a:t>,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8f8f8"/>
                </a:solidFill>
                <a:latin typeface="Verdana"/>
              </a:rPr>
              <a:t>изменения структуры тканей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AutoShape 6"/>
          <p:cNvSpPr/>
          <p:nvPr/>
        </p:nvSpPr>
        <p:spPr>
          <a:xfrm rot="5695200">
            <a:off x="5904360" y="3387600"/>
            <a:ext cx="3889080" cy="1368000"/>
          </a:xfrm>
          <a:prstGeom prst="curvedDownArrow">
            <a:avLst>
              <a:gd name="adj1" fmla="val 15501"/>
              <a:gd name="adj2" fmla="val 86241"/>
              <a:gd name="adj3" fmla="val 24481"/>
            </a:avLst>
          </a:prstGeom>
          <a:solidFill>
            <a:schemeClr val="accent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154" name="Rectangle 7"/>
          <p:cNvSpPr/>
          <p:nvPr/>
        </p:nvSpPr>
        <p:spPr>
          <a:xfrm>
            <a:off x="6658200" y="3500280"/>
            <a:ext cx="2561760" cy="5158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ru-RU" sz="1400" spc="-1" strike="noStrike">
                <a:solidFill>
                  <a:srgbClr val="f8f8f8"/>
                </a:solidFill>
                <a:latin typeface="Verdana"/>
              </a:rPr>
              <a:t>Неправильный сигнал 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400" spc="-1" strike="noStrike">
                <a:solidFill>
                  <a:srgbClr val="f8f8f8"/>
                </a:solidFill>
                <a:latin typeface="Verdana"/>
              </a:rPr>
              <a:t>«из центра» 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Rectangle 8"/>
          <p:cNvSpPr/>
          <p:nvPr/>
        </p:nvSpPr>
        <p:spPr>
          <a:xfrm>
            <a:off x="324000" y="3645000"/>
            <a:ext cx="1904760" cy="5158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ru-RU" sz="1400" spc="-1" strike="noStrike">
                <a:solidFill>
                  <a:srgbClr val="f8f8f8"/>
                </a:solidFill>
                <a:latin typeface="Verdana"/>
              </a:rPr>
              <a:t>Патологическая 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400" spc="-1" strike="noStrike">
                <a:solidFill>
                  <a:srgbClr val="f8f8f8"/>
                </a:solidFill>
                <a:latin typeface="Verdana"/>
              </a:rPr>
              <a:t>импульсация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AutoShape 9"/>
          <p:cNvSpPr/>
          <p:nvPr/>
        </p:nvSpPr>
        <p:spPr>
          <a:xfrm rot="9888600">
            <a:off x="797040" y="2060280"/>
            <a:ext cx="1379160" cy="3811320"/>
          </a:xfrm>
          <a:prstGeom prst="curvedLeftArrow">
            <a:avLst>
              <a:gd name="adj1" fmla="val 14531"/>
              <a:gd name="adj2" fmla="val 100745"/>
              <a:gd name="adj3" fmla="val 33333"/>
            </a:avLst>
          </a:prstGeom>
          <a:solidFill>
            <a:schemeClr val="accent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157" name="Rectangle 10"/>
          <p:cNvSpPr/>
          <p:nvPr/>
        </p:nvSpPr>
        <p:spPr>
          <a:xfrm>
            <a:off x="3708360" y="3429000"/>
            <a:ext cx="2303280" cy="577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8f8f8"/>
                </a:solidFill>
                <a:latin typeface="Arial Narrow"/>
              </a:rPr>
              <a:t>Анкарцин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Line 11"/>
          <p:cNvSpPr/>
          <p:nvPr/>
        </p:nvSpPr>
        <p:spPr>
          <a:xfrm>
            <a:off x="5580000" y="3789360"/>
            <a:ext cx="1152360" cy="360"/>
          </a:xfrm>
          <a:prstGeom prst="line">
            <a:avLst/>
          </a:prstGeom>
          <a:ln w="9525">
            <a:solidFill>
              <a:srgbClr val="f8f8f8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159" name="Line 12"/>
          <p:cNvSpPr/>
          <p:nvPr/>
        </p:nvSpPr>
        <p:spPr>
          <a:xfrm flipH="1">
            <a:off x="2268360" y="3789360"/>
            <a:ext cx="1440000" cy="71280"/>
          </a:xfrm>
          <a:prstGeom prst="line">
            <a:avLst/>
          </a:prstGeom>
          <a:ln w="9525">
            <a:solidFill>
              <a:srgbClr val="f8f8f8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160" name="Line 13"/>
          <p:cNvSpPr/>
          <p:nvPr/>
        </p:nvSpPr>
        <p:spPr>
          <a:xfrm flipV="1">
            <a:off x="4500360" y="3068280"/>
            <a:ext cx="360" cy="432000"/>
          </a:xfrm>
          <a:prstGeom prst="line">
            <a:avLst/>
          </a:prstGeom>
          <a:ln w="9525">
            <a:solidFill>
              <a:srgbClr val="f8f8f8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161" name="Line 14"/>
          <p:cNvSpPr/>
          <p:nvPr/>
        </p:nvSpPr>
        <p:spPr>
          <a:xfrm>
            <a:off x="4572000" y="4005000"/>
            <a:ext cx="360" cy="719280"/>
          </a:xfrm>
          <a:prstGeom prst="line">
            <a:avLst/>
          </a:prstGeom>
          <a:ln w="9525">
            <a:solidFill>
              <a:srgbClr val="f8f8f8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8f8f8"/>
              </a:solidFill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ldNum" idx="13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f8f8f8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753DAD1-AD8E-44F0-8BE8-B6B58A5AFB92}" type="slidenum">
              <a:rPr b="0" lang="ru-RU" sz="1200" spc="-1" strike="noStrike">
                <a:solidFill>
                  <a:srgbClr val="f8f8f8"/>
                </a:solidFill>
                <a:latin typeface="Verdan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title"/>
          </p:nvPr>
        </p:nvSpPr>
        <p:spPr>
          <a:xfrm>
            <a:off x="5435640" y="0"/>
            <a:ext cx="3708000" cy="980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f8f8f8"/>
                </a:solidFill>
                <a:latin typeface="Times New Roman"/>
              </a:rPr>
              <a:t>Анкарцин</a:t>
            </a:r>
            <a:endParaRPr b="0" lang="ru-RU" sz="48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164" name="Rectangle 4"/>
          <p:cNvSpPr/>
          <p:nvPr/>
        </p:nvSpPr>
        <p:spPr>
          <a:xfrm>
            <a:off x="6012000" y="836640"/>
            <a:ext cx="2626920" cy="867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700" spc="-1" strike="noStrike">
                <a:solidFill>
                  <a:srgbClr val="ff0066"/>
                </a:solidFill>
                <a:latin typeface="Times New Roman"/>
              </a:rPr>
              <a:t>ЗАЩИТА</a:t>
            </a:r>
            <a:br>
              <a:rPr sz="1700"/>
            </a:br>
            <a:r>
              <a:rPr b="1" lang="ru-RU" sz="1700" spc="-1" strike="noStrike">
                <a:solidFill>
                  <a:srgbClr val="ff0066"/>
                </a:solidFill>
                <a:latin typeface="Times New Roman"/>
              </a:rPr>
              <a:t>РЕГУЛЯЦИЯ          ВОССТАНОВЛЕНИЕ</a:t>
            </a:r>
            <a:endParaRPr b="0" lang="uk-UA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Rectangle 5"/>
          <p:cNvSpPr/>
          <p:nvPr/>
        </p:nvSpPr>
        <p:spPr>
          <a:xfrm>
            <a:off x="324000" y="549360"/>
            <a:ext cx="5400360" cy="699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f8f8f8"/>
                </a:solidFill>
                <a:latin typeface="Verdana"/>
              </a:rPr>
              <a:t> </a:t>
            </a:r>
            <a:r>
              <a:rPr b="1" lang="ru-RU" sz="2000" spc="-1" strike="noStrike">
                <a:solidFill>
                  <a:schemeClr val="accent1"/>
                </a:solidFill>
                <a:latin typeface="Times New Roman"/>
              </a:rPr>
              <a:t>Анкарцин - уникальный биорегулятор</a:t>
            </a:r>
            <a:r>
              <a:rPr b="1" lang="ru-RU" sz="2000" spc="-1" strike="noStrike">
                <a:solidFill>
                  <a:srgbClr val="f8f8f8"/>
                </a:solidFill>
                <a:latin typeface="Times New Roman"/>
              </a:rPr>
              <a:t> 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536400"/>
              </a:tabLst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Rectangle 6"/>
          <p:cNvSpPr/>
          <p:nvPr/>
        </p:nvSpPr>
        <p:spPr>
          <a:xfrm>
            <a:off x="2987640" y="1413000"/>
            <a:ext cx="302400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f8f8f8"/>
                </a:solidFill>
                <a:latin typeface="Verdana"/>
              </a:rPr>
              <a:t>ВИДЫ РЕГУЛЯЦИИ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Oval 7"/>
          <p:cNvSpPr/>
          <p:nvPr/>
        </p:nvSpPr>
        <p:spPr>
          <a:xfrm>
            <a:off x="1116000" y="2060640"/>
            <a:ext cx="4033440" cy="2952360"/>
          </a:xfrm>
          <a:prstGeom prst="ellipse">
            <a:avLst/>
          </a:prstGeom>
          <a:solidFill>
            <a:schemeClr val="accent1">
              <a:alpha val="42000"/>
            </a:schemeClr>
          </a:solidFill>
          <a:ln w="9525">
            <a:solidFill>
              <a:srgbClr val="f8f8f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 u="sng">
                <a:solidFill>
                  <a:srgbClr val="f8f8f8"/>
                </a:solidFill>
                <a:uFillTx/>
                <a:latin typeface="Verdana"/>
              </a:rPr>
              <a:t>Эндокринная система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8f8f8"/>
                </a:solidFill>
                <a:latin typeface="Verdana"/>
              </a:rPr>
              <a:t>Гипоталамус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8f8f8"/>
                </a:solidFill>
                <a:latin typeface="Verdana"/>
              </a:rPr>
              <a:t>Гипофиз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8f8f8"/>
                </a:solidFill>
                <a:latin typeface="Verdana"/>
              </a:rPr>
              <a:t>Эндокринные органы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8f8f8"/>
                </a:solidFill>
                <a:latin typeface="Verdana"/>
              </a:rPr>
              <a:t> </a:t>
            </a:r>
            <a:r>
              <a:rPr b="1" lang="ru-RU" sz="1200" spc="-1" strike="noStrike">
                <a:solidFill>
                  <a:srgbClr val="f8f8f8"/>
                </a:solidFill>
                <a:latin typeface="Verdana"/>
              </a:rPr>
              <a:t>(щитовидная железа, 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8f8f8"/>
                </a:solidFill>
                <a:latin typeface="Verdana"/>
              </a:rPr>
              <a:t>надпочечники, половые железы, 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8f8f8"/>
                </a:solidFill>
                <a:latin typeface="Verdana"/>
              </a:rPr>
              <a:t>и др.)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Oval 8"/>
          <p:cNvSpPr/>
          <p:nvPr/>
        </p:nvSpPr>
        <p:spPr>
          <a:xfrm>
            <a:off x="4356000" y="2060640"/>
            <a:ext cx="3887280" cy="2808000"/>
          </a:xfrm>
          <a:prstGeom prst="ellipse">
            <a:avLst/>
          </a:prstGeom>
          <a:solidFill>
            <a:srgbClr val="cc99ff">
              <a:alpha val="38000"/>
            </a:srgbClr>
          </a:solidFill>
          <a:ln w="9525">
            <a:solidFill>
              <a:srgbClr val="f8f8f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 u="sng">
                <a:solidFill>
                  <a:srgbClr val="f8f8f8"/>
                </a:solidFill>
                <a:uFillTx/>
                <a:latin typeface="Verdana"/>
              </a:rPr>
              <a:t>Нервная регуляция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8f8f8"/>
                </a:solidFill>
                <a:latin typeface="Verdana"/>
              </a:rPr>
              <a:t>Центральная и периферическая 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8f8f8"/>
                </a:solidFill>
                <a:latin typeface="Verdana"/>
              </a:rPr>
              <a:t>нервная система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8f8f8"/>
                </a:solidFill>
                <a:latin typeface="Verdana"/>
              </a:rPr>
              <a:t>Вегетативная нервная система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Oval 9"/>
          <p:cNvSpPr/>
          <p:nvPr/>
        </p:nvSpPr>
        <p:spPr>
          <a:xfrm>
            <a:off x="2843280" y="3573360"/>
            <a:ext cx="4392360" cy="2663640"/>
          </a:xfrm>
          <a:prstGeom prst="ellipse">
            <a:avLst/>
          </a:prstGeom>
          <a:solidFill>
            <a:srgbClr val="008080">
              <a:alpha val="32000"/>
            </a:srgbClr>
          </a:solidFill>
          <a:ln w="9525">
            <a:solidFill>
              <a:srgbClr val="f8f8f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 u="sng">
                <a:solidFill>
                  <a:srgbClr val="f8f8f8"/>
                </a:solidFill>
                <a:uFillTx/>
                <a:latin typeface="Verdana"/>
              </a:rPr>
              <a:t>Гуморальная</a:t>
            </a:r>
            <a:r>
              <a:rPr b="1" lang="ru-RU" sz="1600" spc="-1" strike="noStrike">
                <a:solidFill>
                  <a:srgbClr val="f8f8f8"/>
                </a:solidFill>
                <a:latin typeface="Verdana"/>
              </a:rPr>
              <a:t>: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f8f8f8"/>
                </a:solidFill>
                <a:latin typeface="Verdana"/>
              </a:rPr>
              <a:t> </a:t>
            </a:r>
            <a:r>
              <a:rPr b="1" lang="ru-RU" sz="1200" spc="-1" strike="noStrike">
                <a:solidFill>
                  <a:srgbClr val="f8f8f8"/>
                </a:solidFill>
                <a:latin typeface="Verdana"/>
              </a:rPr>
              <a:t>биологически-активные вещества,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8f8f8"/>
                </a:solidFill>
                <a:latin typeface="Verdana"/>
              </a:rPr>
              <a:t> </a:t>
            </a:r>
            <a:r>
              <a:rPr b="1" lang="ru-RU" sz="1200" spc="-1" strike="noStrike">
                <a:solidFill>
                  <a:srgbClr val="f8f8f8"/>
                </a:solidFill>
                <a:latin typeface="Verdana"/>
              </a:rPr>
              <a:t>медиаторы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Line 10"/>
          <p:cNvSpPr/>
          <p:nvPr/>
        </p:nvSpPr>
        <p:spPr>
          <a:xfrm>
            <a:off x="3058920" y="3644640"/>
            <a:ext cx="360" cy="287280"/>
          </a:xfrm>
          <a:prstGeom prst="line">
            <a:avLst/>
          </a:prstGeom>
          <a:ln w="9525">
            <a:solidFill>
              <a:srgbClr val="f8f8f8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171" name="Line 11"/>
          <p:cNvSpPr/>
          <p:nvPr/>
        </p:nvSpPr>
        <p:spPr>
          <a:xfrm>
            <a:off x="3058920" y="3068280"/>
            <a:ext cx="360" cy="287640"/>
          </a:xfrm>
          <a:prstGeom prst="line">
            <a:avLst/>
          </a:prstGeom>
          <a:ln w="9525">
            <a:solidFill>
              <a:srgbClr val="f8f8f8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pic>
        <p:nvPicPr>
          <p:cNvPr id="173" name="Picture 3" descr="C:\Documents and Settings\Саша\Рабочий стол\84_1.gif"/>
          <p:cNvPicPr/>
          <p:nvPr/>
        </p:nvPicPr>
        <p:blipFill>
          <a:blip r:embed="rId1"/>
          <a:stretch/>
        </p:blipFill>
        <p:spPr>
          <a:xfrm>
            <a:off x="-357120" y="4286160"/>
            <a:ext cx="3142800" cy="28681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ldNum" idx="14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f8f8f8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97CA1BF-05AC-403D-8D14-CA0C981FF976}" type="slidenum">
              <a:rPr b="0" lang="ru-RU" sz="1200" spc="-1" strike="noStrike">
                <a:solidFill>
                  <a:srgbClr val="f8f8f8"/>
                </a:solidFill>
                <a:latin typeface="Verdan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title"/>
          </p:nvPr>
        </p:nvSpPr>
        <p:spPr>
          <a:xfrm>
            <a:off x="5435640" y="0"/>
            <a:ext cx="3708000" cy="980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f8f8f8"/>
                </a:solidFill>
                <a:latin typeface="Times New Roman"/>
              </a:rPr>
              <a:t>Анкарцин</a:t>
            </a:r>
            <a:endParaRPr b="0" lang="ru-RU" sz="48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176" name="Rectangle 4"/>
          <p:cNvSpPr/>
          <p:nvPr/>
        </p:nvSpPr>
        <p:spPr>
          <a:xfrm>
            <a:off x="6012000" y="836640"/>
            <a:ext cx="2626920" cy="867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700" spc="-1" strike="noStrike">
                <a:solidFill>
                  <a:srgbClr val="ff0066"/>
                </a:solidFill>
                <a:latin typeface="Times New Roman"/>
              </a:rPr>
              <a:t>ЗАЩИТА</a:t>
            </a:r>
            <a:br>
              <a:rPr sz="1700"/>
            </a:br>
            <a:r>
              <a:rPr b="1" lang="ru-RU" sz="1700" spc="-1" strike="noStrike">
                <a:solidFill>
                  <a:srgbClr val="ff0066"/>
                </a:solidFill>
                <a:latin typeface="Times New Roman"/>
              </a:rPr>
              <a:t>РЕГУЛЯЦИЯ          ВОССТАНОВЛЕНИЕ</a:t>
            </a:r>
            <a:endParaRPr b="0" lang="uk-UA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Rectangle 5"/>
          <p:cNvSpPr/>
          <p:nvPr/>
        </p:nvSpPr>
        <p:spPr>
          <a:xfrm>
            <a:off x="395280" y="1484280"/>
            <a:ext cx="8569080" cy="4235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f8f8f8"/>
                </a:solidFill>
                <a:latin typeface="Verdana"/>
              </a:rPr>
              <a:t>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3399ff"/>
              </a:buClr>
              <a:buFont typeface="Wingdings" charset="2"/>
              <a:buChar char="•"/>
              <a:tabLst>
                <a:tab algn="l" pos="536400"/>
              </a:tabLst>
            </a:pPr>
            <a:r>
              <a:rPr b="1" lang="ru-RU" sz="1800" spc="-1" strike="noStrike">
                <a:solidFill>
                  <a:srgbClr val="00ccff"/>
                </a:solidFill>
                <a:latin typeface="Times New Roman"/>
              </a:rPr>
              <a:t>Оказывает регулирующее влияние на эндокринную систему, в первую очередь, через влияние на гипоталамус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536400"/>
              </a:tabLst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3399ff"/>
              </a:buClr>
              <a:buFont typeface="Wingdings" charset="2"/>
              <a:buChar char="•"/>
              <a:tabLst>
                <a:tab algn="l" pos="536400"/>
              </a:tabLst>
            </a:pPr>
            <a:r>
              <a:rPr b="1" lang="ru-RU" sz="1800" spc="-1" strike="noStrike">
                <a:solidFill>
                  <a:srgbClr val="00ccff"/>
                </a:solidFill>
                <a:latin typeface="Times New Roman"/>
              </a:rPr>
              <a:t>Способствует устранение гормонального дисбаланса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536400"/>
              </a:tabLst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3399ff"/>
              </a:buClr>
              <a:buFont typeface="Wingdings" charset="2"/>
              <a:buChar char="•"/>
              <a:tabLst>
                <a:tab algn="l" pos="536400"/>
              </a:tabLst>
            </a:pPr>
            <a:r>
              <a:rPr b="1" lang="ru-RU" sz="1800" spc="-1" strike="noStrike">
                <a:solidFill>
                  <a:srgbClr val="00ccff"/>
                </a:solidFill>
                <a:latin typeface="Times New Roman"/>
              </a:rPr>
              <a:t>Восстанавливает правильную регуляцию вегетативной нервной системы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536400"/>
              </a:tabLst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3399ff"/>
              </a:buClr>
              <a:buFont typeface="Wingdings" charset="2"/>
              <a:buChar char="•"/>
              <a:tabLst>
                <a:tab algn="l" pos="536400"/>
              </a:tabLst>
            </a:pPr>
            <a:r>
              <a:rPr b="1" lang="ru-RU" sz="1800" spc="-1" strike="noStrike">
                <a:solidFill>
                  <a:srgbClr val="00ccff"/>
                </a:solidFill>
                <a:latin typeface="Times New Roman"/>
              </a:rPr>
              <a:t>Влияет на АПУД-систему (система дополнительного контроля нейро-эндокринной регуляции,  эта система ещё не исследована, открыта в 90-х годах прошлого века американцами)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536400"/>
              </a:tabLst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536400"/>
              </a:tabLst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536400"/>
              </a:tabLst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               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Rectangle 6"/>
          <p:cNvSpPr/>
          <p:nvPr/>
        </p:nvSpPr>
        <p:spPr>
          <a:xfrm>
            <a:off x="336240" y="469800"/>
            <a:ext cx="5277240" cy="8514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500" spc="-1" strike="noStrike">
                <a:solidFill>
                  <a:srgbClr val="ff33cc"/>
                </a:solidFill>
                <a:latin typeface="Times New Roman"/>
              </a:rPr>
              <a:t>Анкарцин  действует на все звенья </a:t>
            </a:r>
            <a:endParaRPr b="0" lang="uk-UA" sz="2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500" spc="-1" strike="noStrike">
                <a:solidFill>
                  <a:srgbClr val="ff33cc"/>
                </a:solidFill>
                <a:latin typeface="Times New Roman"/>
              </a:rPr>
              <a:t>и уровни регуляции организма</a:t>
            </a:r>
            <a:endParaRPr b="0" lang="uk-UA" sz="2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9" name="Picture 3" descr="C:\Documents and Settings\Саша\Рабочий стол\84_1.gif"/>
          <p:cNvPicPr/>
          <p:nvPr/>
        </p:nvPicPr>
        <p:blipFill>
          <a:blip r:embed="rId1"/>
          <a:stretch/>
        </p:blipFill>
        <p:spPr>
          <a:xfrm>
            <a:off x="0" y="4249800"/>
            <a:ext cx="2857320" cy="2607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" dur="10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nodeType="with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" dur="10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ldNum" idx="15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f8f8f8"/>
                </a:solidFill>
                <a:latin typeface="Verdan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9602172-06B3-4B97-ADCA-6ECBFCF582A8}" type="slidenum">
              <a:rPr b="0" lang="ru-RU" sz="1200" spc="-1" strike="noStrike">
                <a:solidFill>
                  <a:srgbClr val="f8f8f8"/>
                </a:solidFill>
                <a:latin typeface="Verdan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title"/>
          </p:nvPr>
        </p:nvSpPr>
        <p:spPr>
          <a:xfrm>
            <a:off x="5435640" y="0"/>
            <a:ext cx="3708000" cy="980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f8f8f8"/>
                </a:solidFill>
                <a:latin typeface="Times New Roman"/>
              </a:rPr>
              <a:t>Анкарцин</a:t>
            </a:r>
            <a:endParaRPr b="0" lang="ru-RU" sz="4800" spc="-1" strike="noStrike">
              <a:solidFill>
                <a:srgbClr val="f8f8f8"/>
              </a:solidFill>
              <a:latin typeface="Verdana"/>
            </a:endParaRPr>
          </a:p>
        </p:txBody>
      </p:sp>
      <p:sp>
        <p:nvSpPr>
          <p:cNvPr id="182" name="Rectangle 4"/>
          <p:cNvSpPr/>
          <p:nvPr/>
        </p:nvSpPr>
        <p:spPr>
          <a:xfrm>
            <a:off x="6012000" y="836640"/>
            <a:ext cx="2626920" cy="867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700" spc="-1" strike="noStrike">
                <a:solidFill>
                  <a:srgbClr val="ff0066"/>
                </a:solidFill>
                <a:latin typeface="Times New Roman"/>
              </a:rPr>
              <a:t>ЗАЩИТА</a:t>
            </a:r>
            <a:br>
              <a:rPr sz="1700"/>
            </a:br>
            <a:r>
              <a:rPr b="1" lang="ru-RU" sz="1700" spc="-1" strike="noStrike">
                <a:solidFill>
                  <a:srgbClr val="ff0066"/>
                </a:solidFill>
                <a:latin typeface="Times New Roman"/>
              </a:rPr>
              <a:t>РЕГУЛЯЦИЯ          ВОССТАНОВЛЕНИЕ</a:t>
            </a:r>
            <a:endParaRPr b="0" lang="uk-UA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Rectangle 5"/>
          <p:cNvSpPr/>
          <p:nvPr/>
        </p:nvSpPr>
        <p:spPr>
          <a:xfrm>
            <a:off x="430200" y="1341360"/>
            <a:ext cx="8713440" cy="4509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f8f8f8"/>
                </a:solidFill>
                <a:latin typeface="Verdana"/>
              </a:rPr>
              <a:t>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3399ff"/>
              </a:buClr>
              <a:buFont typeface="Wingdings" charset="2"/>
              <a:buChar char="•"/>
              <a:tabLst>
                <a:tab algn="l" pos="536400"/>
              </a:tabLst>
            </a:pPr>
            <a:r>
              <a:rPr b="1" lang="ru-RU" sz="1800" spc="-1" strike="noStrike">
                <a:solidFill>
                  <a:schemeClr val="hlink"/>
                </a:solidFill>
                <a:latin typeface="Times New Roman"/>
              </a:rPr>
              <a:t>Анкарцин восстанавливает иммунную защиту организма, организм сам распознает и уничтожает опухолевые клетки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536400"/>
              </a:tabLst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3399ff"/>
              </a:buClr>
              <a:buFont typeface="Wingdings" charset="2"/>
              <a:buChar char="•"/>
              <a:tabLst>
                <a:tab algn="l" pos="536400"/>
              </a:tabLst>
            </a:pPr>
            <a:r>
              <a:rPr b="1" lang="ru-RU" sz="1800" spc="-1" strike="noStrike">
                <a:solidFill>
                  <a:schemeClr val="hlink"/>
                </a:solidFill>
                <a:latin typeface="Times New Roman"/>
              </a:rPr>
              <a:t>Некоторые доброкачественные опухоли (фибромиомы матки, мастопатии и доброкачественные опухоли молочной железы) возникают на фоне гормонального дисбаланса. Нормализация гормонального фона дает возможность стабилизировать опухоль, инода опухоль подвергается обратному развитию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536400"/>
              </a:tabLst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3399ff"/>
              </a:buClr>
              <a:buFont typeface="Wingdings" charset="2"/>
              <a:buChar char="•"/>
              <a:tabLst>
                <a:tab algn="l" pos="536400"/>
              </a:tabLst>
            </a:pPr>
            <a:r>
              <a:rPr b="1" lang="ru-RU" sz="1800" spc="-1" strike="noStrike">
                <a:solidFill>
                  <a:schemeClr val="hlink"/>
                </a:solidFill>
                <a:latin typeface="Times New Roman"/>
              </a:rPr>
              <a:t>Анкарцин восстанавливает обменные процессы и энергетический потенциал здоровых клеток, делая их способными противостоять росту опухоли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536400"/>
              </a:tabLst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536400"/>
              </a:tabLst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536400"/>
              </a:tabLst>
            </a:pP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f8f8f8"/>
                </a:solidFill>
                <a:latin typeface="Times New Roman"/>
              </a:rPr>
              <a:t>               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Rectangle 6"/>
          <p:cNvSpPr/>
          <p:nvPr/>
        </p:nvSpPr>
        <p:spPr>
          <a:xfrm>
            <a:off x="334080" y="469800"/>
            <a:ext cx="4074840" cy="470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500" spc="-1" strike="noStrike">
                <a:solidFill>
                  <a:srgbClr val="ff33cc"/>
                </a:solidFill>
                <a:latin typeface="Times New Roman"/>
              </a:rPr>
              <a:t>Анкарцин - онкопротектор</a:t>
            </a:r>
            <a:endParaRPr b="0" lang="uk-UA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f8f8f8"/>
              </a:solidFill>
              <a:latin typeface="Verdana"/>
            </a:endParaRPr>
          </a:p>
        </p:txBody>
      </p:sp>
      <p:pic>
        <p:nvPicPr>
          <p:cNvPr id="186" name="Picture 3" descr="C:\Documents and Settings\Саша\Рабочий стол\84_1.gif"/>
          <p:cNvPicPr/>
          <p:nvPr/>
        </p:nvPicPr>
        <p:blipFill>
          <a:blip r:embed="rId1"/>
          <a:stretch/>
        </p:blipFill>
        <p:spPr>
          <a:xfrm>
            <a:off x="214200" y="4379760"/>
            <a:ext cx="2714400" cy="24778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" dur="indefinite" restart="never" nodeType="tmRoot">
          <p:childTnLst>
            <p:seq>
              <p:cTn id="48" dur="indefinite" nodeType="mainSeq"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3" dur="10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клон">
  <a:themeElements>
    <a:clrScheme name="Склон 7">
      <a:dk1>
        <a:srgbClr val="336699"/>
      </a:dk1>
      <a:lt1>
        <a:srgbClr val="f8f8f8"/>
      </a:lt1>
      <a:dk2>
        <a:srgbClr val="003366"/>
      </a:dk2>
      <a:lt2>
        <a:srgbClr val="d1ddd4"/>
      </a:lt2>
      <a:accent1>
        <a:srgbClr val="3399ff"/>
      </a:accent1>
      <a:accent2>
        <a:srgbClr val="006699"/>
      </a:accent2>
      <a:accent3>
        <a:srgbClr val="aaadb8"/>
      </a:accent3>
      <a:accent4>
        <a:srgbClr val="d4d4d4"/>
      </a:accent4>
      <a:accent5>
        <a:srgbClr val="adcaff"/>
      </a:accent5>
      <a:accent6>
        <a:srgbClr val="005c8a"/>
      </a:accent6>
      <a:hlink>
        <a:srgbClr val="86c0ce"/>
      </a:hlink>
      <a:folHlink>
        <a:srgbClr val="008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Склон">
  <a:themeElements>
    <a:clrScheme name="Склон 7">
      <a:dk1>
        <a:srgbClr val="336699"/>
      </a:dk1>
      <a:lt1>
        <a:srgbClr val="f8f8f8"/>
      </a:lt1>
      <a:dk2>
        <a:srgbClr val="003366"/>
      </a:dk2>
      <a:lt2>
        <a:srgbClr val="d1ddd4"/>
      </a:lt2>
      <a:accent1>
        <a:srgbClr val="3399ff"/>
      </a:accent1>
      <a:accent2>
        <a:srgbClr val="006699"/>
      </a:accent2>
      <a:accent3>
        <a:srgbClr val="aaadb8"/>
      </a:accent3>
      <a:accent4>
        <a:srgbClr val="d4d4d4"/>
      </a:accent4>
      <a:accent5>
        <a:srgbClr val="adcaff"/>
      </a:accent5>
      <a:accent6>
        <a:srgbClr val="005c8a"/>
      </a:accent6>
      <a:hlink>
        <a:srgbClr val="86c0ce"/>
      </a:hlink>
      <a:folHlink>
        <a:srgbClr val="008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27</TotalTime>
  <Application>LibreOffice/7.5.2.2$Windows_X86_64 LibreOffice_project/53bb9681a964705cf672590721dbc85eb4d0c3a2</Application>
  <AppVersion>15.0000</AppVersion>
  <Words>1147</Words>
  <Paragraphs>304</Paragraphs>
  <Company>Home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2007-10-31T13:32:58Z</dcterms:created>
  <dc:creator>Amrita - Все для здоров'я та краси</dc:creator>
  <dc:description/>
  <dc:language>uk-UA</dc:language>
  <cp:lastModifiedBy>Саша</cp:lastModifiedBy>
  <dcterms:modified xsi:type="dcterms:W3CDTF">2010-08-16T16:31:34Z</dcterms:modified>
  <cp:revision>20</cp:revision>
  <dc:subject/>
  <dc:title>Презентація Анкарцин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27</vt:i4>
  </property>
</Properties>
</file>