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18.png" ContentType="image/pn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12.jpeg" ContentType="image/jpe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BB305C-0C86-42B0-BE6D-F963E9135C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9A9667-A6CF-4006-8DE1-0539D01120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91BE54-6FE0-481A-BD87-E4027289A1D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CDD579-D434-410B-874E-F8E0758FE15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1D1919-A20C-4DF5-AB35-D284B37C44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203DB3-8E91-418C-AEE5-77896881B9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8C12B2-C84F-46CB-8AA7-1B2877705B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60BD15-FBC1-41EA-B827-1C424F7EA0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BD1C96-4E6D-410B-871A-899305F136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AC6608-DA7E-4D78-A027-52F64E22AC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D2B06D-B527-4D79-8465-0B11DF478A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E897DE-E9BB-4E66-8700-D26D16127D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5DDDB2-94FF-4F5A-8E46-76CD3BE06B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4E627A-2065-429D-B35F-0E938E46C0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FBCE8A-CFC5-469D-968F-B981AA2555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0161A6-0855-4E9A-A981-2C99EFD447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E6E22D-E1EC-4E7C-AA27-E0D685127F1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6D2AF7-3687-4F88-AEED-A33B3ABC71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F0A2EA-B0C2-4649-A700-A181E6AF9B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00F8D3-D54C-40D6-AE7A-C63BC9E228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955557-B83D-41A1-A79D-46AFE09D91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DBA5CD-0BE1-43C0-A0F9-1D45EA037E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89734F-8A87-428F-A882-41CE756C35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A15989-B143-4E9C-8CA7-59749499DC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F815ED-F16B-4828-BE1D-DFC6DE477CDA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660804-4F3B-4A85-9D21-6250A25B2D30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xoxma.com.ua/cgi-bin/foto/prikol3.pl?pic=2" TargetMode="External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liveinternet.ru/photo_comment.php?action=next&amp;photoid=19104407&amp;albumid=2293131" TargetMode="External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mariamm.ru/" TargetMode="Externa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8891280" cy="6857640"/>
          </a:xfrm>
          <a:prstGeom prst="rect">
            <a:avLst/>
          </a:prstGeom>
          <a:ln w="9525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8360" y="227664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Rectangle 5"/>
          <p:cNvSpPr/>
          <p:nvPr/>
        </p:nvSpPr>
        <p:spPr>
          <a:xfrm>
            <a:off x="4284720" y="4869000"/>
            <a:ext cx="4562280" cy="33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6" descr=""/>
          <p:cNvPicPr/>
          <p:nvPr/>
        </p:nvPicPr>
        <p:blipFill>
          <a:blip r:embed="rId2"/>
          <a:stretch/>
        </p:blipFill>
        <p:spPr>
          <a:xfrm>
            <a:off x="0" y="4533840"/>
            <a:ext cx="1618920" cy="1582200"/>
          </a:xfrm>
          <a:prstGeom prst="rect">
            <a:avLst/>
          </a:prstGeom>
          <a:ln w="9525">
            <a:noFill/>
          </a:ln>
        </p:spPr>
      </p:pic>
      <p:pic>
        <p:nvPicPr>
          <p:cNvPr id="86" name="Picture 8" descr=""/>
          <p:cNvPicPr/>
          <p:nvPr/>
        </p:nvPicPr>
        <p:blipFill>
          <a:blip r:embed="rId3"/>
          <a:stretch/>
        </p:blipFill>
        <p:spPr>
          <a:xfrm>
            <a:off x="0" y="1197000"/>
            <a:ext cx="9143640" cy="5660640"/>
          </a:xfrm>
          <a:prstGeom prst="rect">
            <a:avLst/>
          </a:prstGeom>
          <a:ln w="9525">
            <a:noFill/>
          </a:ln>
        </p:spPr>
      </p:pic>
      <p:sp>
        <p:nvSpPr>
          <p:cNvPr id="87" name="Rectangle 9"/>
          <p:cNvSpPr/>
          <p:nvPr/>
        </p:nvSpPr>
        <p:spPr>
          <a:xfrm>
            <a:off x="4427640" y="0"/>
            <a:ext cx="4562280" cy="1267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«</a:t>
            </a:r>
            <a:r>
              <a:rPr b="1" lang="uk-UA" sz="3200" spc="-1" strike="noStrike">
                <a:solidFill>
                  <a:srgbClr val="000000"/>
                </a:solidFill>
                <a:latin typeface="Arial"/>
              </a:rPr>
              <a:t>Г</a:t>
            </a: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ра гідна свічок!»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ectangle 10"/>
          <p:cNvSpPr/>
          <p:nvPr/>
        </p:nvSpPr>
        <p:spPr>
          <a:xfrm>
            <a:off x="684360" y="1341360"/>
            <a:ext cx="6767280" cy="1735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Вагіфлорон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         </a:t>
            </a: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Урогінекорин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               </a:t>
            </a:r>
            <a:r>
              <a:rPr b="1" lang="ru-RU" sz="3600" spc="-1" strike="noStrike">
                <a:solidFill>
                  <a:srgbClr val="ff0066"/>
                </a:solidFill>
                <a:latin typeface="Arial"/>
              </a:rPr>
              <a:t>Чистоболин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8"/>
          <p:cNvSpPr/>
          <p:nvPr/>
        </p:nvSpPr>
        <p:spPr>
          <a:xfrm>
            <a:off x="1571760" y="5715000"/>
            <a:ext cx="62863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4000" spc="49" strike="noStrike">
                <a:solidFill>
                  <a:srgbClr val="fdfefe">
                    <a:alpha val="95000"/>
                  </a:srgbClr>
                </a:solidFill>
                <a:latin typeface="Arial"/>
              </a:rPr>
              <a:t>www.amritaclub.do.am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Прямоугольник 9"/>
          <p:cNvSpPr/>
          <p:nvPr/>
        </p:nvSpPr>
        <p:spPr>
          <a:xfrm>
            <a:off x="0" y="4000680"/>
            <a:ext cx="91436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cfefe"/>
                </a:solidFill>
                <a:latin typeface="Arial"/>
              </a:rPr>
              <a:t>«Amrita – Все для здоров</a:t>
            </a:r>
            <a:r>
              <a:rPr b="1" i="1" lang="en-US" sz="2800" spc="-1" strike="noStrike">
                <a:solidFill>
                  <a:srgbClr val="fcfefe"/>
                </a:solidFill>
                <a:latin typeface="Arial"/>
              </a:rPr>
              <a:t>’</a:t>
            </a:r>
            <a:r>
              <a:rPr b="1" i="1" lang="uk-UA" sz="2800" spc="-1" strike="noStrike">
                <a:solidFill>
                  <a:srgbClr val="fcfefe"/>
                </a:solidFill>
                <a:latin typeface="Arial"/>
              </a:rPr>
              <a:t>я та краси» – перший повністю україномовний сайт Амріта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Rectangle 6"/>
          <p:cNvSpPr/>
          <p:nvPr/>
        </p:nvSpPr>
        <p:spPr>
          <a:xfrm>
            <a:off x="2563560" y="405720"/>
            <a:ext cx="444672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Что такое спирулина?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7"/>
          <p:cNvSpPr/>
          <p:nvPr/>
        </p:nvSpPr>
        <p:spPr>
          <a:xfrm>
            <a:off x="2340000" y="21600"/>
            <a:ext cx="6803640" cy="349632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СПІРУЛІНА - водорість, з'явилася і благополучно існує на Землі більше трьох з половиною мільярдів років. Унікальний комплекс містяться в спіруліни амінокислот, вітамінів і мікроелементів, розроблений і збалансований самою природою практично повністю засвоюється людським організмом і, за даними ВООЗ, здатний захистити його від 80% відомих хвороб. Їй пророкують фармацевтичне майбутнє і називають їжею майбутнього. Такий комплекс поживних і фізіологічно активних речовин, в оптимальній пропорції, не міститься ні в якому іншому відомому продукті. Засвоюваність протеїну, жирів і вуглеводів спіруліни організмом людини і тварин перевершує 95%, що не зустрічається в жодному іншому рослинному або тваринному харчовому продукті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9" descr="Водоросли в кулинарии"/>
          <p:cNvPicPr/>
          <p:nvPr/>
        </p:nvPicPr>
        <p:blipFill>
          <a:blip r:embed="rId2"/>
          <a:stretch/>
        </p:blipFill>
        <p:spPr>
          <a:xfrm>
            <a:off x="0" y="3716280"/>
            <a:ext cx="3093840" cy="3673080"/>
          </a:xfrm>
          <a:prstGeom prst="rect">
            <a:avLst/>
          </a:prstGeom>
          <a:ln w="9525">
            <a:noFill/>
          </a:ln>
        </p:spPr>
      </p:pic>
      <p:sp>
        <p:nvSpPr>
          <p:cNvPr id="150" name="Прямоугольник 7"/>
          <p:cNvSpPr/>
          <p:nvPr/>
        </p:nvSpPr>
        <p:spPr>
          <a:xfrm>
            <a:off x="6572160" y="6357960"/>
            <a:ext cx="257148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42920" y="2781360"/>
            <a:ext cx="8857800" cy="22190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Надає сильну протизапальну і бактерицидну дію, загоює, кровоспинний, що необхідно для терапії уражень слизових оболонок інфекційної причини. Пригнічує ріст патогенного стафілокока і затримує зростання гемолітичного стрептокока. </a:t>
            </a:r>
            <a:br>
              <a:rPr sz="4400"/>
            </a:b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8"/>
          <p:cNvSpPr/>
          <p:nvPr/>
        </p:nvSpPr>
        <p:spPr>
          <a:xfrm>
            <a:off x="2729880" y="840240"/>
            <a:ext cx="5720760" cy="88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0066"/>
                </a:solidFill>
                <a:latin typeface="Arial"/>
              </a:rPr>
              <a:t>Екстракт подорожника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5"/>
          <p:cNvSpPr/>
          <p:nvPr/>
        </p:nvSpPr>
        <p:spPr>
          <a:xfrm>
            <a:off x="6715080" y="63579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308280"/>
          </a:xfrm>
          <a:prstGeom prst="rect">
            <a:avLst/>
          </a:prstGeom>
          <a:ln w="9525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Rectangle 5"/>
          <p:cNvSpPr/>
          <p:nvPr/>
        </p:nvSpPr>
        <p:spPr>
          <a:xfrm>
            <a:off x="4458600" y="189000"/>
            <a:ext cx="466632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</a:rPr>
              <a:t>Применение: по 1 свече 1-2 в день вагинально.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61" name="Rectangle 7"/>
          <p:cNvSpPr/>
          <p:nvPr/>
        </p:nvSpPr>
        <p:spPr>
          <a:xfrm>
            <a:off x="5867280" y="0"/>
            <a:ext cx="3276360" cy="1551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ffffff"/>
                </a:solidFill>
                <a:latin typeface="Arial Narrow"/>
              </a:rPr>
              <a:t>Застосування:</a:t>
            </a:r>
            <a:r>
              <a:rPr b="1" i="1" lang="ru-RU" sz="3200" spc="-1" strike="noStrike">
                <a:solidFill>
                  <a:schemeClr val="accent1"/>
                </a:solidFill>
                <a:latin typeface="Arial Narrow"/>
              </a:rPr>
              <a:t> по 1 свічці 1-2 в день вагінально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8" descr=""/>
          <p:cNvPicPr/>
          <p:nvPr/>
        </p:nvPicPr>
        <p:blipFill>
          <a:blip r:embed="rId3"/>
          <a:stretch/>
        </p:blipFill>
        <p:spPr>
          <a:xfrm>
            <a:off x="5076720" y="3662280"/>
            <a:ext cx="4066920" cy="3195360"/>
          </a:xfrm>
          <a:prstGeom prst="rect">
            <a:avLst/>
          </a:prstGeom>
          <a:ln w="9525">
            <a:noFill/>
          </a:ln>
        </p:spPr>
      </p:pic>
      <p:sp>
        <p:nvSpPr>
          <p:cNvPr id="163" name="Прямоугольник 8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1_ver"/>
          <p:cNvPicPr/>
          <p:nvPr/>
        </p:nvPicPr>
        <p:blipFill>
          <a:blip r:embed="rId1"/>
          <a:stretch/>
        </p:blipFill>
        <p:spPr>
          <a:xfrm>
            <a:off x="0" y="260280"/>
            <a:ext cx="8712000" cy="6597360"/>
          </a:xfrm>
          <a:prstGeom prst="rect">
            <a:avLst/>
          </a:prstGeom>
          <a:ln w="9525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ctangle 5"/>
          <p:cNvSpPr/>
          <p:nvPr/>
        </p:nvSpPr>
        <p:spPr>
          <a:xfrm>
            <a:off x="2916360" y="91440"/>
            <a:ext cx="6048000" cy="1064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Arial"/>
              </a:rPr>
              <a:t>Свечи Урогинекорин 2,5 г №10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12" descr="podbor_03_03_07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69" name="Rectangle 13"/>
          <p:cNvSpPr/>
          <p:nvPr/>
        </p:nvSpPr>
        <p:spPr>
          <a:xfrm>
            <a:off x="2268360" y="404640"/>
            <a:ext cx="5435280" cy="1918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ff"/>
                </a:solidFill>
                <a:latin typeface="Arial"/>
              </a:rPr>
              <a:t>Свічки Урогінекорин 2,5 г №10</a:t>
            </a:r>
            <a:r>
              <a:rPr b="0" lang="ru-RU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Прямоугольник 7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8712000" cy="6857640"/>
          </a:xfrm>
          <a:prstGeom prst="rect">
            <a:avLst/>
          </a:prstGeom>
          <a:ln w="9525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ectangle 5"/>
          <p:cNvSpPr/>
          <p:nvPr/>
        </p:nvSpPr>
        <p:spPr>
          <a:xfrm>
            <a:off x="4535640" y="261720"/>
            <a:ext cx="4608000" cy="36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</a:rPr>
              <a:t>Свічки Урогінекорин 2,5 г №10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Rectangle 9"/>
          <p:cNvSpPr/>
          <p:nvPr/>
        </p:nvSpPr>
        <p:spPr>
          <a:xfrm>
            <a:off x="4067280" y="1341360"/>
            <a:ext cx="4571640" cy="790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Роздрібна ціна -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ru-RU" sz="1400" spc="-1" strike="noStrike">
                <a:solidFill>
                  <a:srgbClr val="000000"/>
                </a:solidFill>
                <a:latin typeface="Arial"/>
              </a:rPr>
              <a:t>27,90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Rectangle 10"/>
          <p:cNvSpPr/>
          <p:nvPr/>
        </p:nvSpPr>
        <p:spPr>
          <a:xfrm>
            <a:off x="395280" y="3132000"/>
            <a:ext cx="7416360" cy="227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Застосовується для чоловіків і жінок (тому назва УРО-ГІНЕкорин) в: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 Проктології (геморой, тріщини заднього проходу, проктити, коліти, сігмоідіті). Додатково Урогінекорін очищає кишечник від слизу і калу, нейтралізує кишкові гнильні токсини, оновлює слизову оболонку шлунково-кишкового тракту при запальних та ерозивних процесах;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 Урології (простатити, уретрити, цистити);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гінекології (ерозія Шийки матки, вульвогініті, аднекситу);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при корекції обміну речовин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7"/>
          <p:cNvSpPr/>
          <p:nvPr/>
        </p:nvSpPr>
        <p:spPr>
          <a:xfrm>
            <a:off x="6643800" y="628668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1_ver"/>
          <p:cNvPicPr/>
          <p:nvPr/>
        </p:nvPicPr>
        <p:blipFill>
          <a:blip r:embed="rId1"/>
          <a:stretch/>
        </p:blipFill>
        <p:spPr>
          <a:xfrm>
            <a:off x="826920" y="0"/>
            <a:ext cx="8712000" cy="6857640"/>
          </a:xfrm>
          <a:prstGeom prst="rect">
            <a:avLst/>
          </a:prstGeom>
          <a:ln w="9525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57120" y="29289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1) Місцево проявляє ефективну бактерицидну, протизапальну, ранозагоювальну, спазмолітичну, антисептичну та кровоспинну дію. Очищує гнійні вогнища, прискорює загоєння. Зупиняє ріст гемолітичного стрептокока, стафілокока, синьогнійної та кишкової палички. 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2) У цілому в організмі покращує обмін речовин, підсилює секрецію шлункових соків, підвищує светриваемость крові, Сприяє зменшенню рівня холестерину в крові, за рахунок чого знижується тромбоз дрібних судин, що живлять кишечник і сечостатеві органи.</a:t>
            </a: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ctangle 5"/>
          <p:cNvSpPr/>
          <p:nvPr/>
        </p:nvSpPr>
        <p:spPr>
          <a:xfrm>
            <a:off x="2944440" y="336960"/>
            <a:ext cx="599040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Arial"/>
              </a:rPr>
              <a:t>Свічки «Урогінекорин» №10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Rectangle 7"/>
          <p:cNvSpPr/>
          <p:nvPr/>
        </p:nvSpPr>
        <p:spPr>
          <a:xfrm>
            <a:off x="829080" y="2063160"/>
            <a:ext cx="1322640" cy="302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6400800"/>
              </a:tabLst>
            </a:pPr>
            <a:r>
              <a:rPr b="1" i="1" lang="ru-RU" sz="1400" spc="-1" strike="noStrike">
                <a:solidFill>
                  <a:srgbClr val="000000"/>
                </a:solidFill>
                <a:latin typeface="Arial"/>
              </a:rPr>
              <a:t>Механізм дії: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ctangle 9"/>
          <p:cNvSpPr/>
          <p:nvPr/>
        </p:nvSpPr>
        <p:spPr>
          <a:xfrm>
            <a:off x="4067280" y="1341360"/>
            <a:ext cx="4571640" cy="51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рямоугольник 7"/>
          <p:cNvSpPr/>
          <p:nvPr/>
        </p:nvSpPr>
        <p:spPr>
          <a:xfrm>
            <a:off x="6715080" y="607212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308280"/>
          </a:xfrm>
          <a:prstGeom prst="rect">
            <a:avLst/>
          </a:prstGeom>
          <a:ln w="9525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Rectangle 4"/>
          <p:cNvSpPr/>
          <p:nvPr/>
        </p:nvSpPr>
        <p:spPr>
          <a:xfrm>
            <a:off x="826920" y="3289320"/>
            <a:ext cx="183960" cy="39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Rectangle 5"/>
          <p:cNvSpPr/>
          <p:nvPr/>
        </p:nvSpPr>
        <p:spPr>
          <a:xfrm>
            <a:off x="5975280" y="1080"/>
            <a:ext cx="316836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Свічки «Урогінекорин» №10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Rectangle 6"/>
          <p:cNvSpPr/>
          <p:nvPr/>
        </p:nvSpPr>
        <p:spPr>
          <a:xfrm>
            <a:off x="684360" y="4518720"/>
            <a:ext cx="5922720" cy="154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екстракт подорожника, ліщини, листа дуба, масло обліпихи, основа (рослинний жир):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 Обліпиха має ранозагоювальну дію;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-Ліщина - дубильним, протизапальну;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-Подорожник - 40% чистотелу, включаючи протипухлиний.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2987280" cy="2350800"/>
          </a:xfrm>
          <a:prstGeom prst="rect">
            <a:avLst/>
          </a:prstGeom>
          <a:ln w="9525">
            <a:noFill/>
          </a:ln>
        </p:spPr>
      </p:pic>
      <p:pic>
        <p:nvPicPr>
          <p:cNvPr id="191" name="Picture 8" descr=""/>
          <p:cNvPicPr/>
          <p:nvPr/>
        </p:nvPicPr>
        <p:blipFill>
          <a:blip r:embed="rId3"/>
          <a:stretch/>
        </p:blipFill>
        <p:spPr>
          <a:xfrm>
            <a:off x="6372360" y="3141720"/>
            <a:ext cx="2771280" cy="1647360"/>
          </a:xfrm>
          <a:prstGeom prst="rect">
            <a:avLst/>
          </a:prstGeom>
          <a:ln w="9525">
            <a:noFill/>
          </a:ln>
        </p:spPr>
      </p:pic>
      <p:pic>
        <p:nvPicPr>
          <p:cNvPr id="192" name="Picture 9" descr=""/>
          <p:cNvPicPr/>
          <p:nvPr/>
        </p:nvPicPr>
        <p:blipFill>
          <a:blip r:embed="rId4"/>
          <a:stretch/>
        </p:blipFill>
        <p:spPr>
          <a:xfrm>
            <a:off x="0" y="2349360"/>
            <a:ext cx="2987280" cy="2014200"/>
          </a:xfrm>
          <a:prstGeom prst="rect">
            <a:avLst/>
          </a:prstGeom>
          <a:ln w="9525">
            <a:noFill/>
          </a:ln>
        </p:spPr>
      </p:pic>
      <p:pic>
        <p:nvPicPr>
          <p:cNvPr id="193" name="Picture 10" descr=""/>
          <p:cNvPicPr/>
          <p:nvPr/>
        </p:nvPicPr>
        <p:blipFill>
          <a:blip r:embed="rId5"/>
          <a:stretch/>
        </p:blipFill>
        <p:spPr>
          <a:xfrm>
            <a:off x="5486400" y="620640"/>
            <a:ext cx="3657240" cy="2495160"/>
          </a:xfrm>
          <a:prstGeom prst="rect">
            <a:avLst/>
          </a:prstGeom>
          <a:ln w="9525">
            <a:noFill/>
          </a:ln>
        </p:spPr>
      </p:pic>
      <p:sp>
        <p:nvSpPr>
          <p:cNvPr id="194" name="Rectangle 11"/>
          <p:cNvSpPr/>
          <p:nvPr/>
        </p:nvSpPr>
        <p:spPr>
          <a:xfrm>
            <a:off x="3431520" y="3213000"/>
            <a:ext cx="178884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</a:rPr>
              <a:t>Склад: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1"/>
          <p:cNvSpPr/>
          <p:nvPr/>
        </p:nvSpPr>
        <p:spPr>
          <a:xfrm>
            <a:off x="6643800" y="628668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308280"/>
          </a:xfrm>
          <a:prstGeom prst="rect">
            <a:avLst/>
          </a:prstGeom>
          <a:ln w="9525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ctangle 5"/>
          <p:cNvSpPr/>
          <p:nvPr/>
        </p:nvSpPr>
        <p:spPr>
          <a:xfrm>
            <a:off x="990000" y="5281560"/>
            <a:ext cx="466632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Применение: по 1 свече 1-2 в день вагинально.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01" name="Rectangle 7"/>
          <p:cNvSpPr/>
          <p:nvPr/>
        </p:nvSpPr>
        <p:spPr>
          <a:xfrm>
            <a:off x="0" y="4570560"/>
            <a:ext cx="8964360" cy="228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Arial"/>
              </a:rPr>
              <a:t>Застосування: </a:t>
            </a:r>
            <a:r>
              <a:rPr b="1" lang="ru-RU" sz="4800" spc="-1" strike="noStrike">
                <a:solidFill>
                  <a:srgbClr val="ffffff"/>
                </a:solidFill>
                <a:latin typeface="Arial"/>
              </a:rPr>
              <a:t>по 1 свічці 1-2 рази в день вагінально чи анально.</a:t>
            </a:r>
            <a:endParaRPr b="0" lang="uk-UA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8" descr=""/>
          <p:cNvPicPr/>
          <p:nvPr/>
        </p:nvPicPr>
        <p:blipFill>
          <a:blip r:embed="rId3"/>
          <a:stretch/>
        </p:blipFill>
        <p:spPr>
          <a:xfrm>
            <a:off x="2771640" y="0"/>
            <a:ext cx="6372000" cy="4233600"/>
          </a:xfrm>
          <a:prstGeom prst="rect">
            <a:avLst/>
          </a:prstGeom>
          <a:ln w="9525">
            <a:noFill/>
          </a:ln>
        </p:spPr>
      </p:pic>
      <p:sp>
        <p:nvSpPr>
          <p:cNvPr id="203" name="Прямоугольник 8"/>
          <p:cNvSpPr/>
          <p:nvPr/>
        </p:nvSpPr>
        <p:spPr>
          <a:xfrm>
            <a:off x="6715080" y="63579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308280"/>
          </a:xfrm>
          <a:prstGeom prst="rect">
            <a:avLst/>
          </a:prstGeom>
          <a:ln w="9525">
            <a:noFill/>
          </a:ln>
        </p:spPr>
      </p:pic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6" descr="f_19104407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08" name="Rectangle 7"/>
          <p:cNvSpPr/>
          <p:nvPr/>
        </p:nvSpPr>
        <p:spPr>
          <a:xfrm>
            <a:off x="648720" y="1628640"/>
            <a:ext cx="7931880" cy="759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0000"/>
                </a:solidFill>
                <a:latin typeface="Arial"/>
              </a:rPr>
              <a:t>Свічки «Чистоболин» №10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Прямоугольник 6"/>
          <p:cNvSpPr/>
          <p:nvPr/>
        </p:nvSpPr>
        <p:spPr>
          <a:xfrm>
            <a:off x="6643800" y="621504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7389360"/>
          </a:xfrm>
          <a:prstGeom prst="rect">
            <a:avLst/>
          </a:prstGeom>
          <a:ln w="9525">
            <a:noFill/>
          </a:ln>
        </p:spPr>
      </p:pic>
      <p:sp>
        <p:nvSpPr>
          <p:cNvPr id="214" name="Rectangle 8"/>
          <p:cNvSpPr/>
          <p:nvPr/>
        </p:nvSpPr>
        <p:spPr>
          <a:xfrm>
            <a:off x="179280" y="0"/>
            <a:ext cx="5471640" cy="4661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</a:rPr>
              <a:t>У наш час рідко можна знайти сім'ю, в якій будь-хто з родичів, далеких або близьких, не хворів на рак. А це означає, що у тих, хто пов'язаний з хворим кровними узами, ризик виникнення пухлин підвищений. Що має робити людина, щоб знизити ймовірність виникнення у себе ракового захворювання? На допомогу прийшли свічки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               </a:t>
            </a:r>
            <a:r>
              <a:rPr b="1" lang="ru-RU" sz="3600" spc="-1" strike="noStrike">
                <a:solidFill>
                  <a:srgbClr val="000000"/>
                </a:solidFill>
                <a:latin typeface="Arial"/>
              </a:rPr>
              <a:t>ЧИСТОБОЛИН!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рямоугольник 6"/>
          <p:cNvSpPr/>
          <p:nvPr/>
        </p:nvSpPr>
        <p:spPr>
          <a:xfrm>
            <a:off x="6643800" y="635796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8891280" cy="6857640"/>
          </a:xfrm>
          <a:prstGeom prst="rect">
            <a:avLst/>
          </a:prstGeom>
          <a:ln w="9525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360" y="227664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Rectangle 4"/>
          <p:cNvSpPr/>
          <p:nvPr/>
        </p:nvSpPr>
        <p:spPr>
          <a:xfrm>
            <a:off x="4284720" y="4869000"/>
            <a:ext cx="4562280" cy="33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5" descr=""/>
          <p:cNvPicPr/>
          <p:nvPr/>
        </p:nvPicPr>
        <p:blipFill>
          <a:blip r:embed="rId2"/>
          <a:stretch/>
        </p:blipFill>
        <p:spPr>
          <a:xfrm>
            <a:off x="0" y="4533840"/>
            <a:ext cx="1618920" cy="1582200"/>
          </a:xfrm>
          <a:prstGeom prst="rect">
            <a:avLst/>
          </a:prstGeom>
          <a:ln w="9525"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96" name="Rectangle 8"/>
          <p:cNvSpPr/>
          <p:nvPr/>
        </p:nvSpPr>
        <p:spPr>
          <a:xfrm>
            <a:off x="1497240" y="6021360"/>
            <a:ext cx="3754800" cy="51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Вагіфлорон 2.5 №10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Прямоугольник 7"/>
          <p:cNvSpPr/>
          <p:nvPr/>
        </p:nvSpPr>
        <p:spPr>
          <a:xfrm>
            <a:off x="6858000" y="6429240"/>
            <a:ext cx="2285640" cy="30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</a:rPr>
              <a:t>www.amritaclub.do.am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1_ver"/>
          <p:cNvPicPr/>
          <p:nvPr/>
        </p:nvPicPr>
        <p:blipFill>
          <a:blip r:embed="rId1"/>
          <a:stretch/>
        </p:blipFill>
        <p:spPr>
          <a:xfrm>
            <a:off x="179280" y="0"/>
            <a:ext cx="8783280" cy="6857640"/>
          </a:xfrm>
          <a:prstGeom prst="rect">
            <a:avLst/>
          </a:prstGeom>
          <a:ln w="9525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Rectangle 5"/>
          <p:cNvSpPr/>
          <p:nvPr/>
        </p:nvSpPr>
        <p:spPr>
          <a:xfrm>
            <a:off x="5597280" y="263880"/>
            <a:ext cx="341640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</a:rPr>
              <a:t>Свічки «Чистоболин» №10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tangle 6"/>
          <p:cNvSpPr/>
          <p:nvPr/>
        </p:nvSpPr>
        <p:spPr>
          <a:xfrm>
            <a:off x="193680" y="1755000"/>
            <a:ext cx="2252160" cy="57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2400480"/>
                <a:tab algn="l" pos="605808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2400480"/>
                <a:tab algn="l" pos="605808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Роздрібна ціна -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27,90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Rectangle 7"/>
          <p:cNvSpPr/>
          <p:nvPr/>
        </p:nvSpPr>
        <p:spPr>
          <a:xfrm>
            <a:off x="250920" y="2800080"/>
            <a:ext cx="7892640" cy="227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Для профілактики і комплексної терапії доброякісних і злоякісних пухлин в малому тазу (поліпів і пухлин кишечника, пухлин матки).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Для профілактики метастазування пухлин у печінку, легені, лімфатичні вузли і кістковий мозок.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Перешкоджає злоякісного переродження ерозії шийки матки і поліпів прямої кишки).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Крім цього проявляє бактеріостатичну та фунгістатичну дію, сприяє оздоровленню при подагрі, ревматизмі та геморої, покращує стан печінки та жовчного міхура.</a:t>
            </a:r>
            <a:r>
              <a:rPr b="1" i="1" lang="ru-RU" sz="1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Прямоугольник 7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755640" y="162864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Rectangle 6"/>
          <p:cNvSpPr/>
          <p:nvPr/>
        </p:nvSpPr>
        <p:spPr>
          <a:xfrm>
            <a:off x="611280" y="4363920"/>
            <a:ext cx="5617800" cy="33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7"/>
          <p:cNvSpPr/>
          <p:nvPr/>
        </p:nvSpPr>
        <p:spPr>
          <a:xfrm>
            <a:off x="0" y="3500280"/>
            <a:ext cx="5519520" cy="227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ПОКАЗАНИЙ: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-Всім після 40 років для профілактики раку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органів-мішеней;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-Після оперативного втручання;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-Протипухлинний широкий спектр дії.</a:t>
            </a:r>
            <a:br>
              <a:rPr sz="1600"/>
            </a:b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Склад: екстракт болиголова, кореня лопуха, основа (рослинний жир)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ctangle 8"/>
          <p:cNvSpPr/>
          <p:nvPr/>
        </p:nvSpPr>
        <p:spPr>
          <a:xfrm>
            <a:off x="5741640" y="189000"/>
            <a:ext cx="3303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</a:rPr>
              <a:t>Свічки «Чистоболин» №10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Picture 11" descr="03"/>
          <p:cNvPicPr/>
          <p:nvPr/>
        </p:nvPicPr>
        <p:blipFill>
          <a:blip r:embed="rId2"/>
          <a:stretch/>
        </p:blipFill>
        <p:spPr>
          <a:xfrm>
            <a:off x="0" y="0"/>
            <a:ext cx="2750760" cy="3428640"/>
          </a:xfrm>
          <a:prstGeom prst="rect">
            <a:avLst/>
          </a:prstGeom>
          <a:ln w="9525">
            <a:noFill/>
          </a:ln>
        </p:spPr>
      </p:pic>
      <p:pic>
        <p:nvPicPr>
          <p:cNvPr id="230" name="Picture 12" descr="4545-web"/>
          <p:cNvPicPr/>
          <p:nvPr/>
        </p:nvPicPr>
        <p:blipFill>
          <a:blip r:embed="rId3"/>
          <a:stretch/>
        </p:blipFill>
        <p:spPr>
          <a:xfrm>
            <a:off x="5076720" y="1136520"/>
            <a:ext cx="4066920" cy="3050640"/>
          </a:xfrm>
          <a:prstGeom prst="rect">
            <a:avLst/>
          </a:prstGeom>
          <a:ln w="9525">
            <a:noFill/>
          </a:ln>
        </p:spPr>
      </p:pic>
      <p:sp>
        <p:nvSpPr>
          <p:cNvPr id="231" name="Прямоугольник 9"/>
          <p:cNvSpPr/>
          <p:nvPr/>
        </p:nvSpPr>
        <p:spPr>
          <a:xfrm>
            <a:off x="6643800" y="628668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1_ver"/>
          <p:cNvPicPr/>
          <p:nvPr/>
        </p:nvPicPr>
        <p:blipFill>
          <a:blip r:embed="rId1"/>
          <a:stretch/>
        </p:blipFill>
        <p:spPr>
          <a:xfrm>
            <a:off x="-10800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0" y="3214800"/>
            <a:ext cx="90007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Болиголов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- одна з провідних рослин у онкофітотерапіі. Ось як писали про болиголова в 18 столітті: </a:t>
            </a:r>
            <a:r>
              <a:rPr b="0" i="1" lang="ru-RU" sz="2000" spc="-1" strike="noStrike">
                <a:solidFill>
                  <a:srgbClr val="0070c0"/>
                </a:solidFill>
                <a:latin typeface="Arial"/>
              </a:rPr>
              <a:t>«Сильно могутня ця рослина. Раки загоює, головний біль вгамовує, і пухлину розбиває ».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   * Болиголов є імуностимулятором, володіє сильним протипухлинною дією, а також болезаспокійливу, протисудомними, заспокійливим, протизапальну.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   * Достовірно встановлено позитивну дію болиголова при ряді пухлин (рак грудних залоз, простати, шлунку, печінки, легенів, матки та ін.) Також його успішно застосовують при наступних доброякісних пухлинах: міома матки, ендометріоз, поліпи тіла і шийки матки, мастопатія, аденома передміхурової залози, поліпи сечового міхура, шлунка, кишечника, носоглотки, гортані і пр. </a:t>
            </a:r>
            <a:r>
              <a:rPr b="0" i="1" lang="ru-RU" sz="2000" spc="-1" strike="noStrike" u="sng">
                <a:solidFill>
                  <a:srgbClr val="000000"/>
                </a:solidFill>
                <a:uFillTx/>
                <a:latin typeface="Arial"/>
              </a:rPr>
              <a:t>Застосування саме у вигляді свічок з дозованим вивільненням дозволяє уникнути побічних дій болиголова (нудота, запаморочення, слабкість в ногах і т.д.).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Rectangle 5"/>
          <p:cNvSpPr/>
          <p:nvPr/>
        </p:nvSpPr>
        <p:spPr>
          <a:xfrm>
            <a:off x="2340000" y="1353960"/>
            <a:ext cx="1757160" cy="336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Rectangle 6"/>
          <p:cNvSpPr/>
          <p:nvPr/>
        </p:nvSpPr>
        <p:spPr>
          <a:xfrm>
            <a:off x="214200" y="1503720"/>
            <a:ext cx="806400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Rectangle 7"/>
          <p:cNvSpPr/>
          <p:nvPr/>
        </p:nvSpPr>
        <p:spPr>
          <a:xfrm>
            <a:off x="5903640" y="189000"/>
            <a:ext cx="3303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</a:rPr>
              <a:t>Свічки «Чистоболин» №10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Прямоугольник 7"/>
          <p:cNvSpPr/>
          <p:nvPr/>
        </p:nvSpPr>
        <p:spPr>
          <a:xfrm>
            <a:off x="6715080" y="621504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1_ver"/>
          <p:cNvPicPr/>
          <p:nvPr/>
        </p:nvPicPr>
        <p:blipFill>
          <a:blip r:embed="rId1"/>
          <a:stretch/>
        </p:blipFill>
        <p:spPr>
          <a:xfrm>
            <a:off x="0" y="260280"/>
            <a:ext cx="9143640" cy="6597360"/>
          </a:xfrm>
          <a:prstGeom prst="rect">
            <a:avLst/>
          </a:prstGeom>
          <a:ln w="9525">
            <a:noFill/>
          </a:ln>
        </p:spPr>
      </p:pic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0040" y="3000240"/>
            <a:ext cx="835776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Болиголов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можна використовувати як знеболювальний засіб при сильних болях у онкологічних хворих. Додатково у багатьох хворих болиголов знімає ішемічні напади болю в серці, значно знижує артеріальний тиск і може бути рекомендований хворим з тяжкими формами гіпертонії. Допомагає при хронічних закрепах, при затримці і зупинки місячних (не пов'язаних з вагітністю). При суглобовому ревматизмі, подагрі, системний червоний вовчак, ударах, писку, варикозному розширенні вен, тромбофлебіті.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Перед тим, як приступити до лікування, бажано очистити організм від шлаків. Перейти на вегетаріанське харчування, щоденно - клізми з 1,5 - 2 л води (з 1 стіл. Ложкою солі і яблучного оцту або соку лимона) Взагалі при підозрі на рак не можна їсти: м'ясо, ковбаси, бульйони, гостре, солоне, смажене, солодке, жирне. Корисні каші на воді, свіжі соки (особливо морквяний і буряковий). </a:t>
            </a: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Rectangle 6"/>
          <p:cNvSpPr/>
          <p:nvPr/>
        </p:nvSpPr>
        <p:spPr>
          <a:xfrm>
            <a:off x="611280" y="617760"/>
            <a:ext cx="7489440" cy="1793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Rectangle 7"/>
          <p:cNvSpPr/>
          <p:nvPr/>
        </p:nvSpPr>
        <p:spPr>
          <a:xfrm>
            <a:off x="5597280" y="189000"/>
            <a:ext cx="3303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</a:rPr>
              <a:t>Свічки «Чистоболин» №10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6"/>
          <p:cNvSpPr/>
          <p:nvPr/>
        </p:nvSpPr>
        <p:spPr>
          <a:xfrm>
            <a:off x="6715080" y="621504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 descr="1_ver"/>
          <p:cNvPicPr/>
          <p:nvPr/>
        </p:nvPicPr>
        <p:blipFill>
          <a:blip r:embed="rId1"/>
          <a:stretch/>
        </p:blipFill>
        <p:spPr>
          <a:xfrm>
            <a:off x="0" y="260280"/>
            <a:ext cx="9143640" cy="6597360"/>
          </a:xfrm>
          <a:prstGeom prst="rect">
            <a:avLst/>
          </a:prstGeom>
          <a:ln w="9525">
            <a:noFill/>
          </a:ln>
        </p:spPr>
      </p:pic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55640" y="119700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r>
              <a:rPr b="1" lang="ru-RU" sz="2400" spc="-1" strike="noStrike">
                <a:solidFill>
                  <a:srgbClr val="ff0066"/>
                </a:solidFill>
                <a:latin typeface="Arial"/>
              </a:rPr>
              <a:t>Екстракт лопуха</a:t>
            </a:r>
            <a:r>
              <a:rPr b="0" lang="ru-RU" sz="4000" spc="-1" strike="noStrike">
                <a:solidFill>
                  <a:srgbClr val="000000"/>
                </a:solidFill>
                <a:latin typeface="Arial"/>
              </a:rPr>
              <a:t> </a:t>
            </a:r>
            <a:br>
              <a:rPr sz="2000"/>
            </a:br>
            <a:br>
              <a:rPr sz="2000"/>
            </a:br>
            <a:br>
              <a:rPr sz="2000"/>
            </a:b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З давніх часів лопух вважається знезаражуючою лікарською рослиною, в його корінні міститься фітокомплекс, що володіє антисептичними, антибіотичними і кровоспинними властивостями.</a:t>
            </a:r>
            <a:endParaRPr b="0" lang="ru-RU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Rectangle 4"/>
          <p:cNvSpPr/>
          <p:nvPr/>
        </p:nvSpPr>
        <p:spPr>
          <a:xfrm>
            <a:off x="1143000" y="292896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Rectangle 5"/>
          <p:cNvSpPr/>
          <p:nvPr/>
        </p:nvSpPr>
        <p:spPr>
          <a:xfrm>
            <a:off x="611280" y="1704240"/>
            <a:ext cx="7489440" cy="1793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Rectangle 6"/>
          <p:cNvSpPr/>
          <p:nvPr/>
        </p:nvSpPr>
        <p:spPr>
          <a:xfrm>
            <a:off x="5597280" y="189000"/>
            <a:ext cx="3303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</a:rPr>
              <a:t>Свічки «Чистоболин» №10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Rectangle 8"/>
          <p:cNvSpPr/>
          <p:nvPr/>
        </p:nvSpPr>
        <p:spPr>
          <a:xfrm>
            <a:off x="642960" y="4643280"/>
            <a:ext cx="6744960" cy="57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Він покращує кровопостачання слизової оболонки і мікроциркуляцію крові, усуває свербіж і подразнення.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Прямоугольник 7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55640" y="162864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Rectangle 5"/>
          <p:cNvSpPr/>
          <p:nvPr/>
        </p:nvSpPr>
        <p:spPr>
          <a:xfrm>
            <a:off x="324000" y="1294560"/>
            <a:ext cx="5617800" cy="13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Rectangle 6"/>
          <p:cNvSpPr/>
          <p:nvPr/>
        </p:nvSpPr>
        <p:spPr>
          <a:xfrm>
            <a:off x="324000" y="2060640"/>
            <a:ext cx="58640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58" name="Прямоугольник 8"/>
          <p:cNvSpPr/>
          <p:nvPr/>
        </p:nvSpPr>
        <p:spPr>
          <a:xfrm>
            <a:off x="857160" y="5072040"/>
            <a:ext cx="4571640" cy="1549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Застосування: 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</a:rPr>
              <a:t>одна свічка вводиться 1-2 рази на добу в пряму кишку або піхву. При використанні препарату шляхом введення фітосвічки в пряму кишку спостерігається найкращий терапевтичний ефект.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Прямоугольник 9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" descr="1_ver"/>
          <p:cNvPicPr/>
          <p:nvPr/>
        </p:nvPicPr>
        <p:blipFill>
          <a:blip r:embed="rId1"/>
          <a:stretch/>
        </p:blipFill>
        <p:spPr>
          <a:xfrm>
            <a:off x="0" y="18900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276720" y="260280"/>
            <a:ext cx="4750920" cy="1223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Загальні переваги свічок Рослина Карпат</a:t>
            </a:r>
            <a:br>
              <a:rPr sz="2400"/>
            </a:b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Rectangle 5"/>
          <p:cNvSpPr/>
          <p:nvPr/>
        </p:nvSpPr>
        <p:spPr>
          <a:xfrm>
            <a:off x="539640" y="1646280"/>
            <a:ext cx="5617800" cy="471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Основа: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-Сприяє природному дозованому засвоєнню діючих речовин;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-В ній повністю відсутні хімічні складові (за допомогою яких інші компанії заощаджують на якості, називаючи свої основи «ліпофільній-гідрофільними»);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-Розплавляється точно при температурі людського тіла;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-Сама по собі надає пом'якшувальну і заспокійливу дію, діючи дуже ніжно;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-Гіпоаллергенна;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-Перевірена роками;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 - Не містить шкідливий для людини холестерин.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5"/>
          <p:cNvSpPr/>
          <p:nvPr/>
        </p:nvSpPr>
        <p:spPr>
          <a:xfrm>
            <a:off x="6715080" y="65181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" descr="1_ver"/>
          <p:cNvPicPr/>
          <p:nvPr/>
        </p:nvPicPr>
        <p:blipFill>
          <a:blip r:embed="rId1"/>
          <a:stretch/>
        </p:blipFill>
        <p:spPr>
          <a:xfrm>
            <a:off x="0" y="18900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55640" y="162864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400"/>
            </a:b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Rectangle 5"/>
          <p:cNvSpPr/>
          <p:nvPr/>
        </p:nvSpPr>
        <p:spPr>
          <a:xfrm>
            <a:off x="826920" y="1450800"/>
            <a:ext cx="5617800" cy="471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Сертифікація: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-Всі свічки мають гігієнічний сертифікат СЕС;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- Сертифікат відповідності;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 Препарати зареєстровані в Європі;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-По вагіфлорону в 1996 році захищена дисертація м.Санкт-Петербург.</a:t>
            </a:r>
            <a:br>
              <a:rPr sz="1600"/>
            </a:b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Склад загальний: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- 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</a:rPr>
              <a:t>Найбільший відсоток діючих речовин - 35%!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Упаковка: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-Легке вивільнення свічки з блістеру за рахунок помірно тонкої фольги.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Прямоугольник 5"/>
          <p:cNvSpPr/>
          <p:nvPr/>
        </p:nvSpPr>
        <p:spPr>
          <a:xfrm>
            <a:off x="6715080" y="65181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95280" y="549360"/>
            <a:ext cx="8229240" cy="5400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Застосування свічок ВАГІФЛОРОН, УРОГІНЕКОРІН І Ч</a:t>
            </a: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СТОБОЛИН, що представляються компанією АМРІТА, допоможе в комплексній грамотній терапії захворювань органів малого тазу. Спеціалізація свічок з проблематики дозволяє індивідуально підійти до кожної людини.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Зробіть крок назустріч здоров'ю!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Прямоугольник 3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39640" y="19162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Благодарю за внимание!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5" descr=""/>
          <p:cNvPicPr/>
          <p:nvPr/>
        </p:nvPicPr>
        <p:blipFill>
          <a:blip r:embed="rId1"/>
          <a:stretch/>
        </p:blipFill>
        <p:spPr>
          <a:xfrm>
            <a:off x="9360" y="0"/>
            <a:ext cx="9124560" cy="6857640"/>
          </a:xfrm>
          <a:prstGeom prst="rect">
            <a:avLst/>
          </a:prstGeom>
          <a:ln w="9525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0" y="2214720"/>
            <a:ext cx="9143640" cy="1247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66"/>
                </a:solidFill>
                <a:latin typeface="Arial"/>
              </a:rPr>
              <a:t>Дякую за увагу !</a:t>
            </a:r>
            <a:br>
              <a:rPr sz="32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5"/>
          <p:cNvSpPr/>
          <p:nvPr/>
        </p:nvSpPr>
        <p:spPr>
          <a:xfrm>
            <a:off x="6643800" y="635796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308280"/>
          </a:xfrm>
          <a:prstGeom prst="rect">
            <a:avLst/>
          </a:prstGeom>
          <a:ln w="9525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2960" y="285768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За даними Міжнародного фонду охорони матері і дитини, близько семи мільйонів подружніх пар </a:t>
            </a: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без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плідні, з них 55 відсотків жінок стали безплідними в результаті набутих інфекцій.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5"/>
          <p:cNvSpPr/>
          <p:nvPr/>
        </p:nvSpPr>
        <p:spPr>
          <a:xfrm>
            <a:off x="611280" y="1780920"/>
            <a:ext cx="8208720" cy="1338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Прямоугольник 5"/>
          <p:cNvSpPr/>
          <p:nvPr/>
        </p:nvSpPr>
        <p:spPr>
          <a:xfrm>
            <a:off x="6715080" y="63579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1_ver"/>
          <p:cNvPicPr/>
          <p:nvPr/>
        </p:nvPicPr>
        <p:blipFill>
          <a:blip r:embed="rId1"/>
          <a:stretch/>
        </p:blipFill>
        <p:spPr>
          <a:xfrm>
            <a:off x="0" y="54936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214800" y="714240"/>
            <a:ext cx="5643360" cy="5873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Генітальні інфекційні захворювання є однією з найактуальніших проблем в медичній практиці. Незважаючи на широке і активне застосування сучасних антибіотиків відбуваються рецидиви захворювання, прогресуючі течії, часті та важкі ускладнення, що не може принести задоволення результатами ні пацієнтам, ні лікарям. Широкий спектр ускладнень, таких як: ендометрит, безплідність, мимовільні викидні, передчасні пологи, що не розвивається вагітність, аномалії розвитку плода, дизбактеріоз та ін - "отруюють" життя сотням тисяч пацієнтів і їхніх лікарям, тягнуть за собою великі моральні і матеріальні витрати. Всі штовхає лікарів на пошуки нових ефективних та безпечних методів лікування жіночої статевої сфери. Таких як свічки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ВАГІФЛОРОН. </a:t>
            </a: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5"/>
          <p:cNvSpPr/>
          <p:nvPr/>
        </p:nvSpPr>
        <p:spPr>
          <a:xfrm>
            <a:off x="3132000" y="968400"/>
            <a:ext cx="5903640" cy="1186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10" descr=" "/>
          <p:cNvPicPr/>
          <p:nvPr/>
        </p:nvPicPr>
        <p:blipFill>
          <a:blip r:embed="rId2"/>
          <a:srcRect l="0" t="0" r="21474" b="0"/>
          <a:stretch/>
        </p:blipFill>
        <p:spPr>
          <a:xfrm>
            <a:off x="0" y="0"/>
            <a:ext cx="2968200" cy="5876640"/>
          </a:xfrm>
          <a:prstGeom prst="rect">
            <a:avLst/>
          </a:prstGeom>
          <a:ln w="9525">
            <a:noFill/>
          </a:ln>
        </p:spPr>
      </p:pic>
      <p:sp>
        <p:nvSpPr>
          <p:cNvPr id="108" name="Прямоугольник 6"/>
          <p:cNvSpPr/>
          <p:nvPr/>
        </p:nvSpPr>
        <p:spPr>
          <a:xfrm>
            <a:off x="6643800" y="6519960"/>
            <a:ext cx="24998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1_ver"/>
          <p:cNvPicPr/>
          <p:nvPr/>
        </p:nvPicPr>
        <p:blipFill>
          <a:blip r:embed="rId1"/>
          <a:stretch/>
        </p:blipFill>
        <p:spPr>
          <a:xfrm>
            <a:off x="179280" y="0"/>
            <a:ext cx="7522920" cy="6857640"/>
          </a:xfrm>
          <a:prstGeom prst="rect">
            <a:avLst/>
          </a:prstGeom>
          <a:ln w="9525">
            <a:noFill/>
          </a:ln>
        </p:spPr>
      </p:pic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0" y="2421000"/>
            <a:ext cx="9143640" cy="3384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Служать для лікування жіночих хвороб - таких як кольпіт, вагініт (у тому числі трихомонадний), вульвовагініт, аднексит, ендоцервіт, ерозія шийки матки, кандидоз та інших грибкових і вірусних бактеріальних інфекцій піхви. </a:t>
            </a:r>
            <a:br>
              <a:rPr sz="1600"/>
            </a:b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 Завдяки своїм протизапальним, антибактеріальним і антимікробний ефект усувають свербіж і запалення жіночих статевих органів. </a:t>
            </a:r>
            <a:br>
              <a:rPr sz="1600"/>
            </a:b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Попереджають неприємний запах і виділення. 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Тонізують мускулатуру матки, допомагають при хворобливих місячних. </a:t>
            </a:r>
            <a:br>
              <a:rPr sz="48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Використовуються для профілактики шийки матки. 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Нормалізують вагінальну мікрофлору. </a:t>
            </a:r>
            <a:br>
              <a:rPr sz="1600"/>
            </a:br>
            <a:br>
              <a:rPr sz="1600"/>
            </a:b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Слід пам'ятати, що захворювання жіночої статевої сфери </a:t>
            </a:r>
            <a:br>
              <a:rPr sz="1600"/>
            </a:b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практично завжди поєднуються з мастопатією, </a:t>
            </a:r>
            <a:br>
              <a:rPr sz="1600"/>
            </a:b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тому і лікуватися повинні спільно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Rectangle 4"/>
          <p:cNvSpPr/>
          <p:nvPr/>
        </p:nvSpPr>
        <p:spPr>
          <a:xfrm>
            <a:off x="395280" y="4292640"/>
            <a:ext cx="7843320" cy="146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ctangle 13"/>
          <p:cNvSpPr/>
          <p:nvPr/>
        </p:nvSpPr>
        <p:spPr>
          <a:xfrm>
            <a:off x="2079720" y="840240"/>
            <a:ext cx="623448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Arial"/>
              </a:rPr>
              <a:t>Св</a:t>
            </a:r>
            <a:r>
              <a:rPr b="1" i="1" lang="uk-UA" sz="3200" spc="-1" strike="noStrike">
                <a:solidFill>
                  <a:srgbClr val="000000"/>
                </a:solidFill>
                <a:latin typeface="Arial"/>
              </a:rPr>
              <a:t>і</a:t>
            </a:r>
            <a:r>
              <a:rPr b="1" i="1" lang="ru-RU" sz="3200" spc="-1" strike="noStrike">
                <a:solidFill>
                  <a:srgbClr val="000000"/>
                </a:solidFill>
                <a:latin typeface="Arial"/>
              </a:rPr>
              <a:t>чки Вагіфлорон 2,5 г №10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ctangle 14"/>
          <p:cNvSpPr/>
          <p:nvPr/>
        </p:nvSpPr>
        <p:spPr>
          <a:xfrm>
            <a:off x="1763640" y="1126440"/>
            <a:ext cx="330804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ctangle 16"/>
          <p:cNvSpPr/>
          <p:nvPr/>
        </p:nvSpPr>
        <p:spPr>
          <a:xfrm>
            <a:off x="2340000" y="1485360"/>
            <a:ext cx="2352240" cy="576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64008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     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Rectangle 17"/>
          <p:cNvSpPr/>
          <p:nvPr/>
        </p:nvSpPr>
        <p:spPr>
          <a:xfrm>
            <a:off x="4793760" y="1345320"/>
            <a:ext cx="2520360" cy="515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2400480"/>
                <a:tab algn="l" pos="605808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2400480"/>
                <a:tab algn="l" pos="6058080"/>
              </a:tabLst>
            </a:pPr>
            <a:r>
              <a:rPr b="1" i="1" lang="ru-RU" sz="1400" spc="-1" strike="noStrike">
                <a:solidFill>
                  <a:srgbClr val="000000"/>
                </a:solidFill>
                <a:latin typeface="Arial"/>
              </a:rPr>
              <a:t>Роздрібна ціна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i="1" lang="ru-RU" sz="1400" spc="-1" strike="noStrike">
                <a:solidFill>
                  <a:srgbClr val="000000"/>
                </a:solidFill>
                <a:latin typeface="Arial"/>
              </a:rPr>
              <a:t>27,90 грн.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Picture 23" descr="foto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1834920" cy="1704600"/>
          </a:xfrm>
          <a:prstGeom prst="rect">
            <a:avLst/>
          </a:prstGeom>
          <a:ln w="9525">
            <a:noFill/>
          </a:ln>
        </p:spPr>
      </p:pic>
      <p:pic>
        <p:nvPicPr>
          <p:cNvPr id="117" name="Picture 24" descr=""/>
          <p:cNvPicPr/>
          <p:nvPr/>
        </p:nvPicPr>
        <p:blipFill>
          <a:blip r:embed="rId4"/>
          <a:stretch/>
        </p:blipFill>
        <p:spPr>
          <a:xfrm>
            <a:off x="6084720" y="4875120"/>
            <a:ext cx="3058920" cy="1982520"/>
          </a:xfrm>
          <a:prstGeom prst="rect">
            <a:avLst/>
          </a:prstGeom>
          <a:ln w="9525">
            <a:noFill/>
          </a:ln>
        </p:spPr>
      </p:pic>
      <p:sp>
        <p:nvSpPr>
          <p:cNvPr id="118" name="Прямоугольник 10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24000" y="2421000"/>
            <a:ext cx="5544720" cy="3384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     </a:t>
            </a:r>
            <a:endParaRPr b="0" lang="ru-R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Rectangle 4"/>
          <p:cNvSpPr/>
          <p:nvPr/>
        </p:nvSpPr>
        <p:spPr>
          <a:xfrm>
            <a:off x="395280" y="4292640"/>
            <a:ext cx="7843320" cy="146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5"/>
          <p:cNvSpPr/>
          <p:nvPr/>
        </p:nvSpPr>
        <p:spPr>
          <a:xfrm>
            <a:off x="3203640" y="1773360"/>
            <a:ext cx="183960" cy="51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343080"/>
                <a:tab algn="l" pos="2400480"/>
                <a:tab algn="l" pos="6058080"/>
              </a:tabLst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343080"/>
                <a:tab algn="l" pos="2400480"/>
                <a:tab algn="l" pos="6058080"/>
              </a:tabLst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10" descr="1_-0010-2"/>
          <p:cNvPicPr/>
          <p:nvPr/>
        </p:nvPicPr>
        <p:blipFill>
          <a:blip r:embed="rId2"/>
          <a:stretch/>
        </p:blipFill>
        <p:spPr>
          <a:xfrm>
            <a:off x="395280" y="0"/>
            <a:ext cx="8064000" cy="2060280"/>
          </a:xfrm>
          <a:prstGeom prst="rect">
            <a:avLst/>
          </a:prstGeom>
          <a:ln w="9525">
            <a:noFill/>
          </a:ln>
        </p:spPr>
      </p:pic>
      <p:sp>
        <p:nvSpPr>
          <p:cNvPr id="124" name="Прямоугольник 7"/>
          <p:cNvSpPr/>
          <p:nvPr/>
        </p:nvSpPr>
        <p:spPr>
          <a:xfrm>
            <a:off x="0" y="2071800"/>
            <a:ext cx="9143640" cy="32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Склад свічок Вагіфлорон: 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</a:rPr>
              <a:t>екстракт подорожника, спіруліна, </a:t>
            </a:r>
            <a:br>
              <a:rPr sz="1600"/>
            </a:br>
            <a:r>
              <a:rPr b="0" i="1" lang="ru-RU" sz="1600" spc="-1" strike="noStrike">
                <a:solidFill>
                  <a:srgbClr val="000000"/>
                </a:solidFill>
                <a:latin typeface="Arial"/>
              </a:rPr>
              <a:t>олі</a:t>
            </a:r>
            <a:r>
              <a:rPr b="0" i="1" lang="uk-UA" sz="1600" spc="-1" strike="noStrike">
                <a:solidFill>
                  <a:srgbClr val="000000"/>
                </a:solidFill>
                <a:latin typeface="Arial"/>
              </a:rPr>
              <a:t>я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</a:rPr>
              <a:t> чайного дерева.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  </a:t>
            </a: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* Екстракт подорожника проявляє ранозагоюючі та очищаючі дії, ефективні при ерозіях, подразненнях, почервоніннях. 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</a:rPr>
              <a:t>Додатково проявляється 40% дії, разом з чистотелом, при цьому минаючи побічний стріхніноподібній ефект останнього при всмоктуванні через слизові оболонки (застосування через слизові рівносильно внутрішньовенної ін'єкції, тому на території ряду країн забороняють застосування чистотілу в свічках через утворення мікроочагів паралічу нервів). </a:t>
            </a:r>
            <a:br>
              <a:rPr sz="1600"/>
            </a:br>
            <a:br>
              <a:rPr sz="1600"/>
            </a:br>
            <a:r>
              <a:rPr b="1" i="1" lang="ru-RU" sz="1600" spc="-1" strike="noStrike">
                <a:solidFill>
                  <a:srgbClr val="000000"/>
                </a:solidFill>
                <a:latin typeface="Arial"/>
              </a:rPr>
              <a:t>* Спіруліна нормалізує мікрофлору, надає комплексну противірусну дію, бореться з неприємними запахами природним шляхом, перешкоджаючи розмноженню хвороботворних бактерій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Прямоугольник 8"/>
          <p:cNvSpPr/>
          <p:nvPr/>
        </p:nvSpPr>
        <p:spPr>
          <a:xfrm>
            <a:off x="6715080" y="63579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9143640" cy="6614640"/>
          </a:xfrm>
          <a:prstGeom prst="rect">
            <a:avLst/>
          </a:prstGeom>
          <a:ln w="9525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0040" y="714240"/>
            <a:ext cx="4820760" cy="41587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* Чайне дерево (олія). Олія чайного дерева успішно бореться з грибками і запаленнями. Вміст ефірної олії чайного дерева суворо дозовано і емульгованому за спеціальною технологією,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що дозволяє максимально проявити його лікувальний ефект без дратівної дії.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</a:t>
            </a: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ctangle 5"/>
          <p:cNvSpPr/>
          <p:nvPr/>
        </p:nvSpPr>
        <p:spPr>
          <a:xfrm>
            <a:off x="1258920" y="2151000"/>
            <a:ext cx="4230360" cy="953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ectangle 6"/>
          <p:cNvSpPr/>
          <p:nvPr/>
        </p:nvSpPr>
        <p:spPr>
          <a:xfrm>
            <a:off x="3373200" y="260280"/>
            <a:ext cx="556704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Arial"/>
              </a:rPr>
              <a:t>Свічки «Вагіфлорон» №10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7" descr="Удивительное масло: Из австралийского чайного дерева производят эфирное масло, применяющееся как лечебное средство от многих заболеваний, а также свободное натуральные очистительные средства. Фото: Wikimedia Commons"/>
          <p:cNvPicPr/>
          <p:nvPr/>
        </p:nvPicPr>
        <p:blipFill>
          <a:blip r:embed="rId2"/>
          <a:stretch/>
        </p:blipFill>
        <p:spPr>
          <a:xfrm>
            <a:off x="5611680" y="1052640"/>
            <a:ext cx="3531960" cy="4536720"/>
          </a:xfrm>
          <a:prstGeom prst="rect">
            <a:avLst/>
          </a:prstGeom>
          <a:ln w="9525">
            <a:noFill/>
          </a:ln>
        </p:spPr>
      </p:pic>
      <p:sp>
        <p:nvSpPr>
          <p:cNvPr id="132" name="Прямоугольник 7"/>
          <p:cNvSpPr/>
          <p:nvPr/>
        </p:nvSpPr>
        <p:spPr>
          <a:xfrm>
            <a:off x="6715080" y="628668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1_ver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85840" y="20001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На олію чайного дерева в медичній індустрії існує величезний попит, який з 1985 року зріс у 100 разів!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  Ще австралійські аборигени прикладали товчене листя до ран і саден. Кук зрозумів, що ця нова рослина могла лікувати цингу.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   Під час Другої світової війни, з-за її виняткові властивості, ця олія була включена в пакети першої допомоги австралійських солдатів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5"/>
          <p:cNvSpPr/>
          <p:nvPr/>
        </p:nvSpPr>
        <p:spPr>
          <a:xfrm>
            <a:off x="971640" y="2071800"/>
            <a:ext cx="7127640" cy="81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ІСТОРИЧНА ДОВІДКА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6"/>
          <p:cNvSpPr/>
          <p:nvPr/>
        </p:nvSpPr>
        <p:spPr>
          <a:xfrm>
            <a:off x="3373200" y="260280"/>
            <a:ext cx="556704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Arial"/>
              </a:rPr>
              <a:t>Свічки «Вагіфлорон» №10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6"/>
          <p:cNvSpPr/>
          <p:nvPr/>
        </p:nvSpPr>
        <p:spPr>
          <a:xfrm>
            <a:off x="6715080" y="621504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1_ver"/>
          <p:cNvPicPr/>
          <p:nvPr/>
        </p:nvPicPr>
        <p:blipFill>
          <a:blip r:embed="rId1"/>
          <a:stretch/>
        </p:blipFill>
        <p:spPr>
          <a:xfrm>
            <a:off x="0" y="76500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9280" y="1341360"/>
            <a:ext cx="78433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1800"/>
            </a:b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Rectangle 4"/>
          <p:cNvSpPr/>
          <p:nvPr/>
        </p:nvSpPr>
        <p:spPr>
          <a:xfrm>
            <a:off x="826920" y="3141720"/>
            <a:ext cx="183960" cy="579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angle 5"/>
          <p:cNvSpPr/>
          <p:nvPr/>
        </p:nvSpPr>
        <p:spPr>
          <a:xfrm>
            <a:off x="1403280" y="2586960"/>
            <a:ext cx="6121080" cy="3496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ЦЕ ЦІКАВО.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Arial"/>
              </a:rPr>
              <a:t>Ви можете перевірити, наскільки добре масло чайного дерева знищує цвілевий грибок і цвіль таким простим способом: змішайте дві чайних ложки олії чайного дерева з двома чашками води в пляшці з розпилювачем. Розпорошіть суміш на цвілу поверхню. Дайте можливість запаху розсіятися (це займе декілька днів). Коли запах пройде, і, якщо джерело вогкості усунене, то цвіль ніколи більше не з'явиться. </a:t>
            </a:r>
            <a:br>
              <a:rPr sz="1600"/>
            </a:br>
            <a:br>
              <a:rPr sz="1600"/>
            </a:br>
            <a:r>
              <a:rPr b="0" i="1" lang="ru-RU" sz="1600" spc="-1" strike="noStrike">
                <a:solidFill>
                  <a:srgbClr val="000000"/>
                </a:solidFill>
                <a:latin typeface="Arial"/>
              </a:rPr>
              <a:t>    </a:t>
            </a:r>
            <a:r>
              <a:rPr b="0" i="1" lang="ru-RU" sz="1600" spc="-1" strike="noStrike">
                <a:solidFill>
                  <a:srgbClr val="ff0000"/>
                </a:solidFill>
                <a:latin typeface="Arial"/>
              </a:rPr>
              <a:t>Там, куди попало масло чайного дерева, пліснявий грибок не росте БІЛЬШЕ НІКОЛИ!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  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оугольник 5"/>
          <p:cNvSpPr/>
          <p:nvPr/>
        </p:nvSpPr>
        <p:spPr>
          <a:xfrm>
            <a:off x="6715080" y="6519960"/>
            <a:ext cx="242856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www.amritaclub.do.am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9543</TotalTime>
  <Application>LibreOffice/7.5.2.2$Windows_X86_64 LibreOffice_project/53bb9681a964705cf672590721dbc85eb4d0c3a2</Application>
  <AppVersion>15.0000</AppVersion>
  <Words>694</Words>
  <Paragraphs>140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2009-08-21T15:18:00Z</dcterms:created>
  <dc:creator>Amrita - Все для здоров'я та краси</dc:creator>
  <dc:description/>
  <dc:language>uk-UA</dc:language>
  <cp:lastModifiedBy>Саша</cp:lastModifiedBy>
  <dcterms:modified xsi:type="dcterms:W3CDTF">2010-08-13T14:10:11Z</dcterms:modified>
  <cp:revision>897</cp:revision>
  <dc:subject/>
  <dc:title>Презентація Свічки Рослина Карпат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29</vt:i4>
  </property>
</Properties>
</file>