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media/image1.jpeg" ContentType="image/jpeg"/>
  <Override PartName="/ppt/media/image13.png" ContentType="image/png"/>
  <Override PartName="/ppt/media/image8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10.png" ContentType="image/png"/>
  <Override PartName="/ppt/media/image5.png" ContentType="image/png"/>
  <Override PartName="/ppt/media/image6.png" ContentType="image/png"/>
  <Override PartName="/ppt/media/image11.png" ContentType="image/png"/>
  <Override PartName="/ppt/media/image7.png" ContentType="image/png"/>
  <Override PartName="/ppt/media/image12.png" ContentType="image/png"/>
  <Override PartName="/ppt/media/image9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E626825-7E7C-48C8-AE4B-936295643DE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EA0F826-E208-494E-8764-06EAA792741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A00532F-7B1D-44CD-9DA5-7CB98C1393C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CD97EA5-E329-4C6C-ABCB-918788D9EA4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E7DED30-7402-450E-84E1-EC15EFCFBED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96A59C8-9064-4255-80DD-E4A7C352F5B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5498E9C-DEAD-4E67-AD84-D4D2B2D5113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F3D98D4-2451-4561-A08F-F8B2AFB732B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8599CCD-F114-4F66-82E5-B2DF86F07FA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E34936A-6480-4014-945F-EF5E75DC476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2EA6E99-76A4-4127-B44E-54BE4D015E2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D72CEC3-4AD5-45A5-BD4E-FBDB5CB431C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7" descr="Шаблон_point-2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525">
            <a:noFill/>
          </a:ln>
        </p:spPr>
      </p:pic>
      <p:pic>
        <p:nvPicPr>
          <p:cNvPr id="1" name="Picture 8" descr="Logo"/>
          <p:cNvPicPr/>
          <p:nvPr/>
        </p:nvPicPr>
        <p:blipFill>
          <a:blip r:embed="rId3"/>
          <a:stretch/>
        </p:blipFill>
        <p:spPr>
          <a:xfrm>
            <a:off x="7812000" y="6165720"/>
            <a:ext cx="1080720" cy="483840"/>
          </a:xfrm>
          <a:prstGeom prst="rect">
            <a:avLst/>
          </a:prstGeom>
          <a:ln w="9525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indent="0">
              <a:buNone/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&lt;дата/час&gt;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indent="0" algn="ctr">
              <a:buNone/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&lt;нижній колонтитул&gt;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993D042-28A7-489F-A80A-5E0373AA9E79}" type="slidenum">
              <a:rPr b="0" lang="ru-RU" sz="14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 4"/>
          <p:cNvSpPr/>
          <p:nvPr/>
        </p:nvSpPr>
        <p:spPr>
          <a:xfrm>
            <a:off x="0" y="428760"/>
            <a:ext cx="9143640" cy="10040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2999"/>
              </a:spcBef>
            </a:pPr>
            <a:r>
              <a:rPr b="1" lang="uk-UA" sz="6000" spc="-1" strike="noStrike">
                <a:solidFill>
                  <a:srgbClr val="cc0099"/>
                </a:solidFill>
                <a:latin typeface="Arial"/>
              </a:rPr>
              <a:t>Хондро</a:t>
            </a:r>
            <a:r>
              <a:rPr b="1" lang="ru-RU" sz="6000" spc="-1" strike="noStrike">
                <a:solidFill>
                  <a:srgbClr val="cc0099"/>
                </a:solidFill>
                <a:latin typeface="Arial"/>
              </a:rPr>
              <a:t>этин форте</a:t>
            </a:r>
            <a:endParaRPr b="0" lang="uk-UA" sz="6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4" name="Picture 5" descr="korobka2"/>
          <p:cNvPicPr/>
          <p:nvPr/>
        </p:nvPicPr>
        <p:blipFill>
          <a:blip r:embed="rId1"/>
          <a:stretch/>
        </p:blipFill>
        <p:spPr>
          <a:xfrm>
            <a:off x="2357280" y="3452760"/>
            <a:ext cx="4452480" cy="3404880"/>
          </a:xfrm>
          <a:prstGeom prst="rect">
            <a:avLst/>
          </a:prstGeom>
          <a:ln w="9525">
            <a:noFill/>
          </a:ln>
        </p:spPr>
      </p:pic>
      <p:sp>
        <p:nvSpPr>
          <p:cNvPr id="45" name="Прямоугольник 3"/>
          <p:cNvSpPr/>
          <p:nvPr/>
        </p:nvSpPr>
        <p:spPr>
          <a:xfrm>
            <a:off x="0" y="1928880"/>
            <a:ext cx="914364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/>
              </a:contourClr>
            </a:sp3d>
          </a:bodyPr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2d2da9"/>
                </a:solidFill>
                <a:latin typeface="Arial"/>
              </a:rPr>
              <a:t>«Amrita – Все для здоров</a:t>
            </a:r>
            <a:r>
              <a:rPr b="1" lang="en-US" sz="2000" spc="-1" strike="noStrike">
                <a:solidFill>
                  <a:srgbClr val="2d2da9"/>
                </a:solidFill>
                <a:latin typeface="Arial"/>
              </a:rPr>
              <a:t>’</a:t>
            </a:r>
            <a:r>
              <a:rPr b="1" lang="ru-RU" sz="2000" spc="-1" strike="noStrike">
                <a:solidFill>
                  <a:srgbClr val="2d2da9"/>
                </a:solidFill>
                <a:latin typeface="Arial"/>
              </a:rPr>
              <a:t>я та краси</a:t>
            </a:r>
            <a:r>
              <a:rPr b="1" lang="uk-UA" sz="2000" spc="-1" strike="noStrike">
                <a:solidFill>
                  <a:srgbClr val="2d2da9"/>
                </a:solidFill>
                <a:latin typeface="Arial"/>
              </a:rPr>
              <a:t>» – перший повністю україномовний сайт Амріта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Прямоугольник 5"/>
          <p:cNvSpPr/>
          <p:nvPr/>
        </p:nvSpPr>
        <p:spPr>
          <a:xfrm>
            <a:off x="0" y="2928960"/>
            <a:ext cx="91436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4040b2"/>
                </a:solidFill>
                <a:latin typeface="Arial"/>
              </a:rPr>
              <a:t>www.amritaclub.do.am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utoShape 6"/>
          <p:cNvSpPr/>
          <p:nvPr/>
        </p:nvSpPr>
        <p:spPr>
          <a:xfrm flipH="1" flipV="1">
            <a:off x="900000" y="260280"/>
            <a:ext cx="7489440" cy="863280"/>
          </a:xfrm>
          <a:prstGeom prst="flowChartAlternateProcess">
            <a:avLst/>
          </a:prstGeom>
          <a:solidFill>
            <a:schemeClr val="bg1"/>
          </a:solidFill>
          <a:ln w="9525">
            <a:noFill/>
          </a:ln>
          <a:effectLst>
            <a:outerShdw algn="ctr" dir="13500000" dist="107423" rotWithShape="0">
              <a:srgbClr val="cc0099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 rot="10800000">
            <a:no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cc0099"/>
                </a:solidFill>
                <a:latin typeface="Arial"/>
              </a:rPr>
              <a:t>ГЛЮКОЗАМИНА ГИДРОХЛОРИД</a:t>
            </a:r>
            <a:endParaRPr b="0" lang="uk-UA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Text Box 11"/>
          <p:cNvSpPr/>
          <p:nvPr/>
        </p:nvSpPr>
        <p:spPr>
          <a:xfrm>
            <a:off x="468360" y="1289160"/>
            <a:ext cx="7703640" cy="3729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00000"/>
              </a:lnSpc>
              <a:spcBef>
                <a:spcPts val="1400"/>
              </a:spcBef>
              <a:buClr>
                <a:srgbClr val="333399"/>
              </a:buClr>
              <a:buFont typeface="Wingdings" charset="2"/>
              <a:buChar char=""/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 </a:t>
            </a: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Стимулирует  продукцию глюкозаминогликанов (ГАГ), которые являются основным структурным компонентом хряща.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endParaRPr b="0" lang="uk-UA" sz="1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20000"/>
              </a:lnSpc>
              <a:buClr>
                <a:srgbClr val="333399"/>
              </a:buClr>
              <a:buFont typeface="Wingdings" charset="2"/>
              <a:buChar char=""/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 </a:t>
            </a: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Участвует в формировании связок, ногтей, кожи, костей и сердечных клапанов.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20000"/>
              </a:lnSpc>
            </a:pPr>
            <a:endParaRPr b="0" lang="uk-UA" sz="1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20000"/>
              </a:lnSpc>
              <a:buClr>
                <a:srgbClr val="333399"/>
              </a:buClr>
              <a:buFont typeface="Wingdings" charset="2"/>
              <a:buChar char=""/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 </a:t>
            </a: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Является проводником серы в хрящ. 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AutoShape 2"/>
          <p:cNvSpPr/>
          <p:nvPr/>
        </p:nvSpPr>
        <p:spPr>
          <a:xfrm flipH="1" flipV="1">
            <a:off x="610920" y="189000"/>
            <a:ext cx="7489440" cy="863280"/>
          </a:xfrm>
          <a:prstGeom prst="flowChartAlternateProcess">
            <a:avLst/>
          </a:prstGeom>
          <a:solidFill>
            <a:schemeClr val="bg1"/>
          </a:solidFill>
          <a:ln w="9525">
            <a:noFill/>
          </a:ln>
          <a:effectLst>
            <a:outerShdw algn="ctr" dir="13500000" dist="107423" rotWithShape="0">
              <a:srgbClr val="cc0099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 rot="10800000">
            <a:noAutofit/>
          </a:bodyPr>
          <a:p>
            <a:pPr algn="ctr">
              <a:lnSpc>
                <a:spcPct val="100000"/>
              </a:lnSpc>
            </a:pPr>
            <a:r>
              <a:rPr b="1" lang="ru-RU" sz="4200" spc="-1" strike="noStrike">
                <a:solidFill>
                  <a:srgbClr val="cc0099"/>
                </a:solidFill>
                <a:latin typeface="Arial"/>
              </a:rPr>
              <a:t>ХОНДРОЭТИНА СУЛЬФАТ</a:t>
            </a:r>
            <a:endParaRPr b="0" lang="uk-UA" sz="4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Text Box 3"/>
          <p:cNvSpPr/>
          <p:nvPr/>
        </p:nvSpPr>
        <p:spPr>
          <a:xfrm>
            <a:off x="611280" y="1341360"/>
            <a:ext cx="7991280" cy="31611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20000"/>
              </a:lnSpc>
              <a:buClr>
                <a:srgbClr val="333399"/>
              </a:buClr>
              <a:buFont typeface="Wingdings" charset="2"/>
              <a:buChar char=""/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 </a:t>
            </a: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Способен сохранять воду в толще хряща в виде водных полостей (микропространства -водные подушки), создающие хорошую амортизацию и поглощающие удары, что в итоге повышает прочность соединительной ткани.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2"/>
          <p:cNvSpPr/>
          <p:nvPr/>
        </p:nvSpPr>
        <p:spPr>
          <a:xfrm flipH="1" flipV="1">
            <a:off x="610920" y="189000"/>
            <a:ext cx="7489440" cy="863280"/>
          </a:xfrm>
          <a:prstGeom prst="flowChartAlternateProcess">
            <a:avLst/>
          </a:prstGeom>
          <a:solidFill>
            <a:schemeClr val="bg1"/>
          </a:solidFill>
          <a:ln w="9525">
            <a:noFill/>
          </a:ln>
          <a:effectLst>
            <a:outerShdw algn="ctr" dir="13500000" dist="107423" rotWithShape="0">
              <a:srgbClr val="cc0099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 rot="10800000">
            <a:noAutofit/>
          </a:bodyPr>
          <a:p>
            <a:pPr algn="ctr">
              <a:lnSpc>
                <a:spcPct val="100000"/>
              </a:lnSpc>
            </a:pPr>
            <a:r>
              <a:rPr b="1" lang="ru-RU" sz="4200" spc="-1" strike="noStrike">
                <a:solidFill>
                  <a:srgbClr val="cc0099"/>
                </a:solidFill>
                <a:latin typeface="Arial"/>
              </a:rPr>
              <a:t>ХОНДРОЭТИНА СУЛЬФАТ</a:t>
            </a:r>
            <a:endParaRPr b="0" lang="uk-UA" sz="4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Text Box 3"/>
          <p:cNvSpPr/>
          <p:nvPr/>
        </p:nvSpPr>
        <p:spPr>
          <a:xfrm>
            <a:off x="395280" y="1628640"/>
            <a:ext cx="7991280" cy="26492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20000"/>
              </a:lnSpc>
              <a:buClr>
                <a:srgbClr val="333399"/>
              </a:buClr>
              <a:buFont typeface="Wingdings" charset="2"/>
              <a:buChar char=""/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 </a:t>
            </a: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Способен угнетать действие специфических ферментов, разрушающих соединительную ткань, в том числе ферментов, высвобождающихся в результате разрушения клеток хряща. 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AutoShape 4"/>
          <p:cNvSpPr/>
          <p:nvPr/>
        </p:nvSpPr>
        <p:spPr>
          <a:xfrm flipH="1" flipV="1">
            <a:off x="610920" y="188280"/>
            <a:ext cx="7489440" cy="718920"/>
          </a:xfrm>
          <a:prstGeom prst="flowChartAlternateProcess">
            <a:avLst/>
          </a:prstGeom>
          <a:solidFill>
            <a:schemeClr val="bg1"/>
          </a:solidFill>
          <a:ln w="9525">
            <a:noFill/>
          </a:ln>
          <a:effectLst>
            <a:outerShdw algn="ctr" dir="13500000" dist="107423" rotWithShape="0">
              <a:srgbClr val="cc0099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 rot="10800000">
            <a:noAutofit/>
          </a:bodyPr>
          <a:p>
            <a:pPr algn="ctr">
              <a:lnSpc>
                <a:spcPct val="100000"/>
              </a:lnSpc>
            </a:pPr>
            <a:r>
              <a:rPr b="1" lang="ru-RU" sz="3800" spc="-1" strike="noStrike">
                <a:solidFill>
                  <a:srgbClr val="cc0099"/>
                </a:solidFill>
                <a:latin typeface="Arial"/>
              </a:rPr>
              <a:t>ЭКСТРАКТ ХВОЩА ПОЛЕВОГО</a:t>
            </a:r>
            <a:endParaRPr b="0" lang="uk-UA" sz="3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8" name="Picture 8" descr=""/>
          <p:cNvPicPr/>
          <p:nvPr/>
        </p:nvPicPr>
        <p:blipFill>
          <a:blip r:embed="rId1"/>
          <a:stretch/>
        </p:blipFill>
        <p:spPr>
          <a:xfrm>
            <a:off x="5921280" y="1700280"/>
            <a:ext cx="2792160" cy="3673080"/>
          </a:xfrm>
          <a:prstGeom prst="rect">
            <a:avLst/>
          </a:prstGeom>
          <a:ln w="9525">
            <a:noFill/>
          </a:ln>
        </p:spPr>
      </p:pic>
      <p:sp>
        <p:nvSpPr>
          <p:cNvPr id="89" name="Text Box 9"/>
          <p:cNvSpPr/>
          <p:nvPr/>
        </p:nvSpPr>
        <p:spPr>
          <a:xfrm>
            <a:off x="108000" y="1125360"/>
            <a:ext cx="5976720" cy="24004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0" lang="ru-RU" sz="2800" spc="-1" strike="noStrike" u="sng">
                <a:solidFill>
                  <a:srgbClr val="ff6600"/>
                </a:solidFill>
                <a:uFillTx/>
                <a:latin typeface="Arial"/>
              </a:rPr>
              <a:t>Содержит</a:t>
            </a: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 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кремниевую кислоту (до 10%), соли калия, биологически активные вещества                    (флавоноиды и сапонины).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Text Box 10"/>
          <p:cNvSpPr/>
          <p:nvPr/>
        </p:nvSpPr>
        <p:spPr>
          <a:xfrm>
            <a:off x="179280" y="3789360"/>
            <a:ext cx="4897080" cy="11206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0" lang="ru-RU" sz="2800" spc="-1" strike="noStrike" u="sng">
                <a:solidFill>
                  <a:srgbClr val="ff6600"/>
                </a:solidFill>
                <a:uFillTx/>
                <a:latin typeface="Arial"/>
              </a:rPr>
              <a:t>Способствует:</a:t>
            </a: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  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Регуляции солевого обмена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AutoShape 4"/>
          <p:cNvSpPr/>
          <p:nvPr/>
        </p:nvSpPr>
        <p:spPr>
          <a:xfrm flipH="1" flipV="1">
            <a:off x="610920" y="188280"/>
            <a:ext cx="7489440" cy="718920"/>
          </a:xfrm>
          <a:prstGeom prst="flowChartAlternateProcess">
            <a:avLst/>
          </a:prstGeom>
          <a:solidFill>
            <a:schemeClr val="bg1"/>
          </a:solidFill>
          <a:ln w="9525">
            <a:noFill/>
          </a:ln>
          <a:effectLst>
            <a:outerShdw algn="ctr" dir="13500000" dist="107423" rotWithShape="0">
              <a:srgbClr val="cc0099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 rot="10800000">
            <a:noAutofit/>
          </a:bodyPr>
          <a:p>
            <a:pPr algn="ctr">
              <a:lnSpc>
                <a:spcPct val="100000"/>
              </a:lnSpc>
            </a:pPr>
            <a:r>
              <a:rPr b="1" lang="ru-RU" sz="3400" spc="-1" strike="noStrike">
                <a:solidFill>
                  <a:srgbClr val="cc0099"/>
                </a:solidFill>
                <a:latin typeface="Arial"/>
              </a:rPr>
              <a:t>ЭКСТРАКТ КОРЫ ВЕРБЫ БЕЛОЙ</a:t>
            </a:r>
            <a:endParaRPr b="0" lang="uk-UA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Text Box 7"/>
          <p:cNvSpPr/>
          <p:nvPr/>
        </p:nvSpPr>
        <p:spPr>
          <a:xfrm>
            <a:off x="395280" y="981000"/>
            <a:ext cx="5689080" cy="26161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0" lang="ru-RU" sz="2800" spc="-1" strike="noStrike" u="sng">
                <a:solidFill>
                  <a:srgbClr val="ff6600"/>
                </a:solidFill>
                <a:uFillTx/>
                <a:latin typeface="Arial"/>
              </a:rPr>
              <a:t>Содержит</a:t>
            </a: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 соли салициловой кислоты.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endParaRPr b="0" lang="uk-UA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Расширяет кровеносные сосуды в периферических частях тела (конечностях).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Text Box 9"/>
          <p:cNvSpPr/>
          <p:nvPr/>
        </p:nvSpPr>
        <p:spPr>
          <a:xfrm>
            <a:off x="539640" y="5661000"/>
            <a:ext cx="5400360" cy="3664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ext Box 10"/>
          <p:cNvSpPr/>
          <p:nvPr/>
        </p:nvSpPr>
        <p:spPr>
          <a:xfrm>
            <a:off x="324000" y="4292640"/>
            <a:ext cx="5760720" cy="215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0" lang="ru-RU" sz="2800" spc="-1" strike="noStrike" u="sng">
                <a:solidFill>
                  <a:srgbClr val="ff6600"/>
                </a:solidFill>
                <a:uFillTx/>
                <a:latin typeface="Arial"/>
              </a:rPr>
              <a:t>Способствует:</a:t>
            </a: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  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Уменьшению отека и воспаления.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400"/>
              </a:spcBef>
            </a:pP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5" name="Picture 11" descr=""/>
          <p:cNvPicPr/>
          <p:nvPr/>
        </p:nvPicPr>
        <p:blipFill>
          <a:blip r:embed="rId1"/>
          <a:stretch/>
        </p:blipFill>
        <p:spPr>
          <a:xfrm>
            <a:off x="6372360" y="1557360"/>
            <a:ext cx="2495160" cy="374292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AutoShape 2"/>
          <p:cNvSpPr/>
          <p:nvPr/>
        </p:nvSpPr>
        <p:spPr>
          <a:xfrm flipH="1" flipV="1">
            <a:off x="610920" y="188280"/>
            <a:ext cx="7489440" cy="718920"/>
          </a:xfrm>
          <a:prstGeom prst="flowChartAlternateProcess">
            <a:avLst/>
          </a:prstGeom>
          <a:solidFill>
            <a:schemeClr val="bg1"/>
          </a:solidFill>
          <a:ln w="9525">
            <a:noFill/>
          </a:ln>
          <a:effectLst>
            <a:outerShdw algn="ctr" dir="13500000" dist="107423" rotWithShape="0">
              <a:srgbClr val="cc0099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 rot="10800000">
            <a:noAutofit/>
          </a:bodyPr>
          <a:p>
            <a:pPr algn="ctr">
              <a:lnSpc>
                <a:spcPct val="100000"/>
              </a:lnSpc>
            </a:pPr>
            <a:r>
              <a:rPr b="1" lang="ru-RU" sz="4200" spc="-1" strike="noStrike">
                <a:solidFill>
                  <a:srgbClr val="cc0099"/>
                </a:solidFill>
                <a:latin typeface="Arial"/>
              </a:rPr>
              <a:t>ЭКСТРАКТ КУРКУМЫ</a:t>
            </a:r>
            <a:endParaRPr b="0" lang="uk-UA" sz="4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Text Box 6"/>
          <p:cNvSpPr/>
          <p:nvPr/>
        </p:nvSpPr>
        <p:spPr>
          <a:xfrm>
            <a:off x="395280" y="1052640"/>
            <a:ext cx="5760720" cy="29034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0" lang="ru-RU" sz="2800" spc="-1" strike="noStrike" u="sng">
                <a:solidFill>
                  <a:srgbClr val="ff6600"/>
                </a:solidFill>
                <a:uFillTx/>
                <a:latin typeface="Arial"/>
              </a:rPr>
              <a:t>Содержит</a:t>
            </a: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 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эфирное масло, благодаря которому он обладает противовоспалительным действием. 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8" name="Picture 8" descr=""/>
          <p:cNvPicPr/>
          <p:nvPr/>
        </p:nvPicPr>
        <p:blipFill>
          <a:blip r:embed="rId1"/>
          <a:stretch/>
        </p:blipFill>
        <p:spPr>
          <a:xfrm>
            <a:off x="5796000" y="1557360"/>
            <a:ext cx="2628720" cy="295236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AutoShape 2"/>
          <p:cNvSpPr/>
          <p:nvPr/>
        </p:nvSpPr>
        <p:spPr>
          <a:xfrm flipH="1" flipV="1">
            <a:off x="610920" y="188280"/>
            <a:ext cx="7776720" cy="718920"/>
          </a:xfrm>
          <a:prstGeom prst="flowChartAlternateProcess">
            <a:avLst/>
          </a:prstGeom>
          <a:solidFill>
            <a:schemeClr val="bg1"/>
          </a:solidFill>
          <a:ln w="9525">
            <a:noFill/>
          </a:ln>
          <a:effectLst>
            <a:outerShdw algn="ctr" dir="13500000" dist="107423" rotWithShape="0">
              <a:srgbClr val="cc0099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 rot="10800000">
            <a:noAutofit/>
          </a:bodyPr>
          <a:p>
            <a:pPr algn="ctr">
              <a:lnSpc>
                <a:spcPct val="100000"/>
              </a:lnSpc>
            </a:pPr>
            <a:r>
              <a:rPr b="1" lang="ru-RU" sz="3400" spc="-1" strike="noStrike">
                <a:solidFill>
                  <a:srgbClr val="cc0099"/>
                </a:solidFill>
                <a:latin typeface="Arial"/>
              </a:rPr>
              <a:t>ЭКСТРАКТ КРАПИВЫ ДВУДОМНОЙ</a:t>
            </a:r>
            <a:endParaRPr b="0" lang="uk-UA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Text Box 3"/>
          <p:cNvSpPr/>
          <p:nvPr/>
        </p:nvSpPr>
        <p:spPr>
          <a:xfrm>
            <a:off x="324000" y="4797360"/>
            <a:ext cx="5471640" cy="1547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0" lang="ru-RU" sz="2800" spc="-1" strike="noStrike" u="sng">
                <a:solidFill>
                  <a:srgbClr val="ff6600"/>
                </a:solidFill>
                <a:uFillTx/>
                <a:latin typeface="Arial"/>
              </a:rPr>
              <a:t>Способствует:</a:t>
            </a: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 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укреплению стенки сосудов и хрящевой пластины.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Text Box 4"/>
          <p:cNvSpPr/>
          <p:nvPr/>
        </p:nvSpPr>
        <p:spPr>
          <a:xfrm>
            <a:off x="395280" y="765000"/>
            <a:ext cx="5905080" cy="38581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0" lang="ru-RU" sz="2800" spc="-1" strike="noStrike" u="sng">
                <a:solidFill>
                  <a:srgbClr val="ff6600"/>
                </a:solidFill>
                <a:uFillTx/>
                <a:latin typeface="Arial"/>
              </a:rPr>
              <a:t>Содержит</a:t>
            </a: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 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Комплекс биологически – активных кислот (аскорбиновую, муравьиную, кремневую); смолы, хлорофилл. 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Минеральные соли, микроэлементы (марганец, медь, хром и др.), фитонциды.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2" name="Picture 5" descr=""/>
          <p:cNvPicPr/>
          <p:nvPr/>
        </p:nvPicPr>
        <p:blipFill>
          <a:blip r:embed="rId1"/>
          <a:stretch/>
        </p:blipFill>
        <p:spPr>
          <a:xfrm>
            <a:off x="6516720" y="1413000"/>
            <a:ext cx="2269800" cy="396036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AutoShape 2"/>
          <p:cNvSpPr/>
          <p:nvPr/>
        </p:nvSpPr>
        <p:spPr>
          <a:xfrm flipH="1" flipV="1">
            <a:off x="610920" y="188280"/>
            <a:ext cx="7489440" cy="718920"/>
          </a:xfrm>
          <a:prstGeom prst="flowChartAlternateProcess">
            <a:avLst/>
          </a:prstGeom>
          <a:solidFill>
            <a:schemeClr val="bg1"/>
          </a:solidFill>
          <a:ln w="9525">
            <a:noFill/>
          </a:ln>
          <a:effectLst>
            <a:outerShdw algn="ctr" dir="13500000" dist="107423" rotWithShape="0">
              <a:srgbClr val="cc0099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 rot="10800000">
            <a:noAutofit/>
          </a:bodyPr>
          <a:p>
            <a:pPr algn="ctr">
              <a:lnSpc>
                <a:spcPct val="100000"/>
              </a:lnSpc>
            </a:pPr>
            <a:r>
              <a:rPr b="1" lang="ru-RU" sz="4200" spc="-1" strike="noStrike">
                <a:solidFill>
                  <a:srgbClr val="cc0099"/>
                </a:solidFill>
                <a:latin typeface="Arial"/>
              </a:rPr>
              <a:t>ЭКСТРАКТ САБЕЛЬНИКА</a:t>
            </a:r>
            <a:endParaRPr b="0" lang="uk-UA" sz="4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Text Box 3"/>
          <p:cNvSpPr/>
          <p:nvPr/>
        </p:nvSpPr>
        <p:spPr>
          <a:xfrm>
            <a:off x="250920" y="3860640"/>
            <a:ext cx="4968360" cy="1547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0" lang="ru-RU" sz="2800" spc="-1" strike="noStrike" u="sng">
                <a:solidFill>
                  <a:srgbClr val="ff6600"/>
                </a:solidFill>
                <a:uFillTx/>
                <a:latin typeface="Arial"/>
              </a:rPr>
              <a:t>Обладает:</a:t>
            </a: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  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противовоспалительным и противоотечным действием.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Text Box 4"/>
          <p:cNvSpPr/>
          <p:nvPr/>
        </p:nvSpPr>
        <p:spPr>
          <a:xfrm>
            <a:off x="395280" y="1052640"/>
            <a:ext cx="5040000" cy="19738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0" lang="ru-RU" sz="2800" spc="-1" strike="noStrike" u="sng">
                <a:solidFill>
                  <a:srgbClr val="ff6600"/>
                </a:solidFill>
                <a:uFillTx/>
                <a:latin typeface="Arial"/>
              </a:rPr>
              <a:t>Содержит</a:t>
            </a: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 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органические кислоты, эфирное масло, витамин С, каротин</a:t>
            </a:r>
            <a:r>
              <a:rPr b="0" lang="en-US" sz="2800" spc="-1" strike="noStrike">
                <a:solidFill>
                  <a:schemeClr val="accent2"/>
                </a:solidFill>
                <a:latin typeface="Arial"/>
              </a:rPr>
              <a:t>.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6" name="Picture 6" descr=""/>
          <p:cNvPicPr/>
          <p:nvPr/>
        </p:nvPicPr>
        <p:blipFill>
          <a:blip r:embed="rId1"/>
          <a:stretch/>
        </p:blipFill>
        <p:spPr>
          <a:xfrm>
            <a:off x="6130800" y="1268280"/>
            <a:ext cx="2700000" cy="388908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AutoShape 2"/>
          <p:cNvSpPr/>
          <p:nvPr/>
        </p:nvSpPr>
        <p:spPr>
          <a:xfrm flipH="1" flipV="1">
            <a:off x="468000" y="188280"/>
            <a:ext cx="7489440" cy="718920"/>
          </a:xfrm>
          <a:prstGeom prst="flowChartAlternateProcess">
            <a:avLst/>
          </a:prstGeom>
          <a:solidFill>
            <a:schemeClr val="bg1"/>
          </a:solidFill>
          <a:ln w="9525">
            <a:noFill/>
          </a:ln>
          <a:effectLst>
            <a:outerShdw algn="ctr" dir="13500000" dist="107423" rotWithShape="0">
              <a:srgbClr val="cc0099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 rot="10800000">
            <a:noAutofit/>
          </a:bodyPr>
          <a:p>
            <a:pPr algn="ctr">
              <a:lnSpc>
                <a:spcPct val="100000"/>
              </a:lnSpc>
            </a:pPr>
            <a:r>
              <a:rPr b="1" lang="ru-RU" sz="4200" spc="-1" strike="noStrike">
                <a:solidFill>
                  <a:srgbClr val="cc0099"/>
                </a:solidFill>
                <a:latin typeface="Arial"/>
              </a:rPr>
              <a:t>КЛЕТЧАТКА МОРКОВИ</a:t>
            </a:r>
            <a:endParaRPr b="0" lang="uk-UA" sz="4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Text Box 3"/>
          <p:cNvSpPr/>
          <p:nvPr/>
        </p:nvSpPr>
        <p:spPr>
          <a:xfrm>
            <a:off x="250920" y="5697360"/>
            <a:ext cx="8172000" cy="9428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0" lang="ru-RU" sz="2800" spc="-1" strike="noStrike" u="sng">
                <a:solidFill>
                  <a:srgbClr val="ff6600"/>
                </a:solidFill>
                <a:uFillTx/>
                <a:latin typeface="Arial"/>
              </a:rPr>
              <a:t>Обладает:</a:t>
            </a: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  - противовоспалительным действием. 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Text Box 5"/>
          <p:cNvSpPr/>
          <p:nvPr/>
        </p:nvSpPr>
        <p:spPr>
          <a:xfrm>
            <a:off x="395280" y="907920"/>
            <a:ext cx="5976720" cy="46404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0" lang="ru-RU" sz="2800" spc="-1" strike="noStrike" u="sng">
                <a:solidFill>
                  <a:srgbClr val="ff6600"/>
                </a:solidFill>
                <a:uFillTx/>
                <a:latin typeface="Arial"/>
              </a:rPr>
              <a:t>Содержит</a:t>
            </a: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 каротины, 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витамины С, В6, 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фолиевую кислоту, железо и калий.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Улучшает микроциркуляцию и обменные процессы в тканях.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1" lang="ru-RU" sz="2800" spc="-1" strike="noStrike" u="sng">
                <a:solidFill>
                  <a:srgbClr val="cc0099"/>
                </a:solidFill>
                <a:uFillTx/>
                <a:latin typeface="Arial"/>
              </a:rPr>
              <a:t>Способствует усилению действия глюкозамина и хондроэтина.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0" name="Picture 7" descr=""/>
          <p:cNvPicPr/>
          <p:nvPr/>
        </p:nvPicPr>
        <p:blipFill>
          <a:blip r:embed="rId1"/>
          <a:stretch/>
        </p:blipFill>
        <p:spPr>
          <a:xfrm>
            <a:off x="5796000" y="2205000"/>
            <a:ext cx="3107880" cy="24872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AutoShape 4"/>
          <p:cNvSpPr/>
          <p:nvPr/>
        </p:nvSpPr>
        <p:spPr>
          <a:xfrm flipH="1" flipV="1">
            <a:off x="249840" y="620640"/>
            <a:ext cx="8569080" cy="360000"/>
          </a:xfrm>
          <a:prstGeom prst="flowChartAlternateProcess">
            <a:avLst/>
          </a:prstGeom>
          <a:solidFill>
            <a:srgbClr val="c0c0c0"/>
          </a:solidFill>
          <a:ln w="9525">
            <a:noFill/>
          </a:ln>
          <a:effectLst>
            <a:outerShdw algn="ctr" dir="13500000" dist="107423" rotWithShape="0">
              <a:srgbClr val="cc0099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 rot="10800000">
            <a:noAutofit/>
          </a:bodyPr>
          <a:p>
            <a:pPr algn="ctr">
              <a:lnSpc>
                <a:spcPct val="100000"/>
              </a:lnSpc>
            </a:pPr>
            <a:endParaRPr b="1" lang="ru-RU" sz="4200" spc="-1" strike="noStrike">
              <a:solidFill>
                <a:srgbClr val="cc0099"/>
              </a:solidFill>
              <a:latin typeface="Arial"/>
            </a:endParaRPr>
          </a:p>
        </p:txBody>
      </p:sp>
      <p:sp>
        <p:nvSpPr>
          <p:cNvPr id="112" name="Text Box 5"/>
          <p:cNvSpPr/>
          <p:nvPr/>
        </p:nvSpPr>
        <p:spPr>
          <a:xfrm>
            <a:off x="324000" y="0"/>
            <a:ext cx="8819640" cy="638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800"/>
              </a:spcBef>
            </a:pPr>
            <a:r>
              <a:rPr b="1" lang="ru-RU" sz="3600" spc="-1" strike="noStrike">
                <a:solidFill>
                  <a:srgbClr val="cc0099"/>
                </a:solidFill>
                <a:latin typeface="Arial"/>
              </a:rPr>
              <a:t>ФАРМАКОЛОГИЧЕСКИЕ СВОЙСТВА</a:t>
            </a:r>
            <a:endParaRPr b="0" lang="uk-UA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Text Box 6"/>
          <p:cNvSpPr/>
          <p:nvPr/>
        </p:nvSpPr>
        <p:spPr>
          <a:xfrm>
            <a:off x="4427640" y="1268280"/>
            <a:ext cx="4536720" cy="50868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00000"/>
              </a:lnSpc>
              <a:buClr>
                <a:srgbClr val="333399"/>
              </a:buClr>
              <a:buFont typeface="Symbol" charset="2"/>
              <a:buChar char=""/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 </a:t>
            </a: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Обеспечивает питательную поддержку костной и суставной системы;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333399"/>
              </a:buClr>
              <a:buFont typeface="Symbol" charset="2"/>
              <a:buChar char=""/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 </a:t>
            </a: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Улучшает фосфорно-кальциевый обмен в хрящевой ткани;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333399"/>
              </a:buClr>
              <a:buFont typeface="Symbol" charset="2"/>
              <a:buChar char=""/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 </a:t>
            </a: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Подавляет ферменты, которые нарушают структуру и функции хряща;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4" name="Picture 9" descr=""/>
          <p:cNvPicPr/>
          <p:nvPr/>
        </p:nvPicPr>
        <p:blipFill>
          <a:blip r:embed="rId1"/>
          <a:stretch/>
        </p:blipFill>
        <p:spPr>
          <a:xfrm>
            <a:off x="0" y="1125360"/>
            <a:ext cx="4284360" cy="573228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/>
          <p:cNvSpPr/>
          <p:nvPr/>
        </p:nvSpPr>
        <p:spPr>
          <a:xfrm>
            <a:off x="1763640" y="189000"/>
            <a:ext cx="5976720" cy="649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AutoShape 3"/>
          <p:cNvSpPr/>
          <p:nvPr/>
        </p:nvSpPr>
        <p:spPr>
          <a:xfrm flipH="1" flipV="1" rot="10800000">
            <a:off x="1548000" y="115560"/>
            <a:ext cx="5473440" cy="718920"/>
          </a:xfrm>
          <a:prstGeom prst="flowChartAlternateProcess">
            <a:avLst/>
          </a:prstGeom>
          <a:solidFill>
            <a:schemeClr val="bg1"/>
          </a:solidFill>
          <a:ln w="9525">
            <a:noFill/>
          </a:ln>
          <a:effectLst>
            <a:outerShdw algn="ctr" dir="13500000" dist="107423" rotWithShape="0">
              <a:srgbClr val="cc0099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cc0099"/>
                </a:solidFill>
                <a:latin typeface="Arial"/>
              </a:rPr>
              <a:t>План презентации:</a:t>
            </a:r>
            <a:endParaRPr b="0" lang="uk-UA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Text Box 4"/>
          <p:cNvSpPr/>
          <p:nvPr/>
        </p:nvSpPr>
        <p:spPr>
          <a:xfrm>
            <a:off x="684360" y="981000"/>
            <a:ext cx="7919640" cy="47804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10000"/>
              </a:lnSpc>
              <a:tabLst>
                <a:tab algn="l" pos="0"/>
              </a:tabLst>
            </a:pP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1. </a:t>
            </a: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Актуализация проблем заболеваний суставов.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10000"/>
              </a:lnSpc>
              <a:tabLst>
                <a:tab algn="l" pos="0"/>
              </a:tabLst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2. Словарь терминов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10000"/>
              </a:lnSpc>
              <a:tabLst>
                <a:tab algn="l" pos="0"/>
              </a:tabLst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3. Описание самого препарата: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10000"/>
              </a:lnSpc>
              <a:tabLst>
                <a:tab algn="l" pos="0"/>
              </a:tabLst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    </a:t>
            </a: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А) Состав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10000"/>
              </a:lnSpc>
              <a:tabLst>
                <a:tab algn="l" pos="0"/>
              </a:tabLst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    </a:t>
            </a: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Б) Покомпонентное действие компонентов, входящих в состав препарата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10000"/>
              </a:lnSpc>
              <a:tabLst>
                <a:tab algn="l" pos="0"/>
              </a:tabLst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    </a:t>
            </a: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В) Фармакологические свойства препарата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10000"/>
              </a:lnSpc>
              <a:tabLst>
                <a:tab algn="l" pos="0"/>
              </a:tabLst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    </a:t>
            </a: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Г) Показания к применению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10000"/>
              </a:lnSpc>
              <a:tabLst>
                <a:tab algn="l" pos="0"/>
              </a:tabLst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    </a:t>
            </a: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Д) Способ применения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utoShape 2"/>
          <p:cNvSpPr/>
          <p:nvPr/>
        </p:nvSpPr>
        <p:spPr>
          <a:xfrm flipH="1" flipV="1">
            <a:off x="250560" y="620640"/>
            <a:ext cx="8497440" cy="360000"/>
          </a:xfrm>
          <a:prstGeom prst="flowChartAlternateProcess">
            <a:avLst/>
          </a:prstGeom>
          <a:solidFill>
            <a:srgbClr val="c0c0c0"/>
          </a:solidFill>
          <a:ln w="9525">
            <a:noFill/>
          </a:ln>
          <a:effectLst>
            <a:outerShdw algn="ctr" dir="13500000" dist="107423" rotWithShape="0">
              <a:srgbClr val="cc0099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 rot="10800000">
            <a:noAutofit/>
          </a:bodyPr>
          <a:p>
            <a:pPr algn="ctr">
              <a:lnSpc>
                <a:spcPct val="100000"/>
              </a:lnSpc>
            </a:pPr>
            <a:endParaRPr b="1" lang="ru-RU" sz="4200" spc="-1" strike="noStrike">
              <a:solidFill>
                <a:srgbClr val="cc0099"/>
              </a:solidFill>
              <a:latin typeface="Arial"/>
            </a:endParaRPr>
          </a:p>
        </p:txBody>
      </p:sp>
      <p:sp>
        <p:nvSpPr>
          <p:cNvPr id="116" name="Text Box 3"/>
          <p:cNvSpPr/>
          <p:nvPr/>
        </p:nvSpPr>
        <p:spPr>
          <a:xfrm>
            <a:off x="324000" y="0"/>
            <a:ext cx="8819640" cy="638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800"/>
              </a:spcBef>
            </a:pPr>
            <a:r>
              <a:rPr b="1" lang="ru-RU" sz="3600" spc="-1" strike="noStrike">
                <a:solidFill>
                  <a:srgbClr val="cc0099"/>
                </a:solidFill>
                <a:latin typeface="Arial"/>
              </a:rPr>
              <a:t>ФАРМАКОЛОГИЧЕСКИЕ СВОЙСТВА</a:t>
            </a:r>
            <a:endParaRPr b="0" lang="uk-UA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Text Box 4"/>
          <p:cNvSpPr/>
          <p:nvPr/>
        </p:nvSpPr>
        <p:spPr>
          <a:xfrm>
            <a:off x="4319640" y="907920"/>
            <a:ext cx="4824000" cy="5239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00000"/>
              </a:lnSpc>
              <a:buClr>
                <a:srgbClr val="333399"/>
              </a:buClr>
              <a:buFont typeface="Symbol" charset="2"/>
              <a:buChar char=""/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 </a:t>
            </a: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Препятствует глубокому повреждению хрящевой ткани;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333399"/>
              </a:buClr>
              <a:buFont typeface="Symbol" charset="2"/>
              <a:buChar char=""/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 </a:t>
            </a: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Способствует регенерации хрящевой поверхности;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333399"/>
              </a:buClr>
              <a:buFont typeface="Symbol" charset="2"/>
              <a:buChar char=""/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Повышает выработку внутрисуставной жидкости;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333399"/>
              </a:buClr>
              <a:buFont typeface="Symbol" charset="2"/>
              <a:buChar char=""/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 </a:t>
            </a: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Повышает подвижность поврежденных суставов;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8" name="Picture 6" descr=""/>
          <p:cNvPicPr/>
          <p:nvPr/>
        </p:nvPicPr>
        <p:blipFill>
          <a:blip r:embed="rId1"/>
          <a:stretch/>
        </p:blipFill>
        <p:spPr>
          <a:xfrm>
            <a:off x="0" y="1125360"/>
            <a:ext cx="4284360" cy="573228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AutoShape 2"/>
          <p:cNvSpPr/>
          <p:nvPr/>
        </p:nvSpPr>
        <p:spPr>
          <a:xfrm flipH="1" flipV="1">
            <a:off x="249840" y="620640"/>
            <a:ext cx="8424360" cy="360000"/>
          </a:xfrm>
          <a:prstGeom prst="flowChartAlternateProcess">
            <a:avLst/>
          </a:prstGeom>
          <a:solidFill>
            <a:srgbClr val="c0c0c0"/>
          </a:solidFill>
          <a:ln w="9525">
            <a:noFill/>
          </a:ln>
          <a:effectLst>
            <a:outerShdw algn="ctr" dir="13500000" dist="107423" rotWithShape="0">
              <a:srgbClr val="cc0099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 rot="10800000">
            <a:noAutofit/>
          </a:bodyPr>
          <a:p>
            <a:pPr algn="ctr">
              <a:lnSpc>
                <a:spcPct val="100000"/>
              </a:lnSpc>
            </a:pPr>
            <a:endParaRPr b="1" lang="ru-RU" sz="4200" spc="-1" strike="noStrike">
              <a:solidFill>
                <a:srgbClr val="cc0099"/>
              </a:solidFill>
              <a:latin typeface="Arial"/>
            </a:endParaRPr>
          </a:p>
        </p:txBody>
      </p:sp>
      <p:sp>
        <p:nvSpPr>
          <p:cNvPr id="120" name="Text Box 3"/>
          <p:cNvSpPr/>
          <p:nvPr/>
        </p:nvSpPr>
        <p:spPr>
          <a:xfrm>
            <a:off x="324000" y="0"/>
            <a:ext cx="8819640" cy="638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800"/>
              </a:spcBef>
            </a:pPr>
            <a:r>
              <a:rPr b="1" lang="ru-RU" sz="3600" spc="-1" strike="noStrike">
                <a:solidFill>
                  <a:srgbClr val="cc0099"/>
                </a:solidFill>
                <a:latin typeface="Arial"/>
              </a:rPr>
              <a:t>ФАРМАКОЛОГИЧЕСКИЕ СВОЙСТВА</a:t>
            </a:r>
            <a:endParaRPr b="0" lang="uk-UA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Text Box 4"/>
          <p:cNvSpPr/>
          <p:nvPr/>
        </p:nvSpPr>
        <p:spPr>
          <a:xfrm>
            <a:off x="4572000" y="1052640"/>
            <a:ext cx="4392360" cy="56656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00000"/>
              </a:lnSpc>
              <a:buClr>
                <a:srgbClr val="333399"/>
              </a:buClr>
              <a:buFont typeface="Symbol" charset="2"/>
              <a:buChar char=""/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Способствует замедлению и полному разрушению костной ткани;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333399"/>
              </a:buClr>
              <a:buFont typeface="Symbol" charset="2"/>
              <a:buChar char=""/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 </a:t>
            </a: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Ускоряет процессы восстановления костной ткани;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333399"/>
              </a:buClr>
              <a:buFont typeface="Symbol" charset="2"/>
              <a:buChar char=""/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 </a:t>
            </a: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Уменьшает потерю кальция в костях;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333399"/>
              </a:buClr>
              <a:buFont typeface="Symbol" charset="2"/>
              <a:buChar char=""/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 </a:t>
            </a: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Замедляет  прогрессирование остеоартроза.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2" name="Picture 5" descr=""/>
          <p:cNvPicPr/>
          <p:nvPr/>
        </p:nvPicPr>
        <p:blipFill>
          <a:blip r:embed="rId1"/>
          <a:stretch/>
        </p:blipFill>
        <p:spPr>
          <a:xfrm>
            <a:off x="0" y="1125360"/>
            <a:ext cx="4284360" cy="573228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AutoShape 2"/>
          <p:cNvSpPr/>
          <p:nvPr/>
        </p:nvSpPr>
        <p:spPr>
          <a:xfrm flipH="1" flipV="1">
            <a:off x="250560" y="620640"/>
            <a:ext cx="7489440" cy="360000"/>
          </a:xfrm>
          <a:prstGeom prst="flowChartAlternateProcess">
            <a:avLst/>
          </a:prstGeom>
          <a:solidFill>
            <a:srgbClr val="c0c0c0"/>
          </a:solidFill>
          <a:ln w="9525">
            <a:noFill/>
          </a:ln>
          <a:effectLst>
            <a:outerShdw algn="ctr" dir="13500000" dist="107423" rotWithShape="0">
              <a:srgbClr val="cc0099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 rot="10800000">
            <a:noAutofit/>
          </a:bodyPr>
          <a:p>
            <a:pPr algn="ctr">
              <a:lnSpc>
                <a:spcPct val="100000"/>
              </a:lnSpc>
            </a:pPr>
            <a:endParaRPr b="1" lang="ru-RU" sz="4200" spc="-1" strike="noStrike">
              <a:solidFill>
                <a:srgbClr val="cc0099"/>
              </a:solidFill>
              <a:latin typeface="Arial"/>
            </a:endParaRPr>
          </a:p>
        </p:txBody>
      </p:sp>
      <p:sp>
        <p:nvSpPr>
          <p:cNvPr id="124" name="Text Box 3"/>
          <p:cNvSpPr/>
          <p:nvPr/>
        </p:nvSpPr>
        <p:spPr>
          <a:xfrm>
            <a:off x="324000" y="0"/>
            <a:ext cx="8819640" cy="638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800"/>
              </a:spcBef>
            </a:pPr>
            <a:r>
              <a:rPr b="1" lang="ru-RU" sz="3600" spc="-1" strike="noStrike">
                <a:solidFill>
                  <a:srgbClr val="cc0099"/>
                </a:solidFill>
                <a:latin typeface="Arial"/>
              </a:rPr>
              <a:t>ПОКАЗАН К ПРИМЕНЕНИЮ ПРИ:</a:t>
            </a:r>
            <a:endParaRPr b="0" lang="uk-UA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Rectangle 6"/>
          <p:cNvSpPr/>
          <p:nvPr/>
        </p:nvSpPr>
        <p:spPr>
          <a:xfrm>
            <a:off x="179280" y="951840"/>
            <a:ext cx="5113080" cy="26488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marL="343080" indent="-343080">
              <a:lnSpc>
                <a:spcPct val="100000"/>
              </a:lnSpc>
              <a:buClr>
                <a:srgbClr val="333399"/>
              </a:buClr>
              <a:buFont typeface="OpenSymbol"/>
              <a:buAutoNum type="arabicPeriod"/>
            </a:pPr>
            <a:r>
              <a:rPr b="1" lang="ru-RU" sz="2800" spc="-1" strike="noStrike" u="sng">
                <a:solidFill>
                  <a:schemeClr val="accent2"/>
                </a:solidFill>
                <a:uFillTx/>
                <a:latin typeface="Arial"/>
              </a:rPr>
              <a:t>Первичном и вторичном остеоартрозе</a:t>
            </a: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 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(ревматоидном артрите, полиартрите,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артрозе,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6" name="Picture 14" descr=""/>
          <p:cNvPicPr/>
          <p:nvPr/>
        </p:nvPicPr>
        <p:blipFill>
          <a:blip r:embed="rId1"/>
          <a:stretch/>
        </p:blipFill>
        <p:spPr>
          <a:xfrm>
            <a:off x="5724360" y="1197000"/>
            <a:ext cx="2088720" cy="2088720"/>
          </a:xfrm>
          <a:prstGeom prst="rect">
            <a:avLst/>
          </a:prstGeom>
          <a:ln w="9525">
            <a:noFill/>
          </a:ln>
        </p:spPr>
      </p:pic>
      <p:pic>
        <p:nvPicPr>
          <p:cNvPr id="127" name="Picture 15" descr=""/>
          <p:cNvPicPr/>
          <p:nvPr/>
        </p:nvPicPr>
        <p:blipFill>
          <a:blip r:embed="rId2"/>
          <a:stretch/>
        </p:blipFill>
        <p:spPr>
          <a:xfrm>
            <a:off x="108000" y="3860640"/>
            <a:ext cx="2388960" cy="2388960"/>
          </a:xfrm>
          <a:prstGeom prst="rect">
            <a:avLst/>
          </a:prstGeom>
          <a:ln w="9525">
            <a:noFill/>
          </a:ln>
        </p:spPr>
      </p:pic>
      <p:sp>
        <p:nvSpPr>
          <p:cNvPr id="128" name="Rectangle 16"/>
          <p:cNvSpPr/>
          <p:nvPr/>
        </p:nvSpPr>
        <p:spPr>
          <a:xfrm>
            <a:off x="2771640" y="3573360"/>
            <a:ext cx="4571640" cy="26492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остеоартрозе  различной локализации,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в том числе артрозе коленного и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тазобедренного суставов,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спондилоартрозе).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AutoShape 2"/>
          <p:cNvSpPr/>
          <p:nvPr/>
        </p:nvSpPr>
        <p:spPr>
          <a:xfrm flipH="1" flipV="1">
            <a:off x="250560" y="620640"/>
            <a:ext cx="7489440" cy="360000"/>
          </a:xfrm>
          <a:prstGeom prst="flowChartAlternateProcess">
            <a:avLst/>
          </a:prstGeom>
          <a:solidFill>
            <a:srgbClr val="c0c0c0"/>
          </a:solidFill>
          <a:ln w="9525">
            <a:noFill/>
          </a:ln>
          <a:effectLst>
            <a:outerShdw algn="ctr" dir="13500000" dist="107423" rotWithShape="0">
              <a:srgbClr val="cc0099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 rot="10800000">
            <a:noAutofit/>
          </a:bodyPr>
          <a:p>
            <a:pPr algn="ctr">
              <a:lnSpc>
                <a:spcPct val="100000"/>
              </a:lnSpc>
            </a:pPr>
            <a:endParaRPr b="1" lang="ru-RU" sz="4200" spc="-1" strike="noStrike">
              <a:solidFill>
                <a:srgbClr val="cc0099"/>
              </a:solidFill>
              <a:latin typeface="Arial"/>
            </a:endParaRPr>
          </a:p>
        </p:txBody>
      </p:sp>
      <p:sp>
        <p:nvSpPr>
          <p:cNvPr id="130" name="Text Box 3"/>
          <p:cNvSpPr/>
          <p:nvPr/>
        </p:nvSpPr>
        <p:spPr>
          <a:xfrm>
            <a:off x="324000" y="0"/>
            <a:ext cx="8819640" cy="638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800"/>
              </a:spcBef>
            </a:pPr>
            <a:r>
              <a:rPr b="1" lang="ru-RU" sz="3600" spc="-1" strike="noStrike">
                <a:solidFill>
                  <a:srgbClr val="cc0099"/>
                </a:solidFill>
                <a:latin typeface="Arial"/>
              </a:rPr>
              <a:t>ПОКАЗАН К ПРИМЕНЕНИЮ ПРИ:</a:t>
            </a:r>
            <a:endParaRPr b="0" lang="uk-UA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Rectangle 14"/>
          <p:cNvSpPr/>
          <p:nvPr/>
        </p:nvSpPr>
        <p:spPr>
          <a:xfrm>
            <a:off x="2556000" y="1628640"/>
            <a:ext cx="5976720" cy="8211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2. Остеохондрозе позвоночника (разрушение межпозвонковых дисков).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2" name="Picture 21" descr=""/>
          <p:cNvPicPr/>
          <p:nvPr/>
        </p:nvPicPr>
        <p:blipFill>
          <a:blip r:embed="rId1"/>
          <a:stretch/>
        </p:blipFill>
        <p:spPr>
          <a:xfrm>
            <a:off x="826920" y="1413000"/>
            <a:ext cx="1339560" cy="2015640"/>
          </a:xfrm>
          <a:prstGeom prst="rect">
            <a:avLst/>
          </a:prstGeom>
          <a:ln w="9525">
            <a:noFill/>
          </a:ln>
        </p:spPr>
      </p:pic>
      <p:sp>
        <p:nvSpPr>
          <p:cNvPr id="133" name="Rectangle 22"/>
          <p:cNvSpPr/>
          <p:nvPr/>
        </p:nvSpPr>
        <p:spPr>
          <a:xfrm>
            <a:off x="900000" y="3933720"/>
            <a:ext cx="5113080" cy="19184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3. Плечелопаточном периартрите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(воспаление околосуставных тканей (суставной и сухожильных сумок) плечевого сустава).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4" name="Picture 23" descr=""/>
          <p:cNvPicPr/>
          <p:nvPr/>
        </p:nvPicPr>
        <p:blipFill>
          <a:blip r:embed="rId2"/>
          <a:stretch/>
        </p:blipFill>
        <p:spPr>
          <a:xfrm>
            <a:off x="6659640" y="3141720"/>
            <a:ext cx="1658520" cy="216036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utoShape 2"/>
          <p:cNvSpPr/>
          <p:nvPr/>
        </p:nvSpPr>
        <p:spPr>
          <a:xfrm flipH="1" flipV="1">
            <a:off x="250560" y="620640"/>
            <a:ext cx="7489440" cy="360000"/>
          </a:xfrm>
          <a:prstGeom prst="flowChartAlternateProcess">
            <a:avLst/>
          </a:prstGeom>
          <a:solidFill>
            <a:srgbClr val="c0c0c0"/>
          </a:solidFill>
          <a:ln w="9525">
            <a:noFill/>
          </a:ln>
          <a:effectLst>
            <a:outerShdw algn="ctr" dir="13500000" dist="107423" rotWithShape="0">
              <a:srgbClr val="cc0099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 rot="10800000">
            <a:noAutofit/>
          </a:bodyPr>
          <a:p>
            <a:pPr algn="ctr">
              <a:lnSpc>
                <a:spcPct val="100000"/>
              </a:lnSpc>
            </a:pPr>
            <a:endParaRPr b="1" lang="ru-RU" sz="4200" spc="-1" strike="noStrike">
              <a:solidFill>
                <a:srgbClr val="cc0099"/>
              </a:solidFill>
              <a:latin typeface="Arial"/>
            </a:endParaRPr>
          </a:p>
        </p:txBody>
      </p:sp>
      <p:sp>
        <p:nvSpPr>
          <p:cNvPr id="136" name="Text Box 3"/>
          <p:cNvSpPr/>
          <p:nvPr/>
        </p:nvSpPr>
        <p:spPr>
          <a:xfrm>
            <a:off x="324000" y="0"/>
            <a:ext cx="8819640" cy="638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800"/>
              </a:spcBef>
            </a:pPr>
            <a:r>
              <a:rPr b="1" lang="ru-RU" sz="3600" spc="-1" strike="noStrike">
                <a:solidFill>
                  <a:srgbClr val="cc0099"/>
                </a:solidFill>
                <a:latin typeface="Arial"/>
              </a:rPr>
              <a:t>ПОКАЗАН К ПРИМЕНЕНИЮ ПРИ:</a:t>
            </a:r>
            <a:endParaRPr b="0" lang="uk-UA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Rectangle 7"/>
          <p:cNvSpPr/>
          <p:nvPr/>
        </p:nvSpPr>
        <p:spPr>
          <a:xfrm>
            <a:off x="468720" y="3284640"/>
            <a:ext cx="3913200" cy="4554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5. Поврежденных связках.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8" name="Picture 10" descr=""/>
          <p:cNvPicPr/>
          <p:nvPr/>
        </p:nvPicPr>
        <p:blipFill>
          <a:blip r:embed="rId1"/>
          <a:stretch/>
        </p:blipFill>
        <p:spPr>
          <a:xfrm>
            <a:off x="684360" y="4941720"/>
            <a:ext cx="1875960" cy="1499760"/>
          </a:xfrm>
          <a:prstGeom prst="rect">
            <a:avLst/>
          </a:prstGeom>
          <a:ln w="9525">
            <a:noFill/>
          </a:ln>
        </p:spPr>
      </p:pic>
      <p:sp>
        <p:nvSpPr>
          <p:cNvPr id="139" name="Rectangle 12"/>
          <p:cNvSpPr/>
          <p:nvPr/>
        </p:nvSpPr>
        <p:spPr>
          <a:xfrm>
            <a:off x="2771640" y="4724280"/>
            <a:ext cx="3600000" cy="11869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6. Бурсите (воспалении околосуставных сумок).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0" name="Picture 14" descr=""/>
          <p:cNvPicPr/>
          <p:nvPr/>
        </p:nvPicPr>
        <p:blipFill>
          <a:blip r:embed="rId2"/>
          <a:stretch/>
        </p:blipFill>
        <p:spPr>
          <a:xfrm>
            <a:off x="6516720" y="4653000"/>
            <a:ext cx="1726920" cy="1380600"/>
          </a:xfrm>
          <a:prstGeom prst="rect">
            <a:avLst/>
          </a:prstGeom>
          <a:ln w="9525">
            <a:noFill/>
          </a:ln>
        </p:spPr>
      </p:pic>
      <p:pic>
        <p:nvPicPr>
          <p:cNvPr id="141" name="Picture 16" descr=""/>
          <p:cNvPicPr/>
          <p:nvPr/>
        </p:nvPicPr>
        <p:blipFill>
          <a:blip r:embed="rId3"/>
          <a:stretch/>
        </p:blipFill>
        <p:spPr>
          <a:xfrm>
            <a:off x="5076720" y="2781360"/>
            <a:ext cx="2307960" cy="1468080"/>
          </a:xfrm>
          <a:prstGeom prst="rect">
            <a:avLst/>
          </a:prstGeom>
          <a:ln w="9525">
            <a:noFill/>
          </a:ln>
        </p:spPr>
      </p:pic>
      <p:sp>
        <p:nvSpPr>
          <p:cNvPr id="142" name="Rectangle 17"/>
          <p:cNvSpPr/>
          <p:nvPr/>
        </p:nvSpPr>
        <p:spPr>
          <a:xfrm>
            <a:off x="3064680" y="1052640"/>
            <a:ext cx="5641560" cy="15526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4. Хондропатии (поражение хряща) и  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хондромаляции (расслоение хряща)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3" name="Picture 19" descr=""/>
          <p:cNvPicPr/>
          <p:nvPr/>
        </p:nvPicPr>
        <p:blipFill>
          <a:blip r:embed="rId4"/>
          <a:stretch/>
        </p:blipFill>
        <p:spPr>
          <a:xfrm>
            <a:off x="684360" y="1125360"/>
            <a:ext cx="1368000" cy="165528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AutoShape 2"/>
          <p:cNvSpPr/>
          <p:nvPr/>
        </p:nvSpPr>
        <p:spPr>
          <a:xfrm flipH="1" flipV="1">
            <a:off x="250560" y="620640"/>
            <a:ext cx="7489440" cy="360000"/>
          </a:xfrm>
          <a:prstGeom prst="flowChartAlternateProcess">
            <a:avLst/>
          </a:prstGeom>
          <a:solidFill>
            <a:srgbClr val="c0c0c0"/>
          </a:solidFill>
          <a:ln w="9525">
            <a:noFill/>
          </a:ln>
          <a:effectLst>
            <a:outerShdw algn="ctr" dir="13500000" dist="107423" rotWithShape="0">
              <a:srgbClr val="cc0099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 rot="10800000">
            <a:noAutofit/>
          </a:bodyPr>
          <a:p>
            <a:pPr algn="ctr">
              <a:lnSpc>
                <a:spcPct val="100000"/>
              </a:lnSpc>
            </a:pPr>
            <a:endParaRPr b="1" lang="ru-RU" sz="4200" spc="-1" strike="noStrike">
              <a:solidFill>
                <a:srgbClr val="cc0099"/>
              </a:solidFill>
              <a:latin typeface="Arial"/>
            </a:endParaRPr>
          </a:p>
        </p:txBody>
      </p:sp>
      <p:sp>
        <p:nvSpPr>
          <p:cNvPr id="145" name="Text Box 3"/>
          <p:cNvSpPr/>
          <p:nvPr/>
        </p:nvSpPr>
        <p:spPr>
          <a:xfrm>
            <a:off x="324000" y="0"/>
            <a:ext cx="8819640" cy="638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800"/>
              </a:spcBef>
            </a:pPr>
            <a:r>
              <a:rPr b="1" lang="ru-RU" sz="3600" spc="-1" strike="noStrike">
                <a:solidFill>
                  <a:srgbClr val="cc0099"/>
                </a:solidFill>
                <a:latin typeface="Arial"/>
              </a:rPr>
              <a:t>ПОКАЗАН К ПРИМЕНЕНИЮ ПРИ:</a:t>
            </a:r>
            <a:endParaRPr b="0" lang="uk-UA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Rectangle 8"/>
          <p:cNvSpPr/>
          <p:nvPr/>
        </p:nvSpPr>
        <p:spPr>
          <a:xfrm>
            <a:off x="826920" y="1413000"/>
            <a:ext cx="4536720" cy="11869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7. Переломе костей 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(для ускорения образования костной мозоли).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7" name="Picture 10" descr=""/>
          <p:cNvPicPr/>
          <p:nvPr/>
        </p:nvPicPr>
        <p:blipFill>
          <a:blip r:embed="rId1"/>
          <a:stretch/>
        </p:blipFill>
        <p:spPr>
          <a:xfrm>
            <a:off x="6227640" y="1413000"/>
            <a:ext cx="2199960" cy="2145960"/>
          </a:xfrm>
          <a:prstGeom prst="rect">
            <a:avLst/>
          </a:prstGeom>
          <a:ln w="9525">
            <a:noFill/>
          </a:ln>
        </p:spPr>
      </p:pic>
      <p:sp>
        <p:nvSpPr>
          <p:cNvPr id="148" name="Rectangle 12"/>
          <p:cNvSpPr/>
          <p:nvPr/>
        </p:nvSpPr>
        <p:spPr>
          <a:xfrm>
            <a:off x="2987640" y="4221000"/>
            <a:ext cx="5400360" cy="11869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8. Тендовагините (воспаление синовиального влагалища сухожилия).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9" name="Picture 13" descr=""/>
          <p:cNvPicPr/>
          <p:nvPr/>
        </p:nvPicPr>
        <p:blipFill>
          <a:blip r:embed="rId2"/>
          <a:stretch/>
        </p:blipFill>
        <p:spPr>
          <a:xfrm>
            <a:off x="684360" y="3645000"/>
            <a:ext cx="1512360" cy="22316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AutoShape 4"/>
          <p:cNvSpPr/>
          <p:nvPr/>
        </p:nvSpPr>
        <p:spPr>
          <a:xfrm flipH="1" flipV="1">
            <a:off x="250560" y="620640"/>
            <a:ext cx="7489440" cy="360000"/>
          </a:xfrm>
          <a:prstGeom prst="flowChartAlternateProcess">
            <a:avLst/>
          </a:prstGeom>
          <a:solidFill>
            <a:srgbClr val="c0c0c0"/>
          </a:solidFill>
          <a:ln w="9525">
            <a:noFill/>
          </a:ln>
          <a:effectLst>
            <a:outerShdw algn="ctr" dir="13500000" dist="107423" rotWithShape="0">
              <a:srgbClr val="cc0099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 rot="10800000">
            <a:noAutofit/>
          </a:bodyPr>
          <a:p>
            <a:pPr algn="ctr">
              <a:lnSpc>
                <a:spcPct val="100000"/>
              </a:lnSpc>
            </a:pPr>
            <a:endParaRPr b="1" lang="ru-RU" sz="4200" spc="-1" strike="noStrike">
              <a:solidFill>
                <a:srgbClr val="cc0099"/>
              </a:solidFill>
              <a:latin typeface="Arial"/>
            </a:endParaRPr>
          </a:p>
        </p:txBody>
      </p:sp>
      <p:sp>
        <p:nvSpPr>
          <p:cNvPr id="151" name="Text Box 5"/>
          <p:cNvSpPr/>
          <p:nvPr/>
        </p:nvSpPr>
        <p:spPr>
          <a:xfrm>
            <a:off x="611280" y="0"/>
            <a:ext cx="5976720" cy="638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800"/>
              </a:spcBef>
            </a:pPr>
            <a:r>
              <a:rPr b="1" lang="ru-RU" sz="3600" spc="-1" strike="noStrike">
                <a:solidFill>
                  <a:srgbClr val="cc0099"/>
                </a:solidFill>
                <a:latin typeface="Arial"/>
              </a:rPr>
              <a:t>СПОСОБ  ПРИМЕНЕНИЯ</a:t>
            </a:r>
            <a:endParaRPr b="0" lang="uk-UA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Rectangle 6"/>
          <p:cNvSpPr/>
          <p:nvPr/>
        </p:nvSpPr>
        <p:spPr>
          <a:xfrm>
            <a:off x="179280" y="1491120"/>
            <a:ext cx="4824000" cy="43833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  <a:tabLst>
                <a:tab algn="l" pos="228600"/>
              </a:tabLst>
            </a:pPr>
            <a:r>
              <a:rPr b="0" lang="ru-RU" sz="2600" spc="-1" strike="noStrike">
                <a:solidFill>
                  <a:srgbClr val="cc0099"/>
                </a:solidFill>
                <a:latin typeface="Arial"/>
              </a:rPr>
              <a:t>ВЗРОСЛЫМ</a:t>
            </a:r>
            <a:r>
              <a:rPr b="0" lang="ru-RU" sz="2600" spc="-1" strike="noStrike">
                <a:solidFill>
                  <a:schemeClr val="accent2"/>
                </a:solidFill>
                <a:latin typeface="Arial"/>
              </a:rPr>
              <a:t>  по  1  таблетке  1 раз во время еды. </a:t>
            </a:r>
            <a:endParaRPr b="0" lang="uk-UA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228600"/>
              </a:tabLst>
            </a:pPr>
            <a:r>
              <a:rPr b="0" lang="ru-RU" sz="2600" spc="-1" strike="noStrike">
                <a:solidFill>
                  <a:schemeClr val="accent2"/>
                </a:solidFill>
                <a:latin typeface="Arial"/>
              </a:rPr>
              <a:t>В тяжелых случаях 2 раза в сутки.</a:t>
            </a:r>
            <a:endParaRPr b="0" lang="uk-UA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228600"/>
              </a:tabLst>
            </a:pP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228600"/>
              </a:tabLst>
            </a:pPr>
            <a:r>
              <a:rPr b="0" lang="ru-RU" sz="2600" spc="-1" strike="noStrike">
                <a:solidFill>
                  <a:srgbClr val="cc0099"/>
                </a:solidFill>
                <a:latin typeface="Arial"/>
              </a:rPr>
              <a:t>КУРС  ПРИЕМА</a:t>
            </a:r>
            <a:r>
              <a:rPr b="0" lang="ru-RU" sz="2600" spc="-1" strike="noStrike">
                <a:solidFill>
                  <a:schemeClr val="accent2"/>
                </a:solidFill>
                <a:latin typeface="Arial"/>
              </a:rPr>
              <a:t>  </a:t>
            </a:r>
            <a:endParaRPr b="0" lang="uk-UA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228600"/>
              </a:tabLst>
            </a:pPr>
            <a:r>
              <a:rPr b="0" lang="ru-RU" sz="2600" spc="-1" strike="noStrike">
                <a:solidFill>
                  <a:schemeClr val="accent2"/>
                </a:solidFill>
                <a:latin typeface="Arial"/>
              </a:rPr>
              <a:t>составляет  1 месяц. </a:t>
            </a:r>
            <a:endParaRPr b="0" lang="uk-UA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228600"/>
              </a:tabLst>
            </a:pP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228600"/>
              </a:tabLst>
            </a:pP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228600"/>
              </a:tabLst>
            </a:pPr>
            <a:r>
              <a:rPr b="0" lang="ru-RU" sz="2600" spc="-1" strike="noStrike">
                <a:solidFill>
                  <a:schemeClr val="accent2"/>
                </a:solidFill>
                <a:latin typeface="Arial"/>
              </a:rPr>
              <a:t>При необходимости курс повторяют дважды – трижды в год.</a:t>
            </a:r>
            <a:endParaRPr b="0" lang="uk-UA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3" name="Picture 9" descr="korobka2"/>
          <p:cNvPicPr/>
          <p:nvPr/>
        </p:nvPicPr>
        <p:blipFill>
          <a:blip r:embed="rId1"/>
          <a:stretch/>
        </p:blipFill>
        <p:spPr>
          <a:xfrm>
            <a:off x="4643280" y="1844640"/>
            <a:ext cx="4357440" cy="357156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 Box 7"/>
          <p:cNvSpPr/>
          <p:nvPr/>
        </p:nvSpPr>
        <p:spPr>
          <a:xfrm>
            <a:off x="3132000" y="189000"/>
            <a:ext cx="5687640" cy="638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800"/>
              </a:spcBef>
            </a:pPr>
            <a:r>
              <a:rPr b="1" lang="ru-RU" sz="3600" spc="-1" strike="noStrike">
                <a:solidFill>
                  <a:srgbClr val="cc0099"/>
                </a:solidFill>
                <a:latin typeface="Arial"/>
              </a:rPr>
              <a:t>ХОНДРОЭТИН  ФОРТЕ</a:t>
            </a:r>
            <a:endParaRPr b="0" lang="uk-UA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5" name="Picture 8" descr=""/>
          <p:cNvPicPr/>
          <p:nvPr/>
        </p:nvPicPr>
        <p:blipFill>
          <a:blip r:embed="rId1"/>
          <a:stretch/>
        </p:blipFill>
        <p:spPr>
          <a:xfrm>
            <a:off x="0" y="836640"/>
            <a:ext cx="4284360" cy="5732280"/>
          </a:xfrm>
          <a:prstGeom prst="rect">
            <a:avLst/>
          </a:prstGeom>
          <a:ln w="9525">
            <a:noFill/>
          </a:ln>
        </p:spPr>
      </p:pic>
      <p:sp>
        <p:nvSpPr>
          <p:cNvPr id="156" name="Rectangle 9"/>
          <p:cNvSpPr/>
          <p:nvPr/>
        </p:nvSpPr>
        <p:spPr>
          <a:xfrm>
            <a:off x="4356000" y="907920"/>
            <a:ext cx="4571640" cy="44766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chemeClr val="accent2"/>
                </a:solidFill>
                <a:latin typeface="Georgia"/>
              </a:rPr>
              <a:t>Предотвращает разрушение костей и суставов 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chemeClr val="accent2"/>
                </a:solidFill>
                <a:latin typeface="Georgia"/>
              </a:rPr>
              <a:t>Эффективен при различных повреждениях костной ткани и суставов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tangle 9"/>
          <p:cNvSpPr/>
          <p:nvPr/>
        </p:nvSpPr>
        <p:spPr>
          <a:xfrm>
            <a:off x="0" y="2286000"/>
            <a:ext cx="9143640" cy="759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chemeClr val="accent2"/>
                </a:solidFill>
                <a:latin typeface="Georgia"/>
              </a:rPr>
              <a:t>Спасибо за внимание!</a:t>
            </a: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Прямоугольник 4"/>
          <p:cNvSpPr/>
          <p:nvPr/>
        </p:nvSpPr>
        <p:spPr>
          <a:xfrm>
            <a:off x="0" y="3286080"/>
            <a:ext cx="91436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4040b2"/>
                </a:solidFill>
                <a:latin typeface="Arial"/>
              </a:rPr>
              <a:t>www.amritaclub.do.am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Box 2"/>
          <p:cNvSpPr/>
          <p:nvPr/>
        </p:nvSpPr>
        <p:spPr>
          <a:xfrm>
            <a:off x="684360" y="44280"/>
            <a:ext cx="4535280" cy="701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2001"/>
              </a:spcBef>
            </a:pPr>
            <a:endParaRPr b="1" lang="ru-RU" sz="4000" spc="-1" strike="noStrike">
              <a:solidFill>
                <a:srgbClr val="cc0099"/>
              </a:solidFill>
              <a:latin typeface="Arial"/>
            </a:endParaRPr>
          </a:p>
        </p:txBody>
      </p:sp>
      <p:sp>
        <p:nvSpPr>
          <p:cNvPr id="51" name="AutoShape 3"/>
          <p:cNvSpPr/>
          <p:nvPr/>
        </p:nvSpPr>
        <p:spPr>
          <a:xfrm flipH="1" flipV="1">
            <a:off x="1475640" y="2563200"/>
            <a:ext cx="7198920" cy="936360"/>
          </a:xfrm>
          <a:prstGeom prst="flowChartAlternateProcess">
            <a:avLst/>
          </a:prstGeom>
          <a:solidFill>
            <a:schemeClr val="bg1"/>
          </a:solidFill>
          <a:ln w="9525">
            <a:noFill/>
          </a:ln>
          <a:effectLst>
            <a:outerShdw algn="ctr" dir="13500000" dist="107423" rotWithShape="0">
              <a:srgbClr val="cc0099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 rot="10800000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Text Box 4"/>
          <p:cNvSpPr/>
          <p:nvPr/>
        </p:nvSpPr>
        <p:spPr>
          <a:xfrm>
            <a:off x="324000" y="189000"/>
            <a:ext cx="8280000" cy="17960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Артрит и артроз  для ревматологов – это то же самое, что для кардиолога - артериальная гипертензия или ишемическая болезнь сердца, а для эндокринолога – сахарный диабет. 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Text Box 5"/>
          <p:cNvSpPr/>
          <p:nvPr/>
        </p:nvSpPr>
        <p:spPr>
          <a:xfrm>
            <a:off x="1546200" y="2554200"/>
            <a:ext cx="7129080" cy="9428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0" lang="ru-RU" sz="2800" spc="-1" strike="noStrike">
                <a:solidFill>
                  <a:srgbClr val="ff6600"/>
                </a:solidFill>
                <a:latin typeface="Arial"/>
              </a:rPr>
              <a:t>По статистике</a:t>
            </a: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 ВООЗ этим недугом страдают </a:t>
            </a:r>
            <a:r>
              <a:rPr b="0" lang="ru-RU" sz="2800" spc="-1" strike="noStrike">
                <a:solidFill>
                  <a:srgbClr val="ff6600"/>
                </a:solidFill>
                <a:latin typeface="Arial"/>
              </a:rPr>
              <a:t>около 1% всех жителей Земли</a:t>
            </a: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 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Text Box 6"/>
          <p:cNvSpPr/>
          <p:nvPr/>
        </p:nvSpPr>
        <p:spPr>
          <a:xfrm>
            <a:off x="539640" y="4076640"/>
            <a:ext cx="7416360" cy="13694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0" lang="ru-RU" sz="2800" spc="-1" strike="noStrike">
                <a:solidFill>
                  <a:srgbClr val="ff6600"/>
                </a:solidFill>
                <a:latin typeface="Arial"/>
              </a:rPr>
              <a:t>Чаще всего — женщины</a:t>
            </a: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, которые вообще подвержены ревматическим заболеваниям гораздо больше мужчин.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 Box 2"/>
          <p:cNvSpPr/>
          <p:nvPr/>
        </p:nvSpPr>
        <p:spPr>
          <a:xfrm>
            <a:off x="900000" y="333360"/>
            <a:ext cx="6840000" cy="13694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Если не получает соответствующего лечения, человек становится инвалидом в течение 5-6 лет.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Text Box 3"/>
          <p:cNvSpPr/>
          <p:nvPr/>
        </p:nvSpPr>
        <p:spPr>
          <a:xfrm>
            <a:off x="4319640" y="1773360"/>
            <a:ext cx="4644720" cy="2827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0" lang="ru-RU" sz="2800" spc="-1" strike="noStrike">
                <a:solidFill>
                  <a:srgbClr val="ff6600"/>
                </a:solidFill>
                <a:latin typeface="Arial"/>
              </a:rPr>
              <a:t>Через 7  лет</a:t>
            </a: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 после начала заболевания, при недостаточном (неполном) лечении 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 </a:t>
            </a:r>
            <a:r>
              <a:rPr b="0" lang="ru-RU" sz="2800" spc="-1" strike="noStrike">
                <a:solidFill>
                  <a:srgbClr val="ff6600"/>
                </a:solidFill>
                <a:latin typeface="Arial"/>
              </a:rPr>
              <a:t>16% пациентов теряют работоспособность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Rectangle 4"/>
          <p:cNvSpPr/>
          <p:nvPr/>
        </p:nvSpPr>
        <p:spPr>
          <a:xfrm>
            <a:off x="424440" y="5157720"/>
            <a:ext cx="8031240" cy="5162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Треть из них становится инвалидами I степени.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8" name="Picture 5" descr=""/>
          <p:cNvPicPr/>
          <p:nvPr/>
        </p:nvPicPr>
        <p:blipFill>
          <a:blip r:embed="rId1"/>
          <a:stretch/>
        </p:blipFill>
        <p:spPr>
          <a:xfrm>
            <a:off x="250920" y="1773360"/>
            <a:ext cx="3673080" cy="245088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 Box 4"/>
          <p:cNvSpPr/>
          <p:nvPr/>
        </p:nvSpPr>
        <p:spPr>
          <a:xfrm>
            <a:off x="324000" y="0"/>
            <a:ext cx="6408360" cy="6991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2001"/>
              </a:spcBef>
            </a:pPr>
            <a:r>
              <a:rPr b="1" lang="ru-RU" sz="4000" spc="-1" strike="noStrike">
                <a:solidFill>
                  <a:srgbClr val="cc0099"/>
                </a:solidFill>
                <a:latin typeface="Arial"/>
              </a:rPr>
              <a:t>СЛОВАРЬ ТЕРМИНОВ:</a:t>
            </a:r>
            <a:endParaRPr b="0" lang="uk-UA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AutoShape 5"/>
          <p:cNvSpPr/>
          <p:nvPr/>
        </p:nvSpPr>
        <p:spPr>
          <a:xfrm flipH="1" flipV="1">
            <a:off x="394560" y="691560"/>
            <a:ext cx="6121080" cy="502920"/>
          </a:xfrm>
          <a:prstGeom prst="flowChartAlternateProcess">
            <a:avLst/>
          </a:prstGeom>
          <a:solidFill>
            <a:schemeClr val="bg1"/>
          </a:solidFill>
          <a:ln w="9525">
            <a:noFill/>
          </a:ln>
          <a:effectLst>
            <a:outerShdw algn="ctr" dir="13500000" dist="107423" rotWithShape="0">
              <a:srgbClr val="cc0099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 rot="10800000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Rectangle 6"/>
          <p:cNvSpPr/>
          <p:nvPr/>
        </p:nvSpPr>
        <p:spPr>
          <a:xfrm>
            <a:off x="324000" y="2421000"/>
            <a:ext cx="8569080" cy="31982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cc0099"/>
                </a:solidFill>
                <a:latin typeface="Arial"/>
              </a:rPr>
              <a:t>Остеоартроз</a:t>
            </a:r>
            <a:r>
              <a:rPr b="1" lang="ru-RU" sz="2800" spc="-1" strike="noStrike">
                <a:solidFill>
                  <a:schemeClr val="accent2"/>
                </a:solidFill>
                <a:latin typeface="Arial"/>
              </a:rPr>
              <a:t> - </a:t>
            </a: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это хроническое невоспалительное заболевание суставов (суставных хрящей) и окружающих их тканей (костноной).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cc0099"/>
                </a:solidFill>
                <a:latin typeface="Arial"/>
              </a:rPr>
              <a:t>Артрит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 – </a:t>
            </a: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воспаление одного или нескольких суставов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 (</a:t>
            </a:r>
            <a:r>
              <a:rPr b="1" lang="ru-RU" sz="2800" spc="-1" strike="noStrike">
                <a:solidFill>
                  <a:srgbClr val="cc0099"/>
                </a:solidFill>
                <a:latin typeface="Arial"/>
              </a:rPr>
              <a:t>полиартрит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), </a:t>
            </a: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при котором суставы опухают, становятся горячими на ощупь, кожа под ними краснеет, человек испытывает в них боль и ограничение в движениях.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Text Box 8"/>
          <p:cNvSpPr/>
          <p:nvPr/>
        </p:nvSpPr>
        <p:spPr>
          <a:xfrm>
            <a:off x="468360" y="981000"/>
            <a:ext cx="7992720" cy="12477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1" lang="ru-RU" sz="2800" spc="-1" strike="noStrike">
                <a:solidFill>
                  <a:srgbClr val="cc0099"/>
                </a:solidFill>
                <a:latin typeface="Arial"/>
              </a:rPr>
              <a:t>Артроз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– невосполительное заболевание суставов, в основе которого лежат дистрофические изменения суставного хряща.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 Box 2"/>
          <p:cNvSpPr/>
          <p:nvPr/>
        </p:nvSpPr>
        <p:spPr>
          <a:xfrm>
            <a:off x="324000" y="0"/>
            <a:ext cx="6408360" cy="6991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2001"/>
              </a:spcBef>
            </a:pPr>
            <a:r>
              <a:rPr b="1" lang="ru-RU" sz="4000" spc="-1" strike="noStrike">
                <a:solidFill>
                  <a:srgbClr val="cc0099"/>
                </a:solidFill>
                <a:latin typeface="Arial"/>
              </a:rPr>
              <a:t>СЛОВАРЬ ТЕРМИНОВ:</a:t>
            </a:r>
            <a:endParaRPr b="0" lang="uk-UA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AutoShape 3"/>
          <p:cNvSpPr/>
          <p:nvPr/>
        </p:nvSpPr>
        <p:spPr>
          <a:xfrm flipH="1" flipV="1">
            <a:off x="394560" y="691560"/>
            <a:ext cx="6121080" cy="502920"/>
          </a:xfrm>
          <a:prstGeom prst="flowChartAlternateProcess">
            <a:avLst/>
          </a:prstGeom>
          <a:solidFill>
            <a:schemeClr val="bg1"/>
          </a:solidFill>
          <a:ln w="9525">
            <a:noFill/>
          </a:ln>
          <a:effectLst>
            <a:outerShdw algn="ctr" dir="13500000" dist="107423" rotWithShape="0">
              <a:srgbClr val="cc0099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 rot="10800000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Text Box 6"/>
          <p:cNvSpPr/>
          <p:nvPr/>
        </p:nvSpPr>
        <p:spPr>
          <a:xfrm>
            <a:off x="324000" y="1197000"/>
            <a:ext cx="7992720" cy="12477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cc0099"/>
                </a:solidFill>
                <a:latin typeface="Arial"/>
              </a:rPr>
              <a:t>Спондилоартроз - </a:t>
            </a: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(от греч. spondylos — позвонок и arthron — сустав),  - хроническое дегенеративное заболевание мелких суставов позвоночника человека. 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Rectangle 7"/>
          <p:cNvSpPr/>
          <p:nvPr/>
        </p:nvSpPr>
        <p:spPr>
          <a:xfrm>
            <a:off x="395280" y="2565360"/>
            <a:ext cx="8064000" cy="882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cc0099"/>
                </a:solidFill>
                <a:latin typeface="Arial"/>
              </a:rPr>
              <a:t>Остеохондроз позвоночника – </a:t>
            </a:r>
            <a:r>
              <a:rPr b="0" lang="ru-RU" sz="1800" spc="-1" strike="noStrike">
                <a:solidFill>
                  <a:schemeClr val="accent2"/>
                </a:solidFill>
                <a:latin typeface="Arial"/>
              </a:rPr>
              <a:t> </a:t>
            </a: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разрушение межпозвонковых дисков.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Rectangle 8"/>
          <p:cNvSpPr/>
          <p:nvPr/>
        </p:nvSpPr>
        <p:spPr>
          <a:xfrm>
            <a:off x="324000" y="3573360"/>
            <a:ext cx="8064000" cy="12477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cc0099"/>
                </a:solidFill>
                <a:latin typeface="Arial"/>
              </a:rPr>
              <a:t>Плечелопаточный периартрит - </a:t>
            </a: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воспаление околосуставных тканей (суставной и сухожильных сумок) плечевого сустава.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Rectangle 9"/>
          <p:cNvSpPr/>
          <p:nvPr/>
        </p:nvSpPr>
        <p:spPr>
          <a:xfrm>
            <a:off x="250920" y="4869000"/>
            <a:ext cx="8353080" cy="5162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cc0099"/>
                </a:solidFill>
                <a:latin typeface="Arial"/>
              </a:rPr>
              <a:t>Хондропатия - </a:t>
            </a: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поражение хряща.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Rectangle 10"/>
          <p:cNvSpPr/>
          <p:nvPr/>
        </p:nvSpPr>
        <p:spPr>
          <a:xfrm>
            <a:off x="324000" y="5516640"/>
            <a:ext cx="8353080" cy="5162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cc0099"/>
                </a:solidFill>
                <a:latin typeface="Arial"/>
              </a:rPr>
              <a:t>Хондромаляции</a:t>
            </a: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 - расслоение (размягчение) хряща.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 Box 2"/>
          <p:cNvSpPr/>
          <p:nvPr/>
        </p:nvSpPr>
        <p:spPr>
          <a:xfrm>
            <a:off x="324000" y="0"/>
            <a:ext cx="6408360" cy="6991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2001"/>
              </a:spcBef>
            </a:pPr>
            <a:r>
              <a:rPr b="1" lang="ru-RU" sz="4000" spc="-1" strike="noStrike">
                <a:solidFill>
                  <a:srgbClr val="cc0099"/>
                </a:solidFill>
                <a:latin typeface="Arial"/>
              </a:rPr>
              <a:t>СЛОВАРЬ ТЕРМИНОВ:</a:t>
            </a:r>
            <a:endParaRPr b="0" lang="uk-UA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AutoShape 3"/>
          <p:cNvSpPr/>
          <p:nvPr/>
        </p:nvSpPr>
        <p:spPr>
          <a:xfrm flipH="1" flipV="1">
            <a:off x="394560" y="691560"/>
            <a:ext cx="6121080" cy="502920"/>
          </a:xfrm>
          <a:prstGeom prst="flowChartAlternateProcess">
            <a:avLst/>
          </a:prstGeom>
          <a:solidFill>
            <a:schemeClr val="bg1"/>
          </a:solidFill>
          <a:ln w="9525">
            <a:noFill/>
          </a:ln>
          <a:effectLst>
            <a:outerShdw algn="ctr" dir="13500000" dist="107423" rotWithShape="0">
              <a:srgbClr val="cc0099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 rot="10800000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Text Box 4"/>
          <p:cNvSpPr/>
          <p:nvPr/>
        </p:nvSpPr>
        <p:spPr>
          <a:xfrm>
            <a:off x="324000" y="1197000"/>
            <a:ext cx="7992720" cy="5162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cc0099"/>
                </a:solidFill>
                <a:latin typeface="Arial"/>
              </a:rPr>
              <a:t>Бурсит - </a:t>
            </a: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воспалении околосуставных сумок</a:t>
            </a:r>
            <a:r>
              <a:rPr b="0" lang="ru-RU" sz="1800" spc="-1" strike="noStrike">
                <a:solidFill>
                  <a:schemeClr val="accent2"/>
                </a:solidFill>
                <a:latin typeface="Arial"/>
              </a:rPr>
              <a:t>.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Rectangle 6"/>
          <p:cNvSpPr/>
          <p:nvPr/>
        </p:nvSpPr>
        <p:spPr>
          <a:xfrm>
            <a:off x="324000" y="1989000"/>
            <a:ext cx="8064000" cy="882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cc0099"/>
                </a:solidFill>
                <a:latin typeface="Arial"/>
              </a:rPr>
              <a:t>Тендовагинит - </a:t>
            </a:r>
            <a:r>
              <a:rPr b="0" lang="ru-RU" sz="1800" spc="-1" strike="noStrike">
                <a:solidFill>
                  <a:schemeClr val="accent2"/>
                </a:solidFill>
                <a:latin typeface="Arial"/>
              </a:rPr>
              <a:t> </a:t>
            </a: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воспаление синовиального влагалища сухожилия.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Rectangle 7"/>
          <p:cNvSpPr/>
          <p:nvPr/>
        </p:nvSpPr>
        <p:spPr>
          <a:xfrm>
            <a:off x="324000" y="3213000"/>
            <a:ext cx="8353080" cy="5162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cc0099"/>
                </a:solidFill>
                <a:latin typeface="Arial"/>
              </a:rPr>
              <a:t>Хондропатия - </a:t>
            </a: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поражение хряща.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Box 4"/>
          <p:cNvSpPr/>
          <p:nvPr/>
        </p:nvSpPr>
        <p:spPr>
          <a:xfrm>
            <a:off x="1258920" y="333360"/>
            <a:ext cx="6768720" cy="6991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2001"/>
              </a:spcBef>
            </a:pPr>
            <a:r>
              <a:rPr b="1" lang="ru-RU" sz="4000" spc="-1" strike="noStrike">
                <a:solidFill>
                  <a:srgbClr val="cc0099"/>
                </a:solidFill>
                <a:latin typeface="Arial"/>
              </a:rPr>
              <a:t>Ваша надежная опора!!!</a:t>
            </a:r>
            <a:endParaRPr b="0" lang="uk-UA" sz="4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6" name="Picture 5" descr="korobka2"/>
          <p:cNvPicPr/>
          <p:nvPr/>
        </p:nvPicPr>
        <p:blipFill>
          <a:blip r:embed="rId1"/>
          <a:stretch/>
        </p:blipFill>
        <p:spPr>
          <a:xfrm>
            <a:off x="1476360" y="1268280"/>
            <a:ext cx="5752800" cy="471600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 Box 4"/>
          <p:cNvSpPr/>
          <p:nvPr/>
        </p:nvSpPr>
        <p:spPr>
          <a:xfrm>
            <a:off x="684360" y="333360"/>
            <a:ext cx="4535280" cy="6991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2001"/>
              </a:spcBef>
            </a:pPr>
            <a:r>
              <a:rPr b="1" lang="ru-RU" sz="4000" spc="-1" strike="noStrike">
                <a:solidFill>
                  <a:srgbClr val="cc0099"/>
                </a:solidFill>
                <a:latin typeface="Arial"/>
              </a:rPr>
              <a:t>СОСТАВ:</a:t>
            </a:r>
            <a:endParaRPr b="0" lang="uk-UA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AutoShape 5"/>
          <p:cNvSpPr/>
          <p:nvPr/>
        </p:nvSpPr>
        <p:spPr>
          <a:xfrm flipH="1" flipV="1">
            <a:off x="467640" y="1051920"/>
            <a:ext cx="2952360" cy="502920"/>
          </a:xfrm>
          <a:prstGeom prst="flowChartAlternateProcess">
            <a:avLst/>
          </a:prstGeom>
          <a:solidFill>
            <a:schemeClr val="bg1"/>
          </a:solidFill>
          <a:ln w="9525">
            <a:noFill/>
          </a:ln>
          <a:effectLst>
            <a:outerShdw algn="ctr" dir="13500000" dist="107423" rotWithShape="0">
              <a:srgbClr val="cc0099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 rot="10800000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Rectangle 7"/>
          <p:cNvSpPr/>
          <p:nvPr/>
        </p:nvSpPr>
        <p:spPr>
          <a:xfrm>
            <a:off x="539640" y="1125360"/>
            <a:ext cx="5687640" cy="56944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600" spc="-1" strike="noStrike">
                <a:solidFill>
                  <a:schemeClr val="accent2"/>
                </a:solidFill>
                <a:latin typeface="Arial"/>
              </a:rPr>
              <a:t>Глюкозамина гидрохлорид - </a:t>
            </a:r>
            <a:r>
              <a:rPr b="0" lang="uk-UA" sz="2600" spc="-1" strike="noStrike">
                <a:solidFill>
                  <a:schemeClr val="accent2"/>
                </a:solidFill>
                <a:latin typeface="Arial"/>
              </a:rPr>
              <a:t>350 мг,  </a:t>
            </a:r>
            <a:endParaRPr b="0" lang="uk-UA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600" spc="-1" strike="noStrike">
                <a:solidFill>
                  <a:schemeClr val="accent2"/>
                </a:solidFill>
                <a:latin typeface="Arial"/>
              </a:rPr>
              <a:t>Хондроитина сульфат </a:t>
            </a:r>
            <a:r>
              <a:rPr b="0" lang="uk-UA" sz="2600" spc="-1" strike="noStrike">
                <a:solidFill>
                  <a:schemeClr val="accent2"/>
                </a:solidFill>
                <a:latin typeface="Arial"/>
              </a:rPr>
              <a:t>– 250 мг;</a:t>
            </a:r>
            <a:endParaRPr b="0" lang="uk-UA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600" spc="-1" strike="noStrike">
                <a:solidFill>
                  <a:schemeClr val="accent2"/>
                </a:solidFill>
                <a:latin typeface="Arial"/>
              </a:rPr>
              <a:t>Клетчатка моркови;</a:t>
            </a:r>
            <a:endParaRPr b="0" lang="uk-UA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600" spc="-1" strike="noStrike" u="sng">
                <a:solidFill>
                  <a:srgbClr val="ff6600"/>
                </a:solidFill>
                <a:uFillTx/>
                <a:latin typeface="Arial"/>
              </a:rPr>
              <a:t>Экстракты:</a:t>
            </a:r>
            <a:r>
              <a:rPr b="0" lang="ru-RU" sz="2600" spc="-1" strike="noStrike">
                <a:solidFill>
                  <a:schemeClr val="accent2"/>
                </a:solidFill>
                <a:latin typeface="Arial"/>
              </a:rPr>
              <a:t> </a:t>
            </a:r>
            <a:endParaRPr b="0" lang="uk-UA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333399"/>
              </a:buClr>
              <a:buFont typeface="Wingdings" charset="2"/>
              <a:buChar char=""/>
            </a:pPr>
            <a:r>
              <a:rPr b="0" lang="ru-RU" sz="2600" spc="-1" strike="noStrike">
                <a:solidFill>
                  <a:schemeClr val="accent2"/>
                </a:solidFill>
                <a:latin typeface="Arial"/>
              </a:rPr>
              <a:t>      </a:t>
            </a:r>
            <a:r>
              <a:rPr b="0" lang="ru-RU" sz="2600" spc="-1" strike="noStrike">
                <a:solidFill>
                  <a:schemeClr val="accent2"/>
                </a:solidFill>
                <a:latin typeface="Arial"/>
              </a:rPr>
              <a:t>хвоща полевого,</a:t>
            </a:r>
            <a:endParaRPr b="0" lang="uk-UA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333399"/>
              </a:buClr>
              <a:buFont typeface="Wingdings" charset="2"/>
              <a:buChar char=""/>
            </a:pPr>
            <a:r>
              <a:rPr b="0" lang="ru-RU" sz="2600" spc="-1" strike="noStrike">
                <a:solidFill>
                  <a:schemeClr val="accent2"/>
                </a:solidFill>
                <a:latin typeface="Arial"/>
              </a:rPr>
              <a:t>      </a:t>
            </a:r>
            <a:r>
              <a:rPr b="0" lang="ru-RU" sz="2600" spc="-1" strike="noStrike">
                <a:solidFill>
                  <a:schemeClr val="accent2"/>
                </a:solidFill>
                <a:latin typeface="Arial"/>
              </a:rPr>
              <a:t>коры вербы белой, </a:t>
            </a:r>
            <a:endParaRPr b="0" lang="uk-UA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333399"/>
              </a:buClr>
              <a:buFont typeface="Wingdings" charset="2"/>
              <a:buChar char=""/>
            </a:pPr>
            <a:r>
              <a:rPr b="0" lang="ru-RU" sz="2600" spc="-1" strike="noStrike">
                <a:solidFill>
                  <a:schemeClr val="accent2"/>
                </a:solidFill>
                <a:latin typeface="Arial"/>
              </a:rPr>
              <a:t>      </a:t>
            </a:r>
            <a:r>
              <a:rPr b="0" lang="ru-RU" sz="2600" spc="-1" strike="noStrike">
                <a:solidFill>
                  <a:schemeClr val="accent2"/>
                </a:solidFill>
                <a:latin typeface="Arial"/>
              </a:rPr>
              <a:t>куркумы; </a:t>
            </a:r>
            <a:endParaRPr b="0" lang="uk-UA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333399"/>
              </a:buClr>
              <a:buFont typeface="Wingdings" charset="2"/>
              <a:buChar char=""/>
            </a:pPr>
            <a:r>
              <a:rPr b="0" lang="ru-RU" sz="2600" spc="-1" strike="noStrike">
                <a:solidFill>
                  <a:schemeClr val="accent2"/>
                </a:solidFill>
                <a:latin typeface="Arial"/>
              </a:rPr>
              <a:t>      </a:t>
            </a:r>
            <a:r>
              <a:rPr b="0" lang="ru-RU" sz="2600" spc="-1" strike="noStrike">
                <a:solidFill>
                  <a:schemeClr val="accent2"/>
                </a:solidFill>
                <a:latin typeface="Arial"/>
              </a:rPr>
              <a:t>крапивы двудомной</a:t>
            </a:r>
            <a:endParaRPr b="0" lang="uk-UA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333399"/>
              </a:buClr>
              <a:buFont typeface="Wingdings" charset="2"/>
              <a:buChar char=""/>
            </a:pPr>
            <a:r>
              <a:rPr b="0" lang="ru-RU" sz="2600" spc="-1" strike="noStrike">
                <a:solidFill>
                  <a:schemeClr val="accent2"/>
                </a:solidFill>
                <a:latin typeface="Arial"/>
              </a:rPr>
              <a:t>      </a:t>
            </a:r>
            <a:r>
              <a:rPr b="0" lang="ru-RU" sz="2600" spc="-1" strike="noStrike">
                <a:solidFill>
                  <a:schemeClr val="accent2"/>
                </a:solidFill>
                <a:latin typeface="Arial"/>
              </a:rPr>
              <a:t>сабельника</a:t>
            </a:r>
            <a:endParaRPr b="0" lang="uk-UA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600" spc="-1" strike="noStrike" u="sng">
                <a:solidFill>
                  <a:srgbClr val="ff6600"/>
                </a:solidFill>
                <a:uFillTx/>
                <a:latin typeface="Arial"/>
              </a:rPr>
              <a:t>Витамины:</a:t>
            </a:r>
            <a:endParaRPr b="0" lang="uk-UA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2600" spc="-1" strike="noStrike">
                <a:solidFill>
                  <a:schemeClr val="accent2"/>
                </a:solidFill>
                <a:latin typeface="Arial"/>
              </a:rPr>
              <a:t>С – 10 мг,  В1 – 0,1 мг, </a:t>
            </a:r>
            <a:endParaRPr b="0" lang="uk-UA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2600" spc="-1" strike="noStrike">
                <a:solidFill>
                  <a:schemeClr val="accent2"/>
                </a:solidFill>
                <a:latin typeface="Arial"/>
              </a:rPr>
              <a:t>В9 – 10 мкг, D3 – 1 мкг;</a:t>
            </a:r>
            <a:endParaRPr b="0" lang="uk-UA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0" name="Picture 10" descr="korobka2"/>
          <p:cNvPicPr/>
          <p:nvPr/>
        </p:nvPicPr>
        <p:blipFill>
          <a:blip r:embed="rId1"/>
          <a:stretch/>
        </p:blipFill>
        <p:spPr>
          <a:xfrm>
            <a:off x="4859280" y="2349360"/>
            <a:ext cx="3736440" cy="306360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691</TotalTime>
  <Application>LibreOffice/7.5.2.2$Windows_X86_64 LibreOffice_project/53bb9681a964705cf672590721dbc85eb4d0c3a2</Application>
  <AppVersion>15.0000</AppVersion>
  <Words>909</Words>
  <Paragraphs>155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2009-02-23T12:37:05Z</dcterms:created>
  <dc:creator>Amrita - Все для здоров'я та краси</dc:creator>
  <dc:description/>
  <dc:language>uk-UA</dc:language>
  <cp:lastModifiedBy>Саша</cp:lastModifiedBy>
  <dcterms:modified xsi:type="dcterms:W3CDTF">2010-08-14T09:00:11Z</dcterms:modified>
  <cp:revision>21</cp:revision>
  <dc:subject/>
  <dc:title>Презентація Хондроетин форте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28</vt:i4>
  </property>
</Properties>
</file>