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media/image1.jpeg" ContentType="image/jpeg"/>
  <Override PartName="/ppt/media/image13.png" ContentType="image/png"/>
  <Override PartName="/ppt/media/image8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0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9.png" ContentType="image/png"/>
  <Override PartName="/ppt/media/image14.jpeg" ContentType="image/jpeg"/>
  <Override PartName="/ppt/media/image15.png" ContentType="image/png"/>
  <Override PartName="/ppt/media/image16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1.xml" ContentType="application/vnd.openxmlformats-officedocument.presentationml.slide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36FB5CE-0443-4103-827B-B8183000E27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A9B7CA-194E-4E45-BF1B-92FEB0AA779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E83C040-60EB-46C3-B890-D38225BD273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0D4115A-3147-4B0D-846E-10A91410016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164F756-61D2-412B-925E-B8D4FE99B38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5571AE4-863F-457A-8DA4-C67713F7B10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CD15DCA-B6B2-47BB-BFF8-FEC72B9425E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70707D7-8EDC-46E8-977A-F9909FFB4F0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088C051-2A6D-4323-8211-F7FAC9304CA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348596A-749B-4F30-A610-0003B620DCA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F949337-B2CD-4B86-937C-41021C23771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0576628-7A13-4D1B-B2D7-4C8AFFCC14A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 descr="Шаблон_point-2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9525">
            <a:noFill/>
          </a:ln>
        </p:spPr>
      </p:pic>
      <p:pic>
        <p:nvPicPr>
          <p:cNvPr id="1" name="Picture 8" descr="Logo"/>
          <p:cNvPicPr/>
          <p:nvPr/>
        </p:nvPicPr>
        <p:blipFill>
          <a:blip r:embed="rId3"/>
          <a:stretch/>
        </p:blipFill>
        <p:spPr>
          <a:xfrm>
            <a:off x="7812000" y="6165720"/>
            <a:ext cx="1080720" cy="483840"/>
          </a:xfrm>
          <a:prstGeom prst="rect">
            <a:avLst/>
          </a:prstGeom>
          <a:ln w="9525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OpenSymbo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ct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D41AF0B-CD67-47D2-ABBD-80B17962D395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5"/>
          <p:cNvGrpSpPr/>
          <p:nvPr/>
        </p:nvGrpSpPr>
        <p:grpSpPr>
          <a:xfrm>
            <a:off x="0" y="928800"/>
            <a:ext cx="9143640" cy="5789160"/>
            <a:chOff x="0" y="928800"/>
            <a:chExt cx="9143640" cy="5789160"/>
          </a:xfrm>
        </p:grpSpPr>
        <p:sp>
          <p:nvSpPr>
            <p:cNvPr id="44" name="Text Box 4"/>
            <p:cNvSpPr/>
            <p:nvPr/>
          </p:nvSpPr>
          <p:spPr>
            <a:xfrm>
              <a:off x="928800" y="928800"/>
              <a:ext cx="7703640" cy="1004040"/>
            </a:xfrm>
            <a:prstGeom prst="rect">
              <a:avLst/>
            </a:prstGeom>
            <a:noFill/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spcBef>
                  <a:spcPts val="2999"/>
                </a:spcBef>
              </a:pPr>
              <a:r>
                <a:rPr b="1" lang="uk-UA" sz="6000" spc="-1" strike="noStrike">
                  <a:solidFill>
                    <a:srgbClr val="cc0099"/>
                  </a:solidFill>
                  <a:latin typeface="Arial"/>
                </a:rPr>
                <a:t>Коллаген форте</a:t>
              </a:r>
              <a:endParaRPr b="0" lang="uk-UA" sz="6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45" name="Picture 5" descr="korobka"/>
            <p:cNvPicPr/>
            <p:nvPr/>
          </p:nvPicPr>
          <p:blipFill>
            <a:blip r:embed="rId1"/>
            <a:stretch/>
          </p:blipFill>
          <p:spPr>
            <a:xfrm>
              <a:off x="3071880" y="3714840"/>
              <a:ext cx="3785760" cy="3003120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46" name="Прямоугольник 3"/>
            <p:cNvSpPr/>
            <p:nvPr/>
          </p:nvSpPr>
          <p:spPr>
            <a:xfrm>
              <a:off x="0" y="2286000"/>
              <a:ext cx="9143640" cy="821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  <a:scene3d>
                <a:camera prst="orthographicFront"/>
                <a:lightRig dir="tl" rig="flat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/>
                </a:contourClr>
              </a:sp3d>
            </a:bodyPr>
            <a:p>
              <a:pPr algn="ctr">
                <a:lnSpc>
                  <a:spcPct val="100000"/>
                </a:lnSpc>
              </a:pPr>
              <a:r>
                <a:rPr b="1" lang="uk-UA" sz="2400" spc="-1" strike="noStrike">
                  <a:solidFill>
                    <a:srgbClr val="2d2da9"/>
                  </a:solidFill>
                  <a:latin typeface="Arial"/>
                </a:rPr>
                <a:t>«Amrita – Все для здоров</a:t>
              </a:r>
              <a:r>
                <a:rPr b="1" lang="en-US" sz="2400" spc="-1" strike="noStrike">
                  <a:solidFill>
                    <a:srgbClr val="2d2da9"/>
                  </a:solidFill>
                  <a:latin typeface="Arial"/>
                </a:rPr>
                <a:t>’</a:t>
              </a:r>
              <a:r>
                <a:rPr b="1" lang="ru-RU" sz="2400" spc="-1" strike="noStrike">
                  <a:solidFill>
                    <a:srgbClr val="2d2da9"/>
                  </a:solidFill>
                  <a:latin typeface="Arial"/>
                </a:rPr>
                <a:t>я та краси</a:t>
              </a:r>
              <a:r>
                <a:rPr b="1" lang="uk-UA" sz="2400" spc="-1" strike="noStrike">
                  <a:solidFill>
                    <a:srgbClr val="2d2da9"/>
                  </a:solidFill>
                  <a:latin typeface="Arial"/>
                </a:rPr>
                <a:t>» – перший повністю україномовний сайт Амріта</a:t>
              </a:r>
              <a:endParaRPr b="0" lang="uk-UA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" name="Прямоугольник 4"/>
            <p:cNvSpPr/>
            <p:nvPr/>
          </p:nvSpPr>
          <p:spPr>
            <a:xfrm>
              <a:off x="0" y="3244320"/>
              <a:ext cx="914364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en-US" sz="2000" spc="-1" strike="noStrike">
                  <a:solidFill>
                    <a:srgbClr val="4040b2"/>
                  </a:solidFill>
                  <a:latin typeface="Arial"/>
                </a:rPr>
                <a:t>www.amritaclub.do.am</a:t>
              </a:r>
              <a:endParaRPr b="0" lang="uk-UA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5"/>
          <p:cNvSpPr/>
          <p:nvPr/>
        </p:nvSpPr>
        <p:spPr>
          <a:xfrm>
            <a:off x="395280" y="1195560"/>
            <a:ext cx="8497440" cy="3807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Коллаген - это жизненно важный элемент для поддержания молодости кожи и ее потянутого состояния.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Строительный белок соединительной ткани.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Он выполняет пластические функции, является основным элементом коллагеновых волокон, которые образуют так называемый "каркас" кожи.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" name="Picture 6" descr=""/>
          <p:cNvPicPr/>
          <p:nvPr/>
        </p:nvPicPr>
        <p:blipFill>
          <a:blip r:embed="rId1"/>
          <a:stretch/>
        </p:blipFill>
        <p:spPr>
          <a:xfrm>
            <a:off x="0" y="5043600"/>
            <a:ext cx="3850920" cy="1814040"/>
          </a:xfrm>
          <a:prstGeom prst="rect">
            <a:avLst/>
          </a:prstGeom>
          <a:ln w="9525">
            <a:noFill/>
          </a:ln>
        </p:spPr>
      </p:pic>
      <p:sp>
        <p:nvSpPr>
          <p:cNvPr id="75" name="AutoShape 7"/>
          <p:cNvSpPr/>
          <p:nvPr/>
        </p:nvSpPr>
        <p:spPr>
          <a:xfrm flipH="1" flipV="1">
            <a:off x="610920" y="189000"/>
            <a:ext cx="7489440" cy="86328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r>
              <a:rPr b="1" lang="ru-RU" sz="4200" spc="-1" strike="noStrike">
                <a:solidFill>
                  <a:srgbClr val="cc0099"/>
                </a:solidFill>
                <a:latin typeface="Arial"/>
              </a:rPr>
              <a:t>КОЛЛАГЕНА ГИДРОЛИЗАТ</a:t>
            </a:r>
            <a:endParaRPr b="0" lang="uk-UA" sz="4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AutoShape 4"/>
          <p:cNvSpPr/>
          <p:nvPr/>
        </p:nvSpPr>
        <p:spPr>
          <a:xfrm flipH="1" flipV="1">
            <a:off x="610920" y="189000"/>
            <a:ext cx="7489440" cy="86328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r>
              <a:rPr b="1" lang="ru-RU" sz="4200" spc="-1" strike="noStrike">
                <a:solidFill>
                  <a:srgbClr val="cc0099"/>
                </a:solidFill>
                <a:latin typeface="Arial"/>
              </a:rPr>
              <a:t>ЭКСТРАКТ БОСВЕЛИИ </a:t>
            </a:r>
            <a:endParaRPr b="0" lang="uk-UA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Text Box 5"/>
          <p:cNvSpPr/>
          <p:nvPr/>
        </p:nvSpPr>
        <p:spPr>
          <a:xfrm>
            <a:off x="395280" y="1411200"/>
            <a:ext cx="5256000" cy="4081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Его действие аналогичен действию нестероидных противовоспалительных средств (НПВС)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Единственное отличие — босвелия не дает побочных эффектов присущих НПВС.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" name="Picture 7" descr=""/>
          <p:cNvPicPr/>
          <p:nvPr/>
        </p:nvPicPr>
        <p:blipFill>
          <a:blip r:embed="rId1"/>
          <a:stretch/>
        </p:blipFill>
        <p:spPr>
          <a:xfrm>
            <a:off x="5796000" y="1557360"/>
            <a:ext cx="2714400" cy="41763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AutoShape 4"/>
          <p:cNvSpPr/>
          <p:nvPr/>
        </p:nvSpPr>
        <p:spPr>
          <a:xfrm flipH="1" flipV="1">
            <a:off x="610920" y="188280"/>
            <a:ext cx="7489440" cy="71892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r>
              <a:rPr b="1" lang="ru-RU" sz="4200" spc="-1" strike="noStrike">
                <a:solidFill>
                  <a:srgbClr val="cc0099"/>
                </a:solidFill>
                <a:latin typeface="Arial"/>
              </a:rPr>
              <a:t>ЭКСТРАКТ КОРНЯ ЛОПУХА</a:t>
            </a:r>
            <a:endParaRPr b="0" lang="uk-UA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Text Box 7"/>
          <p:cNvSpPr/>
          <p:nvPr/>
        </p:nvSpPr>
        <p:spPr>
          <a:xfrm>
            <a:off x="395280" y="981000"/>
            <a:ext cx="5976720" cy="4533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 u="sng">
                <a:solidFill>
                  <a:srgbClr val="ff6600"/>
                </a:solidFill>
                <a:uFillTx/>
                <a:latin typeface="Arial"/>
              </a:rPr>
              <a:t>Содержит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полисахарид инулина, протеин, эфирное бардановое и жирное масла, дубильные вещества, горечи, пальмитиновую и стеариновую кислоты, слизи, смолы.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Лопух богат такими микроэлементами, как медь, титан, бор, марганец,</a:t>
            </a: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стронций, цинк, олово, ванадий и железо.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" name="Picture 8" descr=""/>
          <p:cNvPicPr/>
          <p:nvPr/>
        </p:nvPicPr>
        <p:blipFill>
          <a:blip r:embed="rId1"/>
          <a:stretch/>
        </p:blipFill>
        <p:spPr>
          <a:xfrm>
            <a:off x="6443640" y="1197000"/>
            <a:ext cx="2360160" cy="3887280"/>
          </a:xfrm>
          <a:prstGeom prst="rect">
            <a:avLst/>
          </a:prstGeom>
          <a:ln w="9525">
            <a:noFill/>
          </a:ln>
        </p:spPr>
      </p:pic>
      <p:sp>
        <p:nvSpPr>
          <p:cNvPr id="82" name="Text Box 9"/>
          <p:cNvSpPr/>
          <p:nvPr/>
        </p:nvSpPr>
        <p:spPr>
          <a:xfrm>
            <a:off x="539640" y="5661000"/>
            <a:ext cx="5400360" cy="366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Text Box 10"/>
          <p:cNvSpPr/>
          <p:nvPr/>
        </p:nvSpPr>
        <p:spPr>
          <a:xfrm>
            <a:off x="250920" y="5589720"/>
            <a:ext cx="6913080" cy="942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 u="sng">
                <a:solidFill>
                  <a:srgbClr val="ff6600"/>
                </a:solidFill>
                <a:uFillTx/>
                <a:latin typeface="Arial"/>
              </a:rPr>
              <a:t>Способствует: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нормализации солевого обмена. Усиливает действие коллагена.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AutoShape 2"/>
          <p:cNvSpPr/>
          <p:nvPr/>
        </p:nvSpPr>
        <p:spPr>
          <a:xfrm flipH="1" flipV="1">
            <a:off x="610920" y="188280"/>
            <a:ext cx="7489440" cy="71892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r>
              <a:rPr b="1" lang="ru-RU" sz="4200" spc="-1" strike="noStrike">
                <a:solidFill>
                  <a:srgbClr val="cc0099"/>
                </a:solidFill>
                <a:latin typeface="Arial"/>
              </a:rPr>
              <a:t>ЭКСТРАКТ ЧЕРЕДЫ</a:t>
            </a:r>
            <a:endParaRPr b="0" lang="uk-UA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Text Box 3"/>
          <p:cNvSpPr/>
          <p:nvPr/>
        </p:nvSpPr>
        <p:spPr>
          <a:xfrm>
            <a:off x="250920" y="5697360"/>
            <a:ext cx="8172000" cy="942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 u="sng">
                <a:solidFill>
                  <a:srgbClr val="ff6600"/>
                </a:solidFill>
                <a:uFillTx/>
                <a:latin typeface="Arial"/>
              </a:rPr>
              <a:t>Обладает: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 - противовоспалительным действием.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" name="Picture 5" descr=""/>
          <p:cNvPicPr/>
          <p:nvPr/>
        </p:nvPicPr>
        <p:blipFill>
          <a:blip r:embed="rId1"/>
          <a:stretch/>
        </p:blipFill>
        <p:spPr>
          <a:xfrm>
            <a:off x="6372360" y="1052640"/>
            <a:ext cx="2771280" cy="4681080"/>
          </a:xfrm>
          <a:prstGeom prst="rect">
            <a:avLst/>
          </a:prstGeom>
          <a:ln w="9525">
            <a:noFill/>
          </a:ln>
        </p:spPr>
      </p:pic>
      <p:sp>
        <p:nvSpPr>
          <p:cNvPr id="87" name="Text Box 6"/>
          <p:cNvSpPr/>
          <p:nvPr/>
        </p:nvSpPr>
        <p:spPr>
          <a:xfrm>
            <a:off x="395280" y="1052640"/>
            <a:ext cx="5760720" cy="3680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 u="sng">
                <a:solidFill>
                  <a:srgbClr val="ff6600"/>
                </a:solidFill>
                <a:uFillTx/>
                <a:latin typeface="Arial"/>
              </a:rPr>
              <a:t>Содержит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аскорбиновую кислоту (витамин С), каротиноиды, дубильные вещества (до 4,46%), горечи, слизи.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Большое количество марганца, а также небольшие количества эссенциального (эфирного) масла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utoShape 2"/>
          <p:cNvSpPr/>
          <p:nvPr/>
        </p:nvSpPr>
        <p:spPr>
          <a:xfrm flipH="1" flipV="1">
            <a:off x="468000" y="188280"/>
            <a:ext cx="7489440" cy="71892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r>
              <a:rPr b="1" lang="ru-RU" sz="4200" spc="-1" strike="noStrike">
                <a:solidFill>
                  <a:srgbClr val="cc0099"/>
                </a:solidFill>
                <a:latin typeface="Arial"/>
              </a:rPr>
              <a:t>КЛЕТЧАТКА МОРКОВИ</a:t>
            </a:r>
            <a:endParaRPr b="0" lang="uk-UA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 Box 3"/>
          <p:cNvSpPr/>
          <p:nvPr/>
        </p:nvSpPr>
        <p:spPr>
          <a:xfrm>
            <a:off x="250920" y="5697360"/>
            <a:ext cx="8172000" cy="942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 u="sng">
                <a:solidFill>
                  <a:srgbClr val="ff6600"/>
                </a:solidFill>
                <a:uFillTx/>
                <a:latin typeface="Arial"/>
              </a:rPr>
              <a:t>Обладает: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 - противовоспалительным действием.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 Box 5"/>
          <p:cNvSpPr/>
          <p:nvPr/>
        </p:nvSpPr>
        <p:spPr>
          <a:xfrm>
            <a:off x="395280" y="1052640"/>
            <a:ext cx="5976720" cy="4213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 u="sng">
                <a:solidFill>
                  <a:srgbClr val="ff6600"/>
                </a:solidFill>
                <a:uFillTx/>
                <a:latin typeface="Arial"/>
              </a:rPr>
              <a:t>Содержит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каротины,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витамины С, В6,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фолиевую кислоту, железо и калий.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Улучшает микроциркуляцию и обменные процессы в тканях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1" lang="ru-RU" sz="2800" spc="-1" strike="noStrike" u="sng">
                <a:solidFill>
                  <a:srgbClr val="cc0099"/>
                </a:solidFill>
                <a:uFillTx/>
                <a:latin typeface="Arial"/>
              </a:rPr>
              <a:t>Способствует усилению действия коллагена.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Picture 6" descr=""/>
          <p:cNvPicPr/>
          <p:nvPr/>
        </p:nvPicPr>
        <p:blipFill>
          <a:blip r:embed="rId1"/>
          <a:stretch/>
        </p:blipFill>
        <p:spPr>
          <a:xfrm>
            <a:off x="6443640" y="1197000"/>
            <a:ext cx="2700000" cy="4463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utoShape 4"/>
          <p:cNvSpPr/>
          <p:nvPr/>
        </p:nvSpPr>
        <p:spPr>
          <a:xfrm flipH="1" flipV="1">
            <a:off x="250560" y="620640"/>
            <a:ext cx="7489440" cy="360000"/>
          </a:xfrm>
          <a:prstGeom prst="flowChartAlternateProcess">
            <a:avLst/>
          </a:prstGeom>
          <a:solidFill>
            <a:srgbClr val="c0c0c0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1" lang="ru-RU" sz="4200" spc="-1" strike="noStrike">
              <a:solidFill>
                <a:srgbClr val="cc0099"/>
              </a:solidFill>
              <a:latin typeface="Arial"/>
            </a:endParaRPr>
          </a:p>
        </p:txBody>
      </p:sp>
      <p:sp>
        <p:nvSpPr>
          <p:cNvPr id="93" name="Text Box 5"/>
          <p:cNvSpPr/>
          <p:nvPr/>
        </p:nvSpPr>
        <p:spPr>
          <a:xfrm>
            <a:off x="324000" y="0"/>
            <a:ext cx="881964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1" lang="ru-RU" sz="3600" spc="-1" strike="noStrike">
                <a:solidFill>
                  <a:srgbClr val="cc0099"/>
                </a:solidFill>
                <a:latin typeface="Arial"/>
              </a:rPr>
              <a:t>ФАРМАКОЛОГИЧЕСКИЕ СВОЙСТВА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ext Box 6"/>
          <p:cNvSpPr/>
          <p:nvPr/>
        </p:nvSpPr>
        <p:spPr>
          <a:xfrm>
            <a:off x="4356000" y="907920"/>
            <a:ext cx="4679640" cy="46602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Способствует восстановлению суставно–связочного аппарата хребта и суставов;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Способствует активизации выработке внутрисуставной жидкости;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Picture 7" descr=""/>
          <p:cNvPicPr/>
          <p:nvPr/>
        </p:nvPicPr>
        <p:blipFill>
          <a:blip r:embed="rId1"/>
          <a:stretch/>
        </p:blipFill>
        <p:spPr>
          <a:xfrm>
            <a:off x="250920" y="1700280"/>
            <a:ext cx="3887280" cy="36460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AutoShape 2"/>
          <p:cNvSpPr/>
          <p:nvPr/>
        </p:nvSpPr>
        <p:spPr>
          <a:xfrm flipH="1" flipV="1">
            <a:off x="250560" y="620640"/>
            <a:ext cx="7489440" cy="360000"/>
          </a:xfrm>
          <a:prstGeom prst="flowChartAlternateProcess">
            <a:avLst/>
          </a:prstGeom>
          <a:solidFill>
            <a:srgbClr val="c0c0c0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1" lang="ru-RU" sz="4200" spc="-1" strike="noStrike">
              <a:solidFill>
                <a:srgbClr val="cc0099"/>
              </a:solidFill>
              <a:latin typeface="Arial"/>
            </a:endParaRPr>
          </a:p>
        </p:txBody>
      </p:sp>
      <p:sp>
        <p:nvSpPr>
          <p:cNvPr id="97" name="Text Box 3"/>
          <p:cNvSpPr/>
          <p:nvPr/>
        </p:nvSpPr>
        <p:spPr>
          <a:xfrm>
            <a:off x="324000" y="0"/>
            <a:ext cx="881964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1" lang="ru-RU" sz="3600" spc="-1" strike="noStrike">
                <a:solidFill>
                  <a:srgbClr val="cc0099"/>
                </a:solidFill>
                <a:latin typeface="Arial"/>
              </a:rPr>
              <a:t>ФАРМАКОЛОГИЧЕСКИЕ СВОЙСТВА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Text Box 4"/>
          <p:cNvSpPr/>
          <p:nvPr/>
        </p:nvSpPr>
        <p:spPr>
          <a:xfrm>
            <a:off x="4356000" y="1484280"/>
            <a:ext cx="4787640" cy="3867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uk-UA" sz="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Препятствует возникновению воспаления в хребте и суставах;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Улучшает упругость кожи  и внешний вид кожи;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Предупреждает развитие целлюлита.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9" name="Picture 6" descr=""/>
          <p:cNvPicPr/>
          <p:nvPr/>
        </p:nvPicPr>
        <p:blipFill>
          <a:blip r:embed="rId1"/>
          <a:stretch/>
        </p:blipFill>
        <p:spPr>
          <a:xfrm>
            <a:off x="250920" y="1700280"/>
            <a:ext cx="3887280" cy="36460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AutoShape 2"/>
          <p:cNvSpPr/>
          <p:nvPr/>
        </p:nvSpPr>
        <p:spPr>
          <a:xfrm flipH="1" flipV="1">
            <a:off x="250560" y="620640"/>
            <a:ext cx="7489440" cy="360000"/>
          </a:xfrm>
          <a:prstGeom prst="flowChartAlternateProcess">
            <a:avLst/>
          </a:prstGeom>
          <a:solidFill>
            <a:srgbClr val="c0c0c0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1" lang="ru-RU" sz="4200" spc="-1" strike="noStrike">
              <a:solidFill>
                <a:srgbClr val="cc0099"/>
              </a:solidFill>
              <a:latin typeface="Arial"/>
            </a:endParaRPr>
          </a:p>
        </p:txBody>
      </p:sp>
      <p:sp>
        <p:nvSpPr>
          <p:cNvPr id="101" name="Text Box 3"/>
          <p:cNvSpPr/>
          <p:nvPr/>
        </p:nvSpPr>
        <p:spPr>
          <a:xfrm>
            <a:off x="324000" y="0"/>
            <a:ext cx="842436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1" lang="ru-RU" sz="3600" spc="-1" strike="noStrike">
                <a:solidFill>
                  <a:srgbClr val="cc0099"/>
                </a:solidFill>
                <a:latin typeface="Arial"/>
              </a:rPr>
              <a:t>ПОКАЗАНИЯ К ПРИМЕНЕНИЮ: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Rectangle 6"/>
          <p:cNvSpPr/>
          <p:nvPr/>
        </p:nvSpPr>
        <p:spPr>
          <a:xfrm>
            <a:off x="2556000" y="918000"/>
            <a:ext cx="6119280" cy="1795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343080" indent="-343080">
              <a:lnSpc>
                <a:spcPct val="100000"/>
              </a:lnSpc>
              <a:buClr>
                <a:srgbClr val="333399"/>
              </a:buClr>
              <a:buFont typeface="OpenSymbol"/>
              <a:buAutoNum type="arabicPeriod"/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При болях в хребте и суставах, как дополнительное средство к «Хондроэтину форте» и наружным средствам.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Picture 7" descr=""/>
          <p:cNvPicPr/>
          <p:nvPr/>
        </p:nvPicPr>
        <p:blipFill>
          <a:blip r:embed="rId1"/>
          <a:stretch/>
        </p:blipFill>
        <p:spPr>
          <a:xfrm>
            <a:off x="324000" y="1052640"/>
            <a:ext cx="1904760" cy="1504440"/>
          </a:xfrm>
          <a:prstGeom prst="rect">
            <a:avLst/>
          </a:prstGeom>
          <a:ln w="9525">
            <a:noFill/>
          </a:ln>
        </p:spPr>
      </p:pic>
      <p:sp>
        <p:nvSpPr>
          <p:cNvPr id="104" name="Text Box 8"/>
          <p:cNvSpPr/>
          <p:nvPr/>
        </p:nvSpPr>
        <p:spPr>
          <a:xfrm>
            <a:off x="179280" y="3068640"/>
            <a:ext cx="5113080" cy="13694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2. При ушибе, вывихах и растяжениях связок и мышц.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Text Box 9"/>
          <p:cNvSpPr/>
          <p:nvPr/>
        </p:nvSpPr>
        <p:spPr>
          <a:xfrm>
            <a:off x="4464000" y="4653000"/>
            <a:ext cx="4679640" cy="1796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3. Как вспомогательное средство при лечении артритов, артрозов и  остеохондрозов.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Picture 11" descr=""/>
          <p:cNvPicPr/>
          <p:nvPr/>
        </p:nvPicPr>
        <p:blipFill>
          <a:blip r:embed="rId2"/>
          <a:stretch/>
        </p:blipFill>
        <p:spPr>
          <a:xfrm>
            <a:off x="0" y="4438800"/>
            <a:ext cx="3850920" cy="2418840"/>
          </a:xfrm>
          <a:prstGeom prst="rect">
            <a:avLst/>
          </a:prstGeom>
          <a:ln w="9525">
            <a:noFill/>
          </a:ln>
        </p:spPr>
      </p:pic>
      <p:pic>
        <p:nvPicPr>
          <p:cNvPr id="107" name="Picture 12" descr=""/>
          <p:cNvPicPr/>
          <p:nvPr/>
        </p:nvPicPr>
        <p:blipFill>
          <a:blip r:embed="rId3"/>
          <a:stretch/>
        </p:blipFill>
        <p:spPr>
          <a:xfrm>
            <a:off x="6659640" y="2708280"/>
            <a:ext cx="1767960" cy="20887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utoShape 2"/>
          <p:cNvSpPr/>
          <p:nvPr/>
        </p:nvSpPr>
        <p:spPr>
          <a:xfrm flipH="1" flipV="1">
            <a:off x="250560" y="620640"/>
            <a:ext cx="7489440" cy="360000"/>
          </a:xfrm>
          <a:prstGeom prst="flowChartAlternateProcess">
            <a:avLst/>
          </a:prstGeom>
          <a:solidFill>
            <a:srgbClr val="c0c0c0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1" lang="ru-RU" sz="4200" spc="-1" strike="noStrike">
              <a:solidFill>
                <a:srgbClr val="cc0099"/>
              </a:solidFill>
              <a:latin typeface="Arial"/>
            </a:endParaRPr>
          </a:p>
        </p:txBody>
      </p:sp>
      <p:sp>
        <p:nvSpPr>
          <p:cNvPr id="109" name="Text Box 3"/>
          <p:cNvSpPr/>
          <p:nvPr/>
        </p:nvSpPr>
        <p:spPr>
          <a:xfrm>
            <a:off x="324000" y="0"/>
            <a:ext cx="881964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1" lang="ru-RU" sz="3600" spc="-1" strike="noStrike">
                <a:solidFill>
                  <a:srgbClr val="cc0099"/>
                </a:solidFill>
                <a:latin typeface="Arial"/>
              </a:rPr>
              <a:t>ПОКАЗАНИЯ К ПРИМЕНЕНИЮ: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Rectangle 4"/>
          <p:cNvSpPr/>
          <p:nvPr/>
        </p:nvSpPr>
        <p:spPr>
          <a:xfrm>
            <a:off x="468360" y="1289520"/>
            <a:ext cx="4247640" cy="1186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4. Для профилактики заболеваний суставно –связочного аппарата.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Text Box 6"/>
          <p:cNvSpPr/>
          <p:nvPr/>
        </p:nvSpPr>
        <p:spPr>
          <a:xfrm>
            <a:off x="4427640" y="3573360"/>
            <a:ext cx="4463640" cy="1552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5. Для ускорения восстановления организма после высоких физических (тренировочных) нагрузках.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Picture 10" descr=""/>
          <p:cNvPicPr/>
          <p:nvPr/>
        </p:nvPicPr>
        <p:blipFill>
          <a:blip r:embed="rId1"/>
          <a:stretch/>
        </p:blipFill>
        <p:spPr>
          <a:xfrm>
            <a:off x="5364000" y="1052640"/>
            <a:ext cx="2881080" cy="1890360"/>
          </a:xfrm>
          <a:prstGeom prst="rect">
            <a:avLst/>
          </a:prstGeom>
          <a:ln w="9525">
            <a:noFill/>
          </a:ln>
        </p:spPr>
      </p:pic>
      <p:pic>
        <p:nvPicPr>
          <p:cNvPr id="113" name="Picture 11" descr=""/>
          <p:cNvPicPr/>
          <p:nvPr/>
        </p:nvPicPr>
        <p:blipFill>
          <a:blip r:embed="rId2"/>
          <a:stretch/>
        </p:blipFill>
        <p:spPr>
          <a:xfrm>
            <a:off x="684360" y="2492280"/>
            <a:ext cx="3306240" cy="22237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4"/>
          <p:cNvSpPr/>
          <p:nvPr/>
        </p:nvSpPr>
        <p:spPr>
          <a:xfrm flipH="1" flipV="1">
            <a:off x="250560" y="620640"/>
            <a:ext cx="7489440" cy="360000"/>
          </a:xfrm>
          <a:prstGeom prst="flowChartAlternateProcess">
            <a:avLst/>
          </a:prstGeom>
          <a:solidFill>
            <a:srgbClr val="c0c0c0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1" lang="ru-RU" sz="4200" spc="-1" strike="noStrike">
              <a:solidFill>
                <a:srgbClr val="cc0099"/>
              </a:solidFill>
              <a:latin typeface="Arial"/>
            </a:endParaRPr>
          </a:p>
        </p:txBody>
      </p:sp>
      <p:sp>
        <p:nvSpPr>
          <p:cNvPr id="115" name="Text Box 5"/>
          <p:cNvSpPr/>
          <p:nvPr/>
        </p:nvSpPr>
        <p:spPr>
          <a:xfrm>
            <a:off x="611280" y="0"/>
            <a:ext cx="597672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1" lang="ru-RU" sz="3600" spc="-1" strike="noStrike">
                <a:solidFill>
                  <a:srgbClr val="cc0099"/>
                </a:solidFill>
                <a:latin typeface="Arial"/>
              </a:rPr>
              <a:t>СПОСОБ  ПРИМЕНЕНИЯ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Rectangle 6"/>
          <p:cNvSpPr/>
          <p:nvPr/>
        </p:nvSpPr>
        <p:spPr>
          <a:xfrm>
            <a:off x="252360" y="1257480"/>
            <a:ext cx="4824000" cy="3834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228600"/>
              </a:tabLst>
            </a:pPr>
            <a:r>
              <a:rPr b="0" lang="ru-RU" sz="2600" spc="-1" strike="noStrike">
                <a:solidFill>
                  <a:srgbClr val="cc0099"/>
                </a:solidFill>
                <a:latin typeface="Arial"/>
              </a:rPr>
              <a:t>ВЗРОСЛЫМ</a:t>
            </a: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  по  1  таблетке  2 раза </a:t>
            </a:r>
            <a:r>
              <a:rPr b="0" lang="uk-UA" sz="2600" spc="-1" strike="noStrike">
                <a:solidFill>
                  <a:schemeClr val="accent2"/>
                </a:solidFill>
                <a:latin typeface="Arial"/>
              </a:rPr>
              <a:t>в день </a:t>
            </a: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во время еды.</a:t>
            </a:r>
            <a:endParaRPr b="0" lang="uk-UA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228600"/>
              </a:tabLst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228600"/>
              </a:tabLst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228600"/>
              </a:tabLst>
            </a:pPr>
            <a:r>
              <a:rPr b="0" lang="ru-RU" sz="2600" spc="-1" strike="noStrike">
                <a:solidFill>
                  <a:srgbClr val="cc0099"/>
                </a:solidFill>
                <a:latin typeface="Arial"/>
              </a:rPr>
              <a:t>КУРС  ПРИЕМА</a:t>
            </a: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  </a:t>
            </a:r>
            <a:endParaRPr b="0" lang="uk-UA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228600"/>
              </a:tabLst>
            </a:pP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составляет  1 месяц. </a:t>
            </a:r>
            <a:endParaRPr b="0" lang="uk-UA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228600"/>
              </a:tabLst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228600"/>
              </a:tabLst>
            </a:pP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228600"/>
              </a:tabLst>
            </a:pPr>
            <a:r>
              <a:rPr b="0" lang="ru-RU" sz="2600" spc="-1" strike="noStrike">
                <a:solidFill>
                  <a:schemeClr val="accent2"/>
                </a:solidFill>
                <a:latin typeface="Arial"/>
              </a:rPr>
              <a:t>При необходимости курс повторяют дважды – трижды в год.</a:t>
            </a:r>
            <a:endParaRPr b="0" lang="uk-UA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7" name="Picture 8" descr="korobka"/>
          <p:cNvPicPr/>
          <p:nvPr/>
        </p:nvPicPr>
        <p:blipFill>
          <a:blip r:embed="rId1"/>
          <a:stretch/>
        </p:blipFill>
        <p:spPr>
          <a:xfrm>
            <a:off x="5508720" y="1844640"/>
            <a:ext cx="3203280" cy="26254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"/>
          <p:cNvSpPr/>
          <p:nvPr/>
        </p:nvSpPr>
        <p:spPr>
          <a:xfrm>
            <a:off x="1763640" y="189000"/>
            <a:ext cx="5976720" cy="649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AutoShape 5"/>
          <p:cNvSpPr/>
          <p:nvPr/>
        </p:nvSpPr>
        <p:spPr>
          <a:xfrm flipH="1" flipV="1" rot="10800000">
            <a:off x="1548000" y="115560"/>
            <a:ext cx="5473440" cy="71892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c0099"/>
                </a:solidFill>
                <a:latin typeface="Arial"/>
              </a:rPr>
              <a:t>План презентации: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Text Box 6"/>
          <p:cNvSpPr/>
          <p:nvPr/>
        </p:nvSpPr>
        <p:spPr>
          <a:xfrm>
            <a:off x="684360" y="981000"/>
            <a:ext cx="7919640" cy="47804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1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1.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Актуализация проблем заболеваний суставов.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2. Словарь терминов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3. Описание самого препарата: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  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А) Состав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  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Б) Покомпонентное действие компонентов, входящих в состав препарата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  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В) Фармакологические свойства препарата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  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Г) Показания к применению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  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Д) Способ применения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 Box 5"/>
          <p:cNvSpPr/>
          <p:nvPr/>
        </p:nvSpPr>
        <p:spPr>
          <a:xfrm>
            <a:off x="4500720" y="1844640"/>
            <a:ext cx="4392360" cy="3501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333399"/>
              </a:buClr>
              <a:buFont typeface="OpenSymbol"/>
              <a:buChar char="-"/>
            </a:pPr>
            <a:r>
              <a:rPr b="1" lang="ru-RU" sz="3200" spc="-1" strike="noStrike">
                <a:solidFill>
                  <a:schemeClr val="accent2"/>
                </a:solidFill>
                <a:latin typeface="Georgia"/>
              </a:rPr>
              <a:t>СОХРАНЯЕТ 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chemeClr val="accent2"/>
                </a:solidFill>
                <a:latin typeface="Georgia"/>
              </a:rPr>
              <a:t>ПРОЧНОСТЬ  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chemeClr val="accent2"/>
                </a:solidFill>
                <a:latin typeface="Georgia"/>
              </a:rPr>
              <a:t>СВЯЗОК И 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chemeClr val="accent2"/>
                </a:solidFill>
                <a:latin typeface="Georgia"/>
              </a:rPr>
              <a:t>СУСТАВОВ.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Text Box 7"/>
          <p:cNvSpPr/>
          <p:nvPr/>
        </p:nvSpPr>
        <p:spPr>
          <a:xfrm>
            <a:off x="4356000" y="189000"/>
            <a:ext cx="4463640" cy="638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1" lang="ru-RU" sz="3600" spc="-1" strike="noStrike">
                <a:solidFill>
                  <a:srgbClr val="cc0099"/>
                </a:solidFill>
                <a:latin typeface="Arial"/>
              </a:rPr>
              <a:t>КОЛЛАГЕН ФОРТЕ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0" name="Picture 8" descr=""/>
          <p:cNvPicPr/>
          <p:nvPr/>
        </p:nvPicPr>
        <p:blipFill>
          <a:blip r:embed="rId1"/>
          <a:stretch/>
        </p:blipFill>
        <p:spPr>
          <a:xfrm>
            <a:off x="250920" y="1700280"/>
            <a:ext cx="3887280" cy="36460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 Box 5"/>
          <p:cNvSpPr/>
          <p:nvPr/>
        </p:nvSpPr>
        <p:spPr>
          <a:xfrm>
            <a:off x="0" y="1844640"/>
            <a:ext cx="9286560" cy="820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algn="ctr">
              <a:lnSpc>
                <a:spcPct val="100000"/>
              </a:lnSpc>
              <a:tabLst>
                <a:tab algn="l" pos="0"/>
              </a:tabLst>
            </a:pPr>
            <a:r>
              <a:rPr b="1" lang="ru-RU" sz="4800" spc="-1" strike="noStrike">
                <a:solidFill>
                  <a:schemeClr val="accent2"/>
                </a:solidFill>
                <a:latin typeface="Georgia"/>
              </a:rPr>
              <a:t>Спасибо за внимание!</a:t>
            </a:r>
            <a:endParaRPr b="0" lang="uk-UA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Прямоугольник 4"/>
          <p:cNvSpPr/>
          <p:nvPr/>
        </p:nvSpPr>
        <p:spPr>
          <a:xfrm>
            <a:off x="0" y="3500280"/>
            <a:ext cx="91436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4040b2"/>
                </a:solidFill>
                <a:latin typeface="Arial"/>
              </a:rPr>
              <a:t>www.amritaclub.do.am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4"/>
          <p:cNvSpPr/>
          <p:nvPr/>
        </p:nvSpPr>
        <p:spPr>
          <a:xfrm>
            <a:off x="684360" y="44280"/>
            <a:ext cx="4535280" cy="701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endParaRPr b="1" lang="ru-RU" sz="4000" spc="-1" strike="noStrike">
              <a:solidFill>
                <a:srgbClr val="cc0099"/>
              </a:solidFill>
              <a:latin typeface="Arial"/>
            </a:endParaRPr>
          </a:p>
        </p:txBody>
      </p:sp>
      <p:sp>
        <p:nvSpPr>
          <p:cNvPr id="52" name="AutoShape 5"/>
          <p:cNvSpPr/>
          <p:nvPr/>
        </p:nvSpPr>
        <p:spPr>
          <a:xfrm flipH="1" flipV="1">
            <a:off x="1547640" y="2204280"/>
            <a:ext cx="7272000" cy="165708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Text Box 11"/>
          <p:cNvSpPr/>
          <p:nvPr/>
        </p:nvSpPr>
        <p:spPr>
          <a:xfrm>
            <a:off x="1547640" y="2349360"/>
            <a:ext cx="6878160" cy="13694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Статистика свидетельствует о том что, </a:t>
            </a:r>
            <a:r>
              <a:rPr b="0" lang="ru-RU" sz="2800" spc="-1" strike="noStrike">
                <a:solidFill>
                  <a:srgbClr val="ff6600"/>
                </a:solidFill>
                <a:latin typeface="Arial"/>
              </a:rPr>
              <a:t>в 80% случаев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после первичного вывиха следует повторный.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Text Box 13"/>
          <p:cNvSpPr/>
          <p:nvPr/>
        </p:nvSpPr>
        <p:spPr>
          <a:xfrm>
            <a:off x="611280" y="115920"/>
            <a:ext cx="7776720" cy="1796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Даже небольшое растяжение нельзя недооценивать, так как это может привести к более серьёзным проблемам, таким как вывих сустава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Text Box 16"/>
          <p:cNvSpPr/>
          <p:nvPr/>
        </p:nvSpPr>
        <p:spPr>
          <a:xfrm>
            <a:off x="179280" y="4076640"/>
            <a:ext cx="7559280" cy="1796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Известно, что наиболее частая причина </a:t>
            </a:r>
            <a:r>
              <a:rPr b="0" lang="ru-RU" sz="2800" spc="-1" strike="noStrike">
                <a:solidFill>
                  <a:srgbClr val="ff6600"/>
                </a:solidFill>
                <a:latin typeface="Arial"/>
              </a:rPr>
              <a:t>артроза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- это </a:t>
            </a:r>
            <a:r>
              <a:rPr b="0" lang="ru-RU" sz="2800" spc="-1" strike="noStrike">
                <a:solidFill>
                  <a:srgbClr val="ff6600"/>
                </a:solidFill>
                <a:latin typeface="Arial"/>
              </a:rPr>
              <a:t>травма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или неоднократные </a:t>
            </a:r>
            <a:r>
              <a:rPr b="0" lang="ru-RU" sz="2800" spc="-1" strike="noStrike">
                <a:solidFill>
                  <a:srgbClr val="ff6600"/>
                </a:solidFill>
                <a:latin typeface="Arial"/>
              </a:rPr>
              <a:t>ушибы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, которые приводят к кровоизлиянию в сустав.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4"/>
          <p:cNvSpPr/>
          <p:nvPr/>
        </p:nvSpPr>
        <p:spPr>
          <a:xfrm>
            <a:off x="900000" y="189000"/>
            <a:ext cx="7703640" cy="2970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b="1" lang="ru-RU" sz="3600" spc="-1" strike="noStrike">
                <a:solidFill>
                  <a:srgbClr val="cc0099"/>
                </a:solidFill>
                <a:latin typeface="Arial"/>
              </a:rPr>
              <a:t>ВСЕМ, 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b="1" lang="ru-RU" sz="3600" spc="-1" strike="noStrike">
                <a:solidFill>
                  <a:srgbClr val="cc0099"/>
                </a:solidFill>
                <a:latin typeface="Arial"/>
              </a:rPr>
              <a:t>КТО НЕ ПРЕДСТАВЛЯЕТ 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b="1" lang="ru-RU" sz="3600" spc="-1" strike="noStrike">
                <a:solidFill>
                  <a:srgbClr val="cc0099"/>
                </a:solidFill>
                <a:latin typeface="Arial"/>
              </a:rPr>
              <a:t>СВОЮ ЖИЗНЬ 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b="1" lang="ru-RU" sz="3600" spc="-1" strike="noStrike">
                <a:solidFill>
                  <a:srgbClr val="cc0099"/>
                </a:solidFill>
                <a:latin typeface="Arial"/>
              </a:rPr>
              <a:t>БЕЗ АКТИВНОГО  ДВИЖЕНИЯ!!!</a:t>
            </a:r>
            <a:endParaRPr b="0" lang="uk-UA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" name="Picture 5" descr="korobka"/>
          <p:cNvPicPr/>
          <p:nvPr/>
        </p:nvPicPr>
        <p:blipFill>
          <a:blip r:embed="rId1"/>
          <a:stretch/>
        </p:blipFill>
        <p:spPr>
          <a:xfrm>
            <a:off x="3059280" y="3357720"/>
            <a:ext cx="3663720" cy="30031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2"/>
          <p:cNvSpPr/>
          <p:nvPr/>
        </p:nvSpPr>
        <p:spPr>
          <a:xfrm>
            <a:off x="324000" y="0"/>
            <a:ext cx="6408360" cy="699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1" lang="ru-RU" sz="4000" spc="-1" strike="noStrike">
                <a:solidFill>
                  <a:srgbClr val="cc0099"/>
                </a:solidFill>
                <a:latin typeface="Arial"/>
              </a:rPr>
              <a:t>СЛОВАРЬ ТЕРМИНОВ:</a:t>
            </a:r>
            <a:endParaRPr b="0" lang="uk-U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AutoShape 3"/>
          <p:cNvSpPr/>
          <p:nvPr/>
        </p:nvSpPr>
        <p:spPr>
          <a:xfrm flipH="1" flipV="1">
            <a:off x="394560" y="691560"/>
            <a:ext cx="6121080" cy="50292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Text Box 7"/>
          <p:cNvSpPr/>
          <p:nvPr/>
        </p:nvSpPr>
        <p:spPr>
          <a:xfrm>
            <a:off x="468360" y="1125360"/>
            <a:ext cx="8206920" cy="3919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1" lang="ru-RU" sz="2800" spc="-1" strike="noStrike">
                <a:solidFill>
                  <a:srgbClr val="cc0099"/>
                </a:solidFill>
                <a:latin typeface="Arial"/>
              </a:rPr>
              <a:t>Ушиб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 —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механическое повреждение мягких тканей без видимых повреждений кожи.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1" lang="ru-RU" sz="2800" spc="-1" strike="noStrike">
                <a:solidFill>
                  <a:srgbClr val="cc0099"/>
                </a:solidFill>
                <a:latin typeface="Arial"/>
              </a:rPr>
              <a:t>Растяжение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 - это процесс, сопровождающийся разрывом отдельных волокон, пучков и мелких кровеносных сосудов.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1" lang="ru-RU" sz="2800" spc="-1" strike="noStrike">
                <a:solidFill>
                  <a:srgbClr val="cc0099"/>
                </a:solidFill>
                <a:latin typeface="Arial"/>
              </a:rPr>
              <a:t>Вывих -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chemeClr val="accent2"/>
                </a:solidFill>
                <a:latin typeface="Arial"/>
              </a:rPr>
              <a:t>смещение суставных концов костей, при котором утрачивается их правильное соприкосновение, вследствии чего подвижность в суставе ограничивается.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4"/>
          <p:cNvSpPr/>
          <p:nvPr/>
        </p:nvSpPr>
        <p:spPr>
          <a:xfrm>
            <a:off x="684360" y="333360"/>
            <a:ext cx="4535280" cy="699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1" lang="ru-RU" sz="4000" spc="-1" strike="noStrike">
                <a:solidFill>
                  <a:srgbClr val="cc0099"/>
                </a:solidFill>
                <a:latin typeface="Arial"/>
              </a:rPr>
              <a:t>СОСТАВ:</a:t>
            </a:r>
            <a:endParaRPr b="0" lang="uk-U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AutoShape 5"/>
          <p:cNvSpPr/>
          <p:nvPr/>
        </p:nvSpPr>
        <p:spPr>
          <a:xfrm flipH="1" flipV="1">
            <a:off x="467640" y="1051920"/>
            <a:ext cx="2952360" cy="50292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Rectangle 7"/>
          <p:cNvSpPr/>
          <p:nvPr/>
        </p:nvSpPr>
        <p:spPr>
          <a:xfrm>
            <a:off x="684360" y="1341360"/>
            <a:ext cx="4571640" cy="39891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chemeClr val="accent2"/>
                </a:solidFill>
                <a:latin typeface="Arial"/>
              </a:rPr>
              <a:t>Коллагена гидролизат</a:t>
            </a:r>
            <a:r>
              <a:rPr b="0" lang="uk-UA" sz="3200" spc="-1" strike="noStrike">
                <a:solidFill>
                  <a:schemeClr val="accent2"/>
                </a:solidFill>
                <a:latin typeface="Arial"/>
              </a:rPr>
              <a:t>;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chemeClr val="accent2"/>
                </a:solidFill>
                <a:latin typeface="Arial"/>
              </a:rPr>
              <a:t>Клетчатка моркови;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chemeClr val="accent2"/>
                </a:solidFill>
                <a:latin typeface="Arial"/>
              </a:rPr>
              <a:t>Экстракты: 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Wingdings" charset="2"/>
              <a:buChar char=""/>
            </a:pPr>
            <a:r>
              <a:rPr b="0" lang="ru-RU" sz="3200" spc="-1" strike="noStrike">
                <a:solidFill>
                  <a:schemeClr val="accent2"/>
                </a:solidFill>
                <a:latin typeface="Arial"/>
              </a:rPr>
              <a:t>      </a:t>
            </a:r>
            <a:r>
              <a:rPr b="0" lang="ru-RU" sz="3200" spc="-1" strike="noStrike">
                <a:solidFill>
                  <a:schemeClr val="accent2"/>
                </a:solidFill>
                <a:latin typeface="Arial"/>
              </a:rPr>
              <a:t>босвелии, 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Wingdings" charset="2"/>
              <a:buChar char=""/>
            </a:pPr>
            <a:r>
              <a:rPr b="0" lang="ru-RU" sz="3200" spc="-1" strike="noStrike">
                <a:solidFill>
                  <a:schemeClr val="accent2"/>
                </a:solidFill>
                <a:latin typeface="Arial"/>
              </a:rPr>
              <a:t>      </a:t>
            </a:r>
            <a:r>
              <a:rPr b="0" lang="ru-RU" sz="3200" spc="-1" strike="noStrike">
                <a:solidFill>
                  <a:schemeClr val="accent2"/>
                </a:solidFill>
                <a:latin typeface="Arial"/>
              </a:rPr>
              <a:t>корня лопуха, 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333399"/>
              </a:buClr>
              <a:buFont typeface="Wingdings" charset="2"/>
              <a:buChar char=""/>
            </a:pPr>
            <a:r>
              <a:rPr b="0" lang="ru-RU" sz="3200" spc="-1" strike="noStrike">
                <a:solidFill>
                  <a:schemeClr val="accent2"/>
                </a:solidFill>
                <a:latin typeface="Arial"/>
              </a:rPr>
              <a:t>      </a:t>
            </a:r>
            <a:r>
              <a:rPr b="0" lang="ru-RU" sz="3200" spc="-1" strike="noStrike">
                <a:solidFill>
                  <a:schemeClr val="accent2"/>
                </a:solidFill>
                <a:latin typeface="Arial"/>
              </a:rPr>
              <a:t>череды; 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" name="Picture 12" descr="korobka"/>
          <p:cNvPicPr/>
          <p:nvPr/>
        </p:nvPicPr>
        <p:blipFill>
          <a:blip r:embed="rId1"/>
          <a:stretch/>
        </p:blipFill>
        <p:spPr>
          <a:xfrm>
            <a:off x="5148360" y="1989000"/>
            <a:ext cx="3663720" cy="30031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Box 2"/>
          <p:cNvSpPr/>
          <p:nvPr/>
        </p:nvSpPr>
        <p:spPr>
          <a:xfrm>
            <a:off x="684360" y="44280"/>
            <a:ext cx="4535280" cy="699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1" lang="ru-RU" sz="4000" spc="-1" strike="noStrike">
                <a:solidFill>
                  <a:srgbClr val="cc0099"/>
                </a:solidFill>
                <a:latin typeface="Arial"/>
              </a:rPr>
              <a:t>СОСТАВ:</a:t>
            </a:r>
            <a:endParaRPr b="0" lang="uk-U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AutoShape 3"/>
          <p:cNvSpPr/>
          <p:nvPr/>
        </p:nvSpPr>
        <p:spPr>
          <a:xfrm flipH="1" flipV="1">
            <a:off x="467640" y="691560"/>
            <a:ext cx="2952360" cy="50292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Rectangle 5"/>
          <p:cNvSpPr/>
          <p:nvPr/>
        </p:nvSpPr>
        <p:spPr>
          <a:xfrm>
            <a:off x="179280" y="765000"/>
            <a:ext cx="8640360" cy="5726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 u="sng">
                <a:solidFill>
                  <a:srgbClr val="ff6600"/>
                </a:solidFill>
                <a:uFillTx/>
                <a:latin typeface="Arial"/>
              </a:rPr>
              <a:t>Минералы: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Кальций – 100 мг (кальция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гидроксиапатит),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Магний–50 мг (магния оксид),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Кремний – 8 мг (кремния оксид),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800" spc="-1" strike="noStrike">
                <a:solidFill>
                  <a:schemeClr val="accent2"/>
                </a:solidFill>
                <a:latin typeface="Arial"/>
              </a:rPr>
              <a:t>Цинк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– 1,5мг </a:t>
            </a:r>
            <a:r>
              <a:rPr b="0" lang="uk-UA" sz="2800" spc="-1" strike="noStrike">
                <a:solidFill>
                  <a:schemeClr val="accent2"/>
                </a:solidFill>
                <a:latin typeface="Arial"/>
              </a:rPr>
              <a:t>(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цинка оксид),</a:t>
            </a:r>
            <a:r>
              <a:rPr b="0" lang="uk-UA" sz="2800" spc="-1" strike="noStrike">
                <a:solidFill>
                  <a:schemeClr val="accent2"/>
                </a:solidFill>
                <a:latin typeface="Arial"/>
              </a:rPr>
              <a:t>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800" spc="-1" strike="noStrike">
                <a:solidFill>
                  <a:schemeClr val="accent2"/>
                </a:solidFill>
                <a:latin typeface="Arial"/>
              </a:rPr>
              <a:t>Марганець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– 0,8 мг </a:t>
            </a:r>
            <a:r>
              <a:rPr b="0" lang="uk-UA" sz="2800" spc="-1" strike="noStrike">
                <a:solidFill>
                  <a:schemeClr val="accent2"/>
                </a:solidFill>
                <a:latin typeface="Arial"/>
              </a:rPr>
              <a:t>(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марганца сульфат),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800" spc="-1" strike="noStrike">
                <a:solidFill>
                  <a:schemeClr val="accent2"/>
                </a:solidFill>
                <a:latin typeface="Arial"/>
              </a:rPr>
              <a:t>Хром -  0,009 мг (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хрома пиколинат)</a:t>
            </a:r>
            <a:r>
              <a:rPr b="0" lang="uk-UA" sz="2800" spc="-1" strike="noStrike">
                <a:solidFill>
                  <a:schemeClr val="accent2"/>
                </a:solidFill>
                <a:latin typeface="Arial"/>
              </a:rPr>
              <a:t>,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800" spc="-1" strike="noStrike">
                <a:solidFill>
                  <a:schemeClr val="accent2"/>
                </a:solidFill>
                <a:latin typeface="Arial"/>
              </a:rPr>
              <a:t>Бор– 0,5 мг (глицерат);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6600"/>
                </a:solidFill>
                <a:latin typeface="Arial"/>
              </a:rPr>
              <a:t>    </a:t>
            </a:r>
            <a:r>
              <a:rPr b="1" lang="ru-RU" sz="2400" spc="-1" strike="noStrike" u="sng">
                <a:solidFill>
                  <a:srgbClr val="ff6600"/>
                </a:solidFill>
                <a:uFillTx/>
                <a:latin typeface="Arial"/>
              </a:rPr>
              <a:t>Витамины: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С- 10 мг, </a:t>
            </a:r>
            <a:r>
              <a:rPr b="0" lang="uk-UA" sz="2800" spc="-1" strike="noStrike">
                <a:solidFill>
                  <a:schemeClr val="accent2"/>
                </a:solidFill>
                <a:latin typeface="Arial"/>
              </a:rPr>
              <a:t>В1 – 0,01 мг, Е – 1 мг;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" name="Picture 8" descr="korobka"/>
          <p:cNvPicPr/>
          <p:nvPr/>
        </p:nvPicPr>
        <p:blipFill>
          <a:blip r:embed="rId1"/>
          <a:stretch/>
        </p:blipFill>
        <p:spPr>
          <a:xfrm>
            <a:off x="5651640" y="981000"/>
            <a:ext cx="3203280" cy="26254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AutoShape 6"/>
          <p:cNvSpPr/>
          <p:nvPr/>
        </p:nvSpPr>
        <p:spPr>
          <a:xfrm flipH="1" flipV="1">
            <a:off x="610920" y="189000"/>
            <a:ext cx="7489440" cy="86328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r>
              <a:rPr b="1" lang="ru-RU" sz="4200" spc="-1" strike="noStrike">
                <a:solidFill>
                  <a:srgbClr val="cc0099"/>
                </a:solidFill>
                <a:latin typeface="Arial"/>
              </a:rPr>
              <a:t>КОЛЛАГЕНА ГИДРОЛИЗАТ</a:t>
            </a:r>
            <a:endParaRPr b="0" lang="uk-UA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Text Box 11"/>
          <p:cNvSpPr/>
          <p:nvPr/>
        </p:nvSpPr>
        <p:spPr>
          <a:xfrm>
            <a:off x="468360" y="1289160"/>
            <a:ext cx="7919640" cy="3492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1599"/>
              </a:spcBef>
            </a:pPr>
            <a:r>
              <a:rPr b="1" lang="ru-RU" sz="3200" spc="-1" strike="noStrike" u="sng">
                <a:solidFill>
                  <a:srgbClr val="cc0099"/>
                </a:solidFill>
                <a:uFillTx/>
                <a:latin typeface="Arial"/>
              </a:rPr>
              <a:t>Коллаген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- вещество, заполняющее пространство между мышечными волокнами и клетками многих органов.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Находится он в связках и сухожилиях на поверхности клеток кожи и в межклеточном пространстве.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utoShape 2"/>
          <p:cNvSpPr/>
          <p:nvPr/>
        </p:nvSpPr>
        <p:spPr>
          <a:xfrm flipH="1" flipV="1">
            <a:off x="610920" y="189000"/>
            <a:ext cx="7489440" cy="863280"/>
          </a:xfrm>
          <a:prstGeom prst="flowChartAlternateProcess">
            <a:avLst/>
          </a:prstGeom>
          <a:solidFill>
            <a:schemeClr val="bg1"/>
          </a:solidFill>
          <a:ln w="9525">
            <a:noFill/>
          </a:ln>
          <a:effectLst>
            <a:outerShdw algn="ctr" dir="13500000" dist="107423" rotWithShape="0">
              <a:srgbClr val="cc0099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 rot="10800000">
            <a:noAutofit/>
          </a:bodyPr>
          <a:p>
            <a:pPr algn="ctr">
              <a:lnSpc>
                <a:spcPct val="100000"/>
              </a:lnSpc>
            </a:pPr>
            <a:r>
              <a:rPr b="1" lang="ru-RU" sz="4200" spc="-1" strike="noStrike">
                <a:solidFill>
                  <a:srgbClr val="cc0099"/>
                </a:solidFill>
                <a:latin typeface="Arial"/>
              </a:rPr>
              <a:t>КОЛЛАГЕНА ГИДРОЛИЗАТ</a:t>
            </a:r>
            <a:endParaRPr b="0" lang="uk-UA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Text Box 3"/>
          <p:cNvSpPr/>
          <p:nvPr/>
        </p:nvSpPr>
        <p:spPr>
          <a:xfrm>
            <a:off x="684360" y="1268280"/>
            <a:ext cx="7345080" cy="3034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spcBef>
                <a:spcPts val="1400"/>
              </a:spcBef>
              <a:buClr>
                <a:srgbClr val="333399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Составляет 35% белка тела и 70% белка кожи.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uk-UA" sz="1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10000"/>
              </a:lnSpc>
              <a:buClr>
                <a:srgbClr val="333399"/>
              </a:buClr>
              <a:buFont typeface="Symbol" charset="2"/>
              <a:buChar char=""/>
            </a:pP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Оказывает влияние на подвижность</a:t>
            </a:r>
            <a:r>
              <a:rPr b="0" lang="en-US" sz="2800" spc="-1" strike="noStrike">
                <a:solidFill>
                  <a:schemeClr val="accent2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chemeClr val="accent2"/>
                </a:solidFill>
                <a:latin typeface="Arial"/>
              </a:rPr>
              <a:t>клеток, морфогенез (формообразование) органов и тканей в процессе развития и роста организма</a:t>
            </a:r>
            <a:r>
              <a:rPr b="0" lang="ru-RU" sz="1800" spc="-1" strike="noStrike">
                <a:solidFill>
                  <a:srgbClr val="ffffff"/>
                </a:solidFill>
                <a:latin typeface="Arial"/>
              </a:rPr>
              <a:t>. 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Application>LibreOffice/7.5.2.2$Windows_X86_64 LibreOffice_project/53bb9681a964705cf672590721dbc85eb4d0c3a2</Application>
  <AppVersion>15.0000</AppVersion>
  <Words>719</Words>
  <Paragraphs>122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2009-02-23T12:37:05Z</dcterms:created>
  <dc:creator>Amrita - Все для здоров'я та краси</dc:creator>
  <dc:description/>
  <dc:language>uk-UA</dc:language>
  <cp:lastModifiedBy>Саша</cp:lastModifiedBy>
  <dcterms:modified xsi:type="dcterms:W3CDTF">2010-08-14T08:57:19Z</dcterms:modified>
  <cp:revision>20</cp:revision>
  <dc:subject/>
  <dc:title>Презентація Колаген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21</vt:i4>
  </property>
</Properties>
</file>