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Layouts/slideLayout5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_rels/slideLayout5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8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10.jpeg" ContentType="image/jpeg"/>
  <Override PartName="/ppt/media/image5.jpeg" ContentType="image/jpeg"/>
  <Override PartName="/ppt/media/image11.jpeg" ContentType="image/jpeg"/>
  <Override PartName="/ppt/media/image6.jpeg" ContentType="image/jpeg"/>
  <Override PartName="/ppt/media/image7.jpeg" ContentType="image/jpeg"/>
  <Override PartName="/ppt/media/image12.jpeg" ContentType="image/jpeg"/>
  <Override PartName="/ppt/media/image8.jpeg" ContentType="image/jpeg"/>
  <Override PartName="/ppt/media/image13.jpeg" ContentType="image/jpeg"/>
  <Override PartName="/ppt/media/image9.jpeg" ContentType="image/jpeg"/>
  <Override PartName="/ppt/media/image14.jpeg" ContentType="image/jpe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1AE985-FB83-417C-A464-891F7B6D151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C047B6-E379-4F21-9166-1447B39D517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2DB4FD-4A42-4C0A-8974-90F46FE1538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67AE8F-07FB-4755-A0A6-C6C486FE78B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2B0CF89-83A3-4254-84E6-921FD8CD538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A08452D-A7FD-4BE6-901A-E9C1ED3745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9E3C3DB-80EF-4D60-9A34-F8644626DF0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F180B8A-A323-46F9-B332-79A68290CC1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7D2007B-C74B-4A57-AC09-324AD7A0374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subTitle"/>
          </p:nvPr>
        </p:nvSpPr>
        <p:spPr>
          <a:xfrm>
            <a:off x="914400" y="277920"/>
            <a:ext cx="77720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BB65DFF-7CA8-4FB3-A668-BA64783A56D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DE45B8E-F081-4943-A2EC-A625033FEEB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0A884F-E2FA-4AB4-9515-EF466B92B9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7B02FF9-CE1C-429F-8E46-B5BEED7ACD4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E709CA3-122D-408A-A23C-14C1C15B7C2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2D55336-0F03-40F9-B541-0D771C4372C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6DE1586-E3E9-4304-9337-687DCFA8234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62F11F3-9D1F-4F52-8B27-8FCDE91E775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4C5CA29-31E2-41F4-B517-663AAB12A3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97BA290-5DFB-4F64-BD2D-5BB860A419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9CABB3D-ACFD-4315-B2C5-D9DDA5654B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BF22FFB-36A2-429C-B4CF-20B2F29038F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FAD8DD3-D6FE-493D-8F5D-E09494BC44C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47CD47-EF10-44F3-860C-A6FEC1F1A57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ubTitle"/>
          </p:nvPr>
        </p:nvSpPr>
        <p:spPr>
          <a:xfrm>
            <a:off x="914400" y="277920"/>
            <a:ext cx="77720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D35CD2A-6AF9-4602-B9B6-F79525C7C16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EECCC11-F83C-43E7-A91C-0FE2D9D86CA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B1611F5-2619-4CEC-B305-7F7C1E50555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875DD8C-FB19-4D05-9914-3D56F65C63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63A3ED4-603B-4A04-90A4-79C1D5BC70B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2483DB4-1EF0-4552-873A-C6B98ACB4AB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502923C-70A3-4332-9EE5-7C1E4091BB1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E8537335-646A-4CC8-93F3-204C45BCFCF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7D962C49-919F-45F4-AE29-3455ADF64C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4CD2879B-3321-4B62-AF7B-596B46541E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C8EE44-FAD0-4B08-85DC-AA98895D5E1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187B3FC6-14D2-4E50-9F67-D6A711D1C2A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E1881437-E374-4DF4-B958-32077D0197A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subTitle"/>
          </p:nvPr>
        </p:nvSpPr>
        <p:spPr>
          <a:xfrm>
            <a:off x="914400" y="277920"/>
            <a:ext cx="77720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A82C6F77-C572-4A82-94EE-AC462D892E9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684184B3-A9D2-477F-9FB2-E3F1EED66FB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FFD239A3-9107-4B11-98A7-5C18F37469F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8FB22EB3-E2FE-4D6B-8107-5DEC4757A38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29C5961F-7794-40AC-9952-92CD48321FA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453F237E-C79E-4B52-9912-D2946D51CCA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EBD41666-5EB5-45A2-A8F1-949890C586F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38788074-DB97-4EBD-BB0D-4D8E038184B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96D48C-8F6D-4CC2-B267-6AB7970B3D7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0F08387-E10C-4CF0-BE6C-FA11FEED9E4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DC234F63-8DC8-4CBF-8FF7-1E88716838D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0519D016-D7AE-42A9-9CAC-BAE9AF11499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A076CEEE-3D0E-4F52-BFBC-F9EAA244173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subTitle"/>
          </p:nvPr>
        </p:nvSpPr>
        <p:spPr>
          <a:xfrm>
            <a:off x="914400" y="277920"/>
            <a:ext cx="77720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D19E2C92-886E-4490-A1E2-4653D31CB88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68AE44D6-0DBC-4FE4-866C-0861E9CFFE1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9986E01-B0DD-4425-A8EA-512C5B82FEA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6C0B14BC-290F-4FAF-B4DB-20A3A59C3C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C10BE4BB-D5D3-4F3C-8268-70DC303A5BD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2DFA00F2-60D5-4E07-9825-04058B66074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914400" y="277920"/>
            <a:ext cx="77720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048825-BD4B-4168-96B0-A2135D2BF69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A36065A6-3D0B-4207-B48D-36B857FA447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1D1908E1-1122-4897-9E4F-01ECB1DA207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D4C762AC-8F36-4D89-8D09-F1F1D868E9E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2704A78B-9891-425D-A198-F34363200B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7248B1CB-CD95-43ED-BDC0-A0FD1F37ECB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C8B0E330-9968-4580-9A0A-DD12B4DB262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subTitle"/>
          </p:nvPr>
        </p:nvSpPr>
        <p:spPr>
          <a:xfrm>
            <a:off x="914400" y="277920"/>
            <a:ext cx="77720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8376BAE9-41C2-40AD-ABDD-D7D5BD8F750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80E4B039-4EE9-4BB1-9553-916BF9D7FBA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2B3B42F9-27BC-458A-9793-0561D6151D3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F944BDDF-A7D9-41A5-AEC2-3EFC8D477BC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3419F1-0920-4C34-BDDC-5330556A091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D6D42DB5-480E-4A91-AFD7-AE476B948A4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25709772-AD07-4079-9C08-D270FD1B2E2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BCA824CD-6030-439C-8494-E742A81B42E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8E526137-55A2-4F9A-B464-75A5CE481F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3BEA2667-207A-475B-8961-87629451050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1BD7C4BB-2BF2-4E3B-BF50-35FFEAA22D7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CE13C324-5AD8-431C-9FB2-14BA25ED683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5088ACAC-8696-4398-B38B-DD29E6256A7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subTitle"/>
          </p:nvPr>
        </p:nvSpPr>
        <p:spPr>
          <a:xfrm>
            <a:off x="914400" y="277920"/>
            <a:ext cx="77720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87B25871-F2FD-46AD-B082-CE81CD6B9B8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75680097-2020-418A-A6D3-EDAFD83518E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310626-A8EE-46BE-A10F-AABEF64373A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57092274-D440-464A-8A5B-D7A0D347869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D939199C-E9F2-410F-8677-EF3A07EFB5E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E845F51F-F995-4712-956B-944A11199A6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E8123C3D-CD15-451E-97BF-E073136CCEC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088A90D6-8057-4BFE-8E4C-DE2A72BBA79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914400" y="253440"/>
            <a:ext cx="7772040" cy="119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C69AD6-F9E1-450A-B7E0-5BC0E640AE5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2"/>
          <p:cNvGrpSpPr/>
          <p:nvPr/>
        </p:nvGrpSpPr>
        <p:grpSpPr>
          <a:xfrm>
            <a:off x="0" y="0"/>
            <a:ext cx="8686800" cy="4876560"/>
            <a:chOff x="0" y="0"/>
            <a:chExt cx="8686800" cy="4876560"/>
          </a:xfrm>
        </p:grpSpPr>
        <p:sp>
          <p:nvSpPr>
            <p:cNvPr id="1" name="Rectangle 3"/>
            <p:cNvSpPr/>
            <p:nvPr/>
          </p:nvSpPr>
          <p:spPr>
            <a:xfrm>
              <a:off x="0" y="0"/>
              <a:ext cx="609120" cy="487656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ru-RU" sz="2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2" name="Group 4"/>
            <p:cNvGrpSpPr/>
            <p:nvPr/>
          </p:nvGrpSpPr>
          <p:grpSpPr>
            <a:xfrm>
              <a:off x="380880" y="1417680"/>
              <a:ext cx="8305920" cy="182160"/>
              <a:chOff x="380880" y="1417680"/>
              <a:chExt cx="8305920" cy="182160"/>
            </a:xfrm>
          </p:grpSpPr>
          <p:sp>
            <p:nvSpPr>
              <p:cNvPr id="3" name="Rectangle 5"/>
              <p:cNvSpPr/>
              <p:nvPr/>
            </p:nvSpPr>
            <p:spPr>
              <a:xfrm>
                <a:off x="6858000" y="1417680"/>
                <a:ext cx="1828440" cy="18216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" name="Line 6"/>
              <p:cNvSpPr/>
              <p:nvPr/>
            </p:nvSpPr>
            <p:spPr>
              <a:xfrm>
                <a:off x="380880" y="1493640"/>
                <a:ext cx="8305920" cy="360"/>
              </a:xfrm>
              <a:prstGeom prst="line">
                <a:avLst/>
              </a:prstGeom>
              <a:ln w="19050">
                <a:solidFill>
                  <a:srgbClr val="3300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5" name="Line 12"/>
          <p:cNvSpPr/>
          <p:nvPr/>
        </p:nvSpPr>
        <p:spPr>
          <a:xfrm>
            <a:off x="0" y="4876560"/>
            <a:ext cx="609480" cy="360"/>
          </a:xfrm>
          <a:prstGeom prst="line">
            <a:avLst/>
          </a:prstGeom>
          <a:ln w="44450">
            <a:solidFill>
              <a:srgbClr val="33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4200" spc="-1" strike="noStrike">
                <a:solidFill>
                  <a:srgbClr val="330033"/>
                </a:solidFill>
                <a:latin typeface="Times New Roman"/>
              </a:rPr>
              <a:t>Образец заголовка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1"/>
          </p:nvPr>
        </p:nvSpPr>
        <p:spPr>
          <a:xfrm>
            <a:off x="914400" y="6251400"/>
            <a:ext cx="198072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&lt;дата/час&gt;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2"/>
          </p:nvPr>
        </p:nvSpPr>
        <p:spPr>
          <a:xfrm>
            <a:off x="3352680" y="624852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3"/>
          </p:nvPr>
        </p:nvSpPr>
        <p:spPr>
          <a:xfrm>
            <a:off x="67816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0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40AED69-142F-471E-B4A8-0BEDC20D0607}" type="slidenum">
              <a:rPr b="0" lang="ru-RU" sz="1000" spc="-1" strike="noStrike">
                <a:solidFill>
                  <a:srgbClr val="000000"/>
                </a:solidFill>
                <a:latin typeface="Arial"/>
              </a:rPr>
              <a:t>&lt;номер&gt;</a:t>
            </a:fld>
            <a:endParaRPr b="0" lang="uk-U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редагування структури клацніть мишею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300" spc="-1" strike="noStrike">
                <a:solidFill>
                  <a:srgbClr val="000000"/>
                </a:solidFill>
                <a:latin typeface="Arial"/>
              </a:rPr>
              <a:t>Другий рівень структури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Третій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Четвертий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П'ятий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Шостий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Сьомий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2"/>
          <p:cNvGrpSpPr/>
          <p:nvPr/>
        </p:nvGrpSpPr>
        <p:grpSpPr>
          <a:xfrm>
            <a:off x="0" y="0"/>
            <a:ext cx="8686800" cy="4876560"/>
            <a:chOff x="0" y="0"/>
            <a:chExt cx="8686800" cy="4876560"/>
          </a:xfrm>
        </p:grpSpPr>
        <p:sp>
          <p:nvSpPr>
            <p:cNvPr id="48" name="Rectangle 3"/>
            <p:cNvSpPr/>
            <p:nvPr/>
          </p:nvSpPr>
          <p:spPr>
            <a:xfrm>
              <a:off x="0" y="0"/>
              <a:ext cx="609120" cy="487656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ru-RU" sz="2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49" name="Group 4"/>
            <p:cNvGrpSpPr/>
            <p:nvPr/>
          </p:nvGrpSpPr>
          <p:grpSpPr>
            <a:xfrm>
              <a:off x="380880" y="1417680"/>
              <a:ext cx="8305920" cy="182160"/>
              <a:chOff x="380880" y="1417680"/>
              <a:chExt cx="8305920" cy="182160"/>
            </a:xfrm>
          </p:grpSpPr>
          <p:sp>
            <p:nvSpPr>
              <p:cNvPr id="50" name="Rectangle 5"/>
              <p:cNvSpPr/>
              <p:nvPr/>
            </p:nvSpPr>
            <p:spPr>
              <a:xfrm>
                <a:off x="6858000" y="1417680"/>
                <a:ext cx="1828440" cy="18216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51" name="Line 6"/>
              <p:cNvSpPr/>
              <p:nvPr/>
            </p:nvSpPr>
            <p:spPr>
              <a:xfrm>
                <a:off x="380880" y="1493640"/>
                <a:ext cx="8305920" cy="360"/>
              </a:xfrm>
              <a:prstGeom prst="line">
                <a:avLst/>
              </a:prstGeom>
              <a:ln w="19050">
                <a:solidFill>
                  <a:srgbClr val="3300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52" name="Line 12"/>
          <p:cNvSpPr/>
          <p:nvPr/>
        </p:nvSpPr>
        <p:spPr>
          <a:xfrm>
            <a:off x="0" y="4876560"/>
            <a:ext cx="609480" cy="360"/>
          </a:xfrm>
          <a:prstGeom prst="line">
            <a:avLst/>
          </a:prstGeom>
          <a:ln w="44450">
            <a:solidFill>
              <a:srgbClr val="33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3" name="Group 2"/>
          <p:cNvGrpSpPr/>
          <p:nvPr/>
        </p:nvGrpSpPr>
        <p:grpSpPr>
          <a:xfrm>
            <a:off x="0" y="0"/>
            <a:ext cx="8762760" cy="5943240"/>
            <a:chOff x="0" y="0"/>
            <a:chExt cx="8762760" cy="5943240"/>
          </a:xfrm>
        </p:grpSpPr>
        <p:sp>
          <p:nvSpPr>
            <p:cNvPr id="54" name="Rectangle 3"/>
            <p:cNvSpPr/>
            <p:nvPr/>
          </p:nvSpPr>
          <p:spPr>
            <a:xfrm>
              <a:off x="0" y="0"/>
              <a:ext cx="1752120" cy="487656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ru-RU" sz="2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55" name="Group 4"/>
            <p:cNvGrpSpPr/>
            <p:nvPr/>
          </p:nvGrpSpPr>
          <p:grpSpPr>
            <a:xfrm>
              <a:off x="0" y="3505320"/>
              <a:ext cx="8762760" cy="2437920"/>
              <a:chOff x="0" y="3505320"/>
              <a:chExt cx="8762760" cy="2437920"/>
            </a:xfrm>
          </p:grpSpPr>
          <p:sp>
            <p:nvSpPr>
              <p:cNvPr id="56" name="Rectangle 5"/>
              <p:cNvSpPr/>
              <p:nvPr/>
            </p:nvSpPr>
            <p:spPr>
              <a:xfrm>
                <a:off x="990720" y="3505320"/>
                <a:ext cx="7772040" cy="2437920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57" name="Rectangle 6"/>
              <p:cNvSpPr/>
              <p:nvPr/>
            </p:nvSpPr>
            <p:spPr>
              <a:xfrm>
                <a:off x="1038240" y="3733920"/>
                <a:ext cx="7648200" cy="213804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58" name="Line 7"/>
              <p:cNvSpPr/>
              <p:nvPr/>
            </p:nvSpPr>
            <p:spPr>
              <a:xfrm>
                <a:off x="0" y="4876560"/>
                <a:ext cx="990360" cy="360"/>
              </a:xfrm>
              <a:prstGeom prst="line">
                <a:avLst/>
              </a:prstGeom>
              <a:ln w="50800">
                <a:solidFill>
                  <a:srgbClr val="3300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9" name="Group 8"/>
            <p:cNvGrpSpPr/>
            <p:nvPr/>
          </p:nvGrpSpPr>
          <p:grpSpPr>
            <a:xfrm>
              <a:off x="634680" y="533520"/>
              <a:ext cx="8077320" cy="304560"/>
              <a:chOff x="634680" y="533520"/>
              <a:chExt cx="8077320" cy="304560"/>
            </a:xfrm>
          </p:grpSpPr>
          <p:sp>
            <p:nvSpPr>
              <p:cNvPr id="60" name="Rectangle 9"/>
              <p:cNvSpPr/>
              <p:nvPr/>
            </p:nvSpPr>
            <p:spPr>
              <a:xfrm>
                <a:off x="6273720" y="533520"/>
                <a:ext cx="2437920" cy="30456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61" name="Line 10"/>
              <p:cNvSpPr/>
              <p:nvPr/>
            </p:nvSpPr>
            <p:spPr>
              <a:xfrm>
                <a:off x="634680" y="685800"/>
                <a:ext cx="8077320" cy="360"/>
              </a:xfrm>
              <a:prstGeom prst="line">
                <a:avLst/>
              </a:prstGeom>
              <a:ln w="44450">
                <a:solidFill>
                  <a:srgbClr val="3300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057400" y="1143000"/>
            <a:ext cx="6629040" cy="22093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4800" spc="-1" strike="noStrike">
                <a:solidFill>
                  <a:srgbClr val="330033"/>
                </a:solidFill>
                <a:latin typeface="Times New Roman"/>
              </a:rPr>
              <a:t>Образец заголовка</a:t>
            </a:r>
            <a:endParaRPr b="0" lang="ru-R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dt" idx="4"/>
          </p:nvPr>
        </p:nvSpPr>
        <p:spPr>
          <a:xfrm>
            <a:off x="912960" y="62514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&lt;дата/час&gt;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ftr" idx="5"/>
          </p:nvPr>
        </p:nvSpPr>
        <p:spPr>
          <a:xfrm>
            <a:off x="3354480" y="624852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sldNum" idx="6"/>
          </p:nvPr>
        </p:nvSpPr>
        <p:spPr>
          <a:xfrm>
            <a:off x="67816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0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1F8CC18-2812-48BD-9AEA-D99CB8C87F31}" type="slidenum">
              <a:rPr b="0" lang="ru-RU" sz="1000" spc="-1" strike="noStrike">
                <a:solidFill>
                  <a:srgbClr val="000000"/>
                </a:solidFill>
                <a:latin typeface="Arial"/>
              </a:rPr>
              <a:t>&lt;номер&gt;</a:t>
            </a:fld>
            <a:endParaRPr b="0" lang="uk-U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редагування структури клацніть мишею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300" spc="-1" strike="noStrike">
                <a:solidFill>
                  <a:srgbClr val="000000"/>
                </a:solidFill>
                <a:latin typeface="Arial"/>
              </a:rPr>
              <a:t>Другий рівень структури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Третій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Четвертий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П'ятий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Шостий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Сьомий рівень структури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2"/>
          <p:cNvGrpSpPr/>
          <p:nvPr/>
        </p:nvGrpSpPr>
        <p:grpSpPr>
          <a:xfrm>
            <a:off x="0" y="0"/>
            <a:ext cx="8686800" cy="4876560"/>
            <a:chOff x="0" y="0"/>
            <a:chExt cx="8686800" cy="4876560"/>
          </a:xfrm>
        </p:grpSpPr>
        <p:sp>
          <p:nvSpPr>
            <p:cNvPr id="104" name="Rectangle 3"/>
            <p:cNvSpPr/>
            <p:nvPr/>
          </p:nvSpPr>
          <p:spPr>
            <a:xfrm>
              <a:off x="0" y="0"/>
              <a:ext cx="609120" cy="487656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ru-RU" sz="2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105" name="Group 4"/>
            <p:cNvGrpSpPr/>
            <p:nvPr/>
          </p:nvGrpSpPr>
          <p:grpSpPr>
            <a:xfrm>
              <a:off x="380880" y="1417680"/>
              <a:ext cx="8305920" cy="182160"/>
              <a:chOff x="380880" y="1417680"/>
              <a:chExt cx="8305920" cy="182160"/>
            </a:xfrm>
          </p:grpSpPr>
          <p:sp>
            <p:nvSpPr>
              <p:cNvPr id="106" name="Rectangle 5"/>
              <p:cNvSpPr/>
              <p:nvPr/>
            </p:nvSpPr>
            <p:spPr>
              <a:xfrm>
                <a:off x="6858000" y="1417680"/>
                <a:ext cx="1828440" cy="18216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07" name="Line 6"/>
              <p:cNvSpPr/>
              <p:nvPr/>
            </p:nvSpPr>
            <p:spPr>
              <a:xfrm>
                <a:off x="380880" y="1493640"/>
                <a:ext cx="8305920" cy="360"/>
              </a:xfrm>
              <a:prstGeom prst="line">
                <a:avLst/>
              </a:prstGeom>
              <a:ln w="19050">
                <a:solidFill>
                  <a:srgbClr val="3300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108" name="Line 12"/>
          <p:cNvSpPr/>
          <p:nvPr/>
        </p:nvSpPr>
        <p:spPr>
          <a:xfrm>
            <a:off x="0" y="4876560"/>
            <a:ext cx="609480" cy="360"/>
          </a:xfrm>
          <a:prstGeom prst="line">
            <a:avLst/>
          </a:prstGeom>
          <a:ln w="44450">
            <a:solidFill>
              <a:srgbClr val="33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4200" spc="-1" strike="noStrike">
                <a:solidFill>
                  <a:srgbClr val="330033"/>
                </a:solidFill>
                <a:latin typeface="Times New Roman"/>
              </a:rPr>
              <a:t>Образец заголовка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914400" y="1600200"/>
            <a:ext cx="380952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19"/>
              </a:spcBef>
              <a:buClr>
                <a:srgbClr val="cccc99"/>
              </a:buClr>
              <a:buSzPct val="75000"/>
              <a:buFont typeface="Wingdings" charset="2"/>
              <a:buChar char=""/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</a:rPr>
              <a:t>Второй уровень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9"/>
              </a:spcBef>
              <a:buClr>
                <a:srgbClr val="b2b2b2"/>
              </a:buClr>
              <a:buSzPct val="55000"/>
              <a:buFont typeface="Wingdings" charset="2"/>
              <a:buChar char=""/>
            </a:pPr>
            <a:r>
              <a:rPr b="0" lang="ru-RU" sz="2300" spc="-1" strike="noStrike">
                <a:solidFill>
                  <a:srgbClr val="000000"/>
                </a:solidFill>
                <a:latin typeface="Arial"/>
              </a:rPr>
              <a:t>Третий уровень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876920" y="1600200"/>
            <a:ext cx="380952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19"/>
              </a:spcBef>
              <a:buClr>
                <a:srgbClr val="cccc99"/>
              </a:buClr>
              <a:buSzPct val="75000"/>
              <a:buFont typeface="Wingdings" charset="2"/>
              <a:buChar char=""/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</a:rPr>
              <a:t>Второй уровень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9"/>
              </a:spcBef>
              <a:buClr>
                <a:srgbClr val="b2b2b2"/>
              </a:buClr>
              <a:buSzPct val="55000"/>
              <a:buFont typeface="Wingdings" charset="2"/>
              <a:buChar char=""/>
            </a:pPr>
            <a:r>
              <a:rPr b="0" lang="ru-RU" sz="2300" spc="-1" strike="noStrike">
                <a:solidFill>
                  <a:srgbClr val="000000"/>
                </a:solidFill>
                <a:latin typeface="Arial"/>
              </a:rPr>
              <a:t>Третий уровень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dt" idx="7"/>
          </p:nvPr>
        </p:nvSpPr>
        <p:spPr>
          <a:xfrm>
            <a:off x="914400" y="6251400"/>
            <a:ext cx="198072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&lt;дата/час&gt;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ftr" idx="8"/>
          </p:nvPr>
        </p:nvSpPr>
        <p:spPr>
          <a:xfrm>
            <a:off x="3352680" y="624852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4" name="PlaceHolder 6"/>
          <p:cNvSpPr>
            <a:spLocks noGrp="1"/>
          </p:cNvSpPr>
          <p:nvPr>
            <p:ph type="sldNum" idx="9"/>
          </p:nvPr>
        </p:nvSpPr>
        <p:spPr>
          <a:xfrm>
            <a:off x="67816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0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0E3796E-2656-4324-B71E-5BF1148FC0CF}" type="slidenum">
              <a:rPr b="0" lang="ru-RU" sz="1000" spc="-1" strike="noStrike">
                <a:solidFill>
                  <a:srgbClr val="000000"/>
                </a:solidFill>
                <a:latin typeface="Arial"/>
              </a:rPr>
              <a:t>&lt;номер&gt;</a:t>
            </a:fld>
            <a:endParaRPr b="0" lang="uk-UA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roup 2"/>
          <p:cNvGrpSpPr/>
          <p:nvPr/>
        </p:nvGrpSpPr>
        <p:grpSpPr>
          <a:xfrm>
            <a:off x="0" y="0"/>
            <a:ext cx="8686800" cy="4876560"/>
            <a:chOff x="0" y="0"/>
            <a:chExt cx="8686800" cy="4876560"/>
          </a:xfrm>
        </p:grpSpPr>
        <p:sp>
          <p:nvSpPr>
            <p:cNvPr id="152" name="Rectangle 3"/>
            <p:cNvSpPr/>
            <p:nvPr/>
          </p:nvSpPr>
          <p:spPr>
            <a:xfrm>
              <a:off x="0" y="0"/>
              <a:ext cx="609120" cy="487656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ru-RU" sz="2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153" name="Group 4"/>
            <p:cNvGrpSpPr/>
            <p:nvPr/>
          </p:nvGrpSpPr>
          <p:grpSpPr>
            <a:xfrm>
              <a:off x="380880" y="1417680"/>
              <a:ext cx="8305920" cy="182160"/>
              <a:chOff x="380880" y="1417680"/>
              <a:chExt cx="8305920" cy="182160"/>
            </a:xfrm>
          </p:grpSpPr>
          <p:sp>
            <p:nvSpPr>
              <p:cNvPr id="154" name="Rectangle 5"/>
              <p:cNvSpPr/>
              <p:nvPr/>
            </p:nvSpPr>
            <p:spPr>
              <a:xfrm>
                <a:off x="6858000" y="1417680"/>
                <a:ext cx="1828440" cy="18216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155" name="Line 6"/>
              <p:cNvSpPr/>
              <p:nvPr/>
            </p:nvSpPr>
            <p:spPr>
              <a:xfrm>
                <a:off x="380880" y="1493640"/>
                <a:ext cx="8305920" cy="360"/>
              </a:xfrm>
              <a:prstGeom prst="line">
                <a:avLst/>
              </a:prstGeom>
              <a:ln w="19050">
                <a:solidFill>
                  <a:srgbClr val="3300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156" name="Line 12"/>
          <p:cNvSpPr/>
          <p:nvPr/>
        </p:nvSpPr>
        <p:spPr>
          <a:xfrm>
            <a:off x="0" y="4876560"/>
            <a:ext cx="609480" cy="360"/>
          </a:xfrm>
          <a:prstGeom prst="line">
            <a:avLst/>
          </a:prstGeom>
          <a:ln w="44450">
            <a:solidFill>
              <a:srgbClr val="33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4200" spc="-1" strike="noStrike">
                <a:solidFill>
                  <a:srgbClr val="330033"/>
                </a:solidFill>
                <a:latin typeface="Times New Roman"/>
              </a:rPr>
              <a:t>Образец заголовка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914400" y="1600200"/>
            <a:ext cx="777204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19"/>
              </a:spcBef>
              <a:buClr>
                <a:srgbClr val="cccc99"/>
              </a:buClr>
              <a:buSzPct val="75000"/>
              <a:buFont typeface="Wingdings" charset="2"/>
              <a:buChar char=""/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</a:rPr>
              <a:t>Второй уровень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9"/>
              </a:spcBef>
              <a:buClr>
                <a:srgbClr val="b2b2b2"/>
              </a:buClr>
              <a:buSzPct val="55000"/>
              <a:buFont typeface="Wingdings" charset="2"/>
              <a:buChar char=""/>
            </a:pPr>
            <a:r>
              <a:rPr b="0" lang="ru-RU" sz="2300" spc="-1" strike="noStrike">
                <a:solidFill>
                  <a:srgbClr val="000000"/>
                </a:solidFill>
                <a:latin typeface="Arial"/>
              </a:rPr>
              <a:t>Третий уровень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dt" idx="10"/>
          </p:nvPr>
        </p:nvSpPr>
        <p:spPr>
          <a:xfrm>
            <a:off x="914400" y="6251400"/>
            <a:ext cx="198072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&lt;дата/час&gt;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ftr" idx="11"/>
          </p:nvPr>
        </p:nvSpPr>
        <p:spPr>
          <a:xfrm>
            <a:off x="3352680" y="624852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 type="sldNum" idx="12"/>
          </p:nvPr>
        </p:nvSpPr>
        <p:spPr>
          <a:xfrm>
            <a:off x="67816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0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7FC6DA7-A040-4BD5-8859-78440D56B589}" type="slidenum">
              <a:rPr b="0" lang="ru-RU" sz="1000" spc="-1" strike="noStrike">
                <a:solidFill>
                  <a:srgbClr val="000000"/>
                </a:solidFill>
                <a:latin typeface="Arial"/>
              </a:rPr>
              <a:t>&lt;номер&gt;</a:t>
            </a:fld>
            <a:endParaRPr b="0" lang="uk-UA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roup 2"/>
          <p:cNvGrpSpPr/>
          <p:nvPr/>
        </p:nvGrpSpPr>
        <p:grpSpPr>
          <a:xfrm>
            <a:off x="0" y="0"/>
            <a:ext cx="8686800" cy="4876560"/>
            <a:chOff x="0" y="0"/>
            <a:chExt cx="8686800" cy="4876560"/>
          </a:xfrm>
        </p:grpSpPr>
        <p:sp>
          <p:nvSpPr>
            <p:cNvPr id="199" name="Rectangle 3"/>
            <p:cNvSpPr/>
            <p:nvPr/>
          </p:nvSpPr>
          <p:spPr>
            <a:xfrm>
              <a:off x="0" y="0"/>
              <a:ext cx="609120" cy="487656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ru-RU" sz="2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200" name="Group 4"/>
            <p:cNvGrpSpPr/>
            <p:nvPr/>
          </p:nvGrpSpPr>
          <p:grpSpPr>
            <a:xfrm>
              <a:off x="380880" y="1417680"/>
              <a:ext cx="8305920" cy="182160"/>
              <a:chOff x="380880" y="1417680"/>
              <a:chExt cx="8305920" cy="182160"/>
            </a:xfrm>
          </p:grpSpPr>
          <p:sp>
            <p:nvSpPr>
              <p:cNvPr id="201" name="Rectangle 5"/>
              <p:cNvSpPr/>
              <p:nvPr/>
            </p:nvSpPr>
            <p:spPr>
              <a:xfrm>
                <a:off x="6858000" y="1417680"/>
                <a:ext cx="1828440" cy="18216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202" name="Line 6"/>
              <p:cNvSpPr/>
              <p:nvPr/>
            </p:nvSpPr>
            <p:spPr>
              <a:xfrm>
                <a:off x="380880" y="1493640"/>
                <a:ext cx="8305920" cy="360"/>
              </a:xfrm>
              <a:prstGeom prst="line">
                <a:avLst/>
              </a:prstGeom>
              <a:ln w="19050">
                <a:solidFill>
                  <a:srgbClr val="3300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03" name="Line 12"/>
          <p:cNvSpPr/>
          <p:nvPr/>
        </p:nvSpPr>
        <p:spPr>
          <a:xfrm>
            <a:off x="0" y="4876560"/>
            <a:ext cx="609480" cy="360"/>
          </a:xfrm>
          <a:prstGeom prst="line">
            <a:avLst/>
          </a:prstGeom>
          <a:ln w="44450">
            <a:solidFill>
              <a:srgbClr val="33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4200" spc="-1" strike="noStrike">
                <a:solidFill>
                  <a:srgbClr val="330033"/>
                </a:solidFill>
                <a:latin typeface="Times New Roman"/>
              </a:rPr>
              <a:t>Образец заголовка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914400" y="1600200"/>
            <a:ext cx="7772040" cy="2188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19"/>
              </a:spcBef>
              <a:buClr>
                <a:srgbClr val="cccc99"/>
              </a:buClr>
              <a:buSzPct val="75000"/>
              <a:buFont typeface="Wingdings" charset="2"/>
              <a:buChar char=""/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</a:rPr>
              <a:t>Второй уровень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9"/>
              </a:spcBef>
              <a:buClr>
                <a:srgbClr val="b2b2b2"/>
              </a:buClr>
              <a:buSzPct val="55000"/>
              <a:buFont typeface="Wingdings" charset="2"/>
              <a:buChar char=""/>
            </a:pPr>
            <a:r>
              <a:rPr b="0" lang="ru-RU" sz="2300" spc="-1" strike="noStrike">
                <a:solidFill>
                  <a:srgbClr val="000000"/>
                </a:solidFill>
                <a:latin typeface="Arial"/>
              </a:rPr>
              <a:t>Третий уровень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914400" y="3941640"/>
            <a:ext cx="7772040" cy="2188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19"/>
              </a:spcBef>
              <a:buClr>
                <a:srgbClr val="cccc99"/>
              </a:buClr>
              <a:buSzPct val="75000"/>
              <a:buFont typeface="Wingdings" charset="2"/>
              <a:buChar char=""/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</a:rPr>
              <a:t>Второй уровень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9"/>
              </a:spcBef>
              <a:buClr>
                <a:srgbClr val="b2b2b2"/>
              </a:buClr>
              <a:buSzPct val="55000"/>
              <a:buFont typeface="Wingdings" charset="2"/>
              <a:buChar char=""/>
            </a:pPr>
            <a:r>
              <a:rPr b="0" lang="ru-RU" sz="2300" spc="-1" strike="noStrike">
                <a:solidFill>
                  <a:srgbClr val="000000"/>
                </a:solidFill>
                <a:latin typeface="Arial"/>
              </a:rPr>
              <a:t>Третий уровень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PlaceHolder 4"/>
          <p:cNvSpPr>
            <a:spLocks noGrp="1"/>
          </p:cNvSpPr>
          <p:nvPr>
            <p:ph type="dt" idx="13"/>
          </p:nvPr>
        </p:nvSpPr>
        <p:spPr>
          <a:xfrm>
            <a:off x="914400" y="6251400"/>
            <a:ext cx="198072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&lt;дата/час&gt;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8" name="PlaceHolder 5"/>
          <p:cNvSpPr>
            <a:spLocks noGrp="1"/>
          </p:cNvSpPr>
          <p:nvPr>
            <p:ph type="ftr" idx="14"/>
          </p:nvPr>
        </p:nvSpPr>
        <p:spPr>
          <a:xfrm>
            <a:off x="3352680" y="624852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9" name="PlaceHolder 6"/>
          <p:cNvSpPr>
            <a:spLocks noGrp="1"/>
          </p:cNvSpPr>
          <p:nvPr>
            <p:ph type="sldNum" idx="15"/>
          </p:nvPr>
        </p:nvSpPr>
        <p:spPr>
          <a:xfrm>
            <a:off x="67816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0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DA8930E-9625-4B4B-B01D-5A8D828C662B}" type="slidenum">
              <a:rPr b="0" lang="ru-RU" sz="1000" spc="-1" strike="noStrike">
                <a:solidFill>
                  <a:srgbClr val="000000"/>
                </a:solidFill>
                <a:latin typeface="Arial"/>
              </a:rPr>
              <a:t>&lt;номер&gt;</a:t>
            </a:fld>
            <a:endParaRPr b="0" lang="uk-UA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Group 2"/>
          <p:cNvGrpSpPr/>
          <p:nvPr/>
        </p:nvGrpSpPr>
        <p:grpSpPr>
          <a:xfrm>
            <a:off x="0" y="0"/>
            <a:ext cx="8686800" cy="4876560"/>
            <a:chOff x="0" y="0"/>
            <a:chExt cx="8686800" cy="4876560"/>
          </a:xfrm>
        </p:grpSpPr>
        <p:sp>
          <p:nvSpPr>
            <p:cNvPr id="247" name="Rectangle 3"/>
            <p:cNvSpPr/>
            <p:nvPr/>
          </p:nvSpPr>
          <p:spPr>
            <a:xfrm>
              <a:off x="0" y="0"/>
              <a:ext cx="609120" cy="487656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ru-RU" sz="2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248" name="Group 4"/>
            <p:cNvGrpSpPr/>
            <p:nvPr/>
          </p:nvGrpSpPr>
          <p:grpSpPr>
            <a:xfrm>
              <a:off x="380880" y="1417680"/>
              <a:ext cx="8305920" cy="182160"/>
              <a:chOff x="380880" y="1417680"/>
              <a:chExt cx="8305920" cy="182160"/>
            </a:xfrm>
          </p:grpSpPr>
          <p:sp>
            <p:nvSpPr>
              <p:cNvPr id="249" name="Rectangle 5"/>
              <p:cNvSpPr/>
              <p:nvPr/>
            </p:nvSpPr>
            <p:spPr>
              <a:xfrm>
                <a:off x="6858000" y="1417680"/>
                <a:ext cx="1828440" cy="18216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250" name="Line 6"/>
              <p:cNvSpPr/>
              <p:nvPr/>
            </p:nvSpPr>
            <p:spPr>
              <a:xfrm>
                <a:off x="380880" y="1493640"/>
                <a:ext cx="8305920" cy="360"/>
              </a:xfrm>
              <a:prstGeom prst="line">
                <a:avLst/>
              </a:prstGeom>
              <a:ln w="19050">
                <a:solidFill>
                  <a:srgbClr val="3300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51" name="Line 12"/>
          <p:cNvSpPr/>
          <p:nvPr/>
        </p:nvSpPr>
        <p:spPr>
          <a:xfrm>
            <a:off x="0" y="4876560"/>
            <a:ext cx="609480" cy="360"/>
          </a:xfrm>
          <a:prstGeom prst="line">
            <a:avLst/>
          </a:prstGeom>
          <a:ln w="44450">
            <a:solidFill>
              <a:srgbClr val="33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4200" spc="-1" strike="noStrike">
                <a:solidFill>
                  <a:srgbClr val="330033"/>
                </a:solidFill>
                <a:latin typeface="Times New Roman"/>
              </a:rPr>
              <a:t>Образец заголовка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914400" y="1600200"/>
            <a:ext cx="380952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cccc99"/>
              </a:buClr>
              <a:buSzPct val="75000"/>
              <a:buFont typeface="Wingdings" charset="2"/>
              <a:buChar char="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Второй уровень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b2b2b2"/>
              </a:buClr>
              <a:buSzPct val="55000"/>
              <a:buFont typeface="Wingdings" charset="2"/>
              <a:buChar char="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Третий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36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Четвертый уровень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36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4876920" y="1600200"/>
            <a:ext cx="380952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cccc99"/>
              </a:buClr>
              <a:buSzPct val="75000"/>
              <a:buFont typeface="Wingdings" charset="2"/>
              <a:buChar char="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Второй уровень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b2b2b2"/>
              </a:buClr>
              <a:buSzPct val="55000"/>
              <a:buFont typeface="Wingdings" charset="2"/>
              <a:buChar char="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Третий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36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Четвертый уровень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36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PlaceHolder 4"/>
          <p:cNvSpPr>
            <a:spLocks noGrp="1"/>
          </p:cNvSpPr>
          <p:nvPr>
            <p:ph type="dt" idx="16"/>
          </p:nvPr>
        </p:nvSpPr>
        <p:spPr>
          <a:xfrm>
            <a:off x="914400" y="6251400"/>
            <a:ext cx="198072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&lt;дата/час&gt;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ftr" idx="17"/>
          </p:nvPr>
        </p:nvSpPr>
        <p:spPr>
          <a:xfrm>
            <a:off x="3352680" y="624852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7" name="PlaceHolder 6"/>
          <p:cNvSpPr>
            <a:spLocks noGrp="1"/>
          </p:cNvSpPr>
          <p:nvPr>
            <p:ph type="sldNum" idx="18"/>
          </p:nvPr>
        </p:nvSpPr>
        <p:spPr>
          <a:xfrm>
            <a:off x="67816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0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7DFDC0A-8300-429B-88BA-F953EEA9B472}" type="slidenum">
              <a:rPr b="0" lang="ru-RU" sz="1000" spc="-1" strike="noStrike">
                <a:solidFill>
                  <a:srgbClr val="000000"/>
                </a:solidFill>
                <a:latin typeface="Arial"/>
              </a:rPr>
              <a:t>&lt;номер&gt;</a:t>
            </a:fld>
            <a:endParaRPr b="0" lang="uk-UA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4" name="Group 2"/>
          <p:cNvGrpSpPr/>
          <p:nvPr/>
        </p:nvGrpSpPr>
        <p:grpSpPr>
          <a:xfrm>
            <a:off x="0" y="0"/>
            <a:ext cx="8686800" cy="4876560"/>
            <a:chOff x="0" y="0"/>
            <a:chExt cx="8686800" cy="4876560"/>
          </a:xfrm>
        </p:grpSpPr>
        <p:sp>
          <p:nvSpPr>
            <p:cNvPr id="295" name="Rectangle 3"/>
            <p:cNvSpPr/>
            <p:nvPr/>
          </p:nvSpPr>
          <p:spPr>
            <a:xfrm>
              <a:off x="0" y="0"/>
              <a:ext cx="609120" cy="487656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ru-RU" sz="2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296" name="Group 4"/>
            <p:cNvGrpSpPr/>
            <p:nvPr/>
          </p:nvGrpSpPr>
          <p:grpSpPr>
            <a:xfrm>
              <a:off x="380880" y="1417680"/>
              <a:ext cx="8305920" cy="182160"/>
              <a:chOff x="380880" y="1417680"/>
              <a:chExt cx="8305920" cy="182160"/>
            </a:xfrm>
          </p:grpSpPr>
          <p:sp>
            <p:nvSpPr>
              <p:cNvPr id="297" name="Rectangle 5"/>
              <p:cNvSpPr/>
              <p:nvPr/>
            </p:nvSpPr>
            <p:spPr>
              <a:xfrm>
                <a:off x="6858000" y="1417680"/>
                <a:ext cx="1828440" cy="18216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endParaRPr b="0" lang="ru-RU" sz="24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298" name="Line 6"/>
              <p:cNvSpPr/>
              <p:nvPr/>
            </p:nvSpPr>
            <p:spPr>
              <a:xfrm>
                <a:off x="380880" y="1493640"/>
                <a:ext cx="8305920" cy="360"/>
              </a:xfrm>
              <a:prstGeom prst="line">
                <a:avLst/>
              </a:prstGeom>
              <a:ln w="19050">
                <a:solidFill>
                  <a:srgbClr val="3300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99" name="Line 12"/>
          <p:cNvSpPr/>
          <p:nvPr/>
        </p:nvSpPr>
        <p:spPr>
          <a:xfrm>
            <a:off x="0" y="4876560"/>
            <a:ext cx="609480" cy="360"/>
          </a:xfrm>
          <a:prstGeom prst="line">
            <a:avLst/>
          </a:prstGeom>
          <a:ln w="44450">
            <a:solidFill>
              <a:srgbClr val="33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4200" spc="-1" strike="noStrike">
                <a:solidFill>
                  <a:srgbClr val="330033"/>
                </a:solidFill>
                <a:latin typeface="Times New Roman"/>
              </a:rPr>
              <a:t>Образец заголовка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914400" y="1600200"/>
            <a:ext cx="380952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19"/>
              </a:spcBef>
              <a:buClr>
                <a:srgbClr val="cccc99"/>
              </a:buClr>
              <a:buSzPct val="75000"/>
              <a:buFont typeface="Wingdings" charset="2"/>
              <a:buChar char=""/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</a:rPr>
              <a:t>Второй уровень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9"/>
              </a:spcBef>
              <a:buClr>
                <a:srgbClr val="b2b2b2"/>
              </a:buClr>
              <a:buSzPct val="55000"/>
              <a:buFont typeface="Wingdings" charset="2"/>
              <a:buChar char=""/>
            </a:pPr>
            <a:r>
              <a:rPr b="0" lang="ru-RU" sz="2300" spc="-1" strike="noStrike">
                <a:solidFill>
                  <a:srgbClr val="000000"/>
                </a:solidFill>
                <a:latin typeface="Arial"/>
              </a:rPr>
              <a:t>Третий уровень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2" name="PlaceHolder 3"/>
          <p:cNvSpPr>
            <a:spLocks noGrp="1"/>
          </p:cNvSpPr>
          <p:nvPr>
            <p:ph type="body"/>
          </p:nvPr>
        </p:nvSpPr>
        <p:spPr>
          <a:xfrm>
            <a:off x="4876920" y="1600200"/>
            <a:ext cx="380952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19"/>
              </a:spcBef>
              <a:buClr>
                <a:srgbClr val="cccc99"/>
              </a:buClr>
              <a:buSzPct val="75000"/>
              <a:buFont typeface="Wingdings" charset="2"/>
              <a:buChar char=""/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</a:rPr>
              <a:t>Второй уровень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59"/>
              </a:spcBef>
              <a:buClr>
                <a:srgbClr val="b2b2b2"/>
              </a:buClr>
              <a:buSzPct val="55000"/>
              <a:buFont typeface="Wingdings" charset="2"/>
              <a:buChar char=""/>
            </a:pPr>
            <a:r>
              <a:rPr b="0" lang="ru-RU" sz="2300" spc="-1" strike="noStrike">
                <a:solidFill>
                  <a:srgbClr val="000000"/>
                </a:solidFill>
                <a:latin typeface="Arial"/>
              </a:rPr>
              <a:t>Третий уровень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cccc99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PlaceHolder 4"/>
          <p:cNvSpPr>
            <a:spLocks noGrp="1"/>
          </p:cNvSpPr>
          <p:nvPr>
            <p:ph type="dt" idx="19"/>
          </p:nvPr>
        </p:nvSpPr>
        <p:spPr>
          <a:xfrm>
            <a:off x="914400" y="6251400"/>
            <a:ext cx="198072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&lt;дата/час&gt;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4" name="PlaceHolder 5"/>
          <p:cNvSpPr>
            <a:spLocks noGrp="1"/>
          </p:cNvSpPr>
          <p:nvPr>
            <p:ph type="ftr" idx="20"/>
          </p:nvPr>
        </p:nvSpPr>
        <p:spPr>
          <a:xfrm>
            <a:off x="3352680" y="624852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5" name="PlaceHolder 6"/>
          <p:cNvSpPr>
            <a:spLocks noGrp="1"/>
          </p:cNvSpPr>
          <p:nvPr>
            <p:ph type="sldNum" idx="21"/>
          </p:nvPr>
        </p:nvSpPr>
        <p:spPr>
          <a:xfrm>
            <a:off x="6781680" y="624852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0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1F02039-2F51-4D26-A721-81ADA46B6F6E}" type="slidenum">
              <a:rPr b="0" lang="ru-RU" sz="1000" spc="-1" strike="noStrike">
                <a:solidFill>
                  <a:srgbClr val="000000"/>
                </a:solidFill>
                <a:latin typeface="Arial"/>
              </a:rPr>
              <a:t>&lt;номер&gt;</a:t>
            </a:fld>
            <a:endParaRPr b="0" lang="uk-UA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jpeg"/><Relationship Id="rId3" Type="http://schemas.openxmlformats.org/officeDocument/2006/relationships/slideLayout" Target="../slideLayouts/slideLayout3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7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3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3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image" Target="../media/image5.jpeg"/><Relationship Id="rId4" Type="http://schemas.openxmlformats.org/officeDocument/2006/relationships/hyperlink" Target="http://www.kuharka.ru/_foto/img/1138289239.jpg" TargetMode="External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slideLayout" Target="../slideLayouts/slideLayout3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5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6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0" y="1428840"/>
            <a:ext cx="9143640" cy="24364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ru-RU" sz="9600" spc="-1" strike="noStrike">
                <a:solidFill>
                  <a:srgbClr val="330033"/>
                </a:solidFill>
                <a:latin typeface="Times New Roman"/>
              </a:rPr>
              <a:t>БиоЙод-</a:t>
            </a:r>
            <a:r>
              <a:rPr b="1" lang="ru-RU" sz="9600" spc="-1" strike="noStrike">
                <a:solidFill>
                  <a:srgbClr val="660033"/>
                </a:solidFill>
                <a:latin typeface="Times New Roman"/>
              </a:rPr>
              <a:t> </a:t>
            </a:r>
            <a:br>
              <a:rPr sz="9600"/>
            </a:br>
            <a:r>
              <a:rPr b="1" lang="ru-RU" sz="9600" spc="-1" strike="noStrike">
                <a:solidFill>
                  <a:srgbClr val="660033"/>
                </a:solidFill>
                <a:latin typeface="Times New Roman"/>
              </a:rPr>
              <a:t>fucus</a:t>
            </a:r>
            <a:endParaRPr b="0" lang="ru-RU" sz="9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3" name="Прямоугольник 2"/>
          <p:cNvSpPr/>
          <p:nvPr/>
        </p:nvSpPr>
        <p:spPr>
          <a:xfrm>
            <a:off x="0" y="4000680"/>
            <a:ext cx="9143640" cy="1613160"/>
          </a:xfrm>
          <a:prstGeom prst="rect">
            <a:avLst/>
          </a:prstGeom>
          <a:solidFill>
            <a:srgbClr val="cccc99"/>
          </a:solidFill>
          <a:ln>
            <a:solidFill>
              <a:srgbClr val="ffffe1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300" spc="-1" strike="noStrike">
                <a:solidFill>
                  <a:srgbClr val="610061"/>
                </a:solidFill>
                <a:latin typeface="Arial"/>
              </a:rPr>
              <a:t>«Amrita – Все для здоров</a:t>
            </a:r>
            <a:r>
              <a:rPr b="1" lang="en-US" sz="2300" spc="-1" strike="noStrike">
                <a:solidFill>
                  <a:srgbClr val="610061"/>
                </a:solidFill>
                <a:latin typeface="Arial"/>
              </a:rPr>
              <a:t>’</a:t>
            </a:r>
            <a:r>
              <a:rPr b="1" lang="ru-RU" sz="2300" spc="-1" strike="noStrike">
                <a:solidFill>
                  <a:srgbClr val="610061"/>
                </a:solidFill>
                <a:latin typeface="Arial"/>
              </a:rPr>
              <a:t>я та краси» – перший повністю україномовний сайт Амріта</a:t>
            </a:r>
            <a:br>
              <a:rPr sz="1800"/>
            </a:br>
            <a:endParaRPr b="0" lang="uk-UA" sz="2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br>
              <a:rPr sz="1800"/>
            </a:br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4" name="Прямоугольник 3"/>
          <p:cNvSpPr/>
          <p:nvPr/>
        </p:nvSpPr>
        <p:spPr>
          <a:xfrm>
            <a:off x="0" y="4929120"/>
            <a:ext cx="9143640" cy="516240"/>
          </a:xfrm>
          <a:prstGeom prst="rect">
            <a:avLst/>
          </a:prstGeom>
          <a:solidFill>
            <a:srgbClr val="e2e2ca"/>
          </a:solidFill>
          <a:ln>
            <a:solidFill>
              <a:srgbClr val="a7a795"/>
            </a:solidFill>
            <a:rou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i="1" lang="en-US" sz="2800" spc="-1" strike="noStrike">
                <a:solidFill>
                  <a:srgbClr val="4d1522"/>
                </a:solidFill>
                <a:latin typeface="Arial"/>
              </a:rPr>
              <a:t>www.amritaclub.do.am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/>
          </p:cNvSpPr>
          <p:nvPr>
            <p:ph type="title"/>
          </p:nvPr>
        </p:nvSpPr>
        <p:spPr>
          <a:xfrm>
            <a:off x="900000" y="26028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3200" spc="-1" strike="noStrike">
                <a:solidFill>
                  <a:srgbClr val="990033"/>
                </a:solidFill>
                <a:latin typeface="Times New Roman"/>
              </a:rPr>
              <a:t>Проявления йодной недостаточности: </a:t>
            </a:r>
            <a:br>
              <a:rPr sz="3200"/>
            </a:b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6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8002080" cy="5113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660033"/>
                </a:solidFill>
                <a:latin typeface="Arial"/>
              </a:rPr>
              <a:t>Эмоциональные: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1" lang="ru-RU" sz="1000" spc="-1" strike="noStrike">
                <a:solidFill>
                  <a:srgbClr val="000000"/>
                </a:solidFill>
                <a:latin typeface="Arial"/>
              </a:rPr>
              <a:t>раздражительность, подавленное настроение, сонливость, вялость, забывчивость, приступы необъяснимой тоски, ухудшение памяти и внимания, понижение интеллекта, появление частых головных болей из-за повышения внутричерепного давления</a:t>
            </a:r>
            <a:r>
              <a:rPr b="0" lang="ru-RU" sz="1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660033"/>
                </a:solidFill>
                <a:latin typeface="Arial"/>
              </a:rPr>
              <a:t>Кардиологические: 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Arial"/>
              </a:rPr>
              <a:t>атеросклероз, стойкий к лечению диетой и лекарствами, аритмия, при которой применение специальных препаратов не дает ощутимого и длительного эффекта, повышение диастолического (нижнего) давления из-за отечности сосудистых стенок</a:t>
            </a:r>
            <a:r>
              <a:rPr b="0" lang="ru-RU" sz="1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660033"/>
                </a:solidFill>
                <a:latin typeface="Arial"/>
              </a:rPr>
              <a:t>Анемические: 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Arial"/>
              </a:rPr>
              <a:t>снижение уровня гемоглобина в крови, при котором лечение препаратами железа дает лишь скромный результат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660033"/>
                </a:solidFill>
                <a:latin typeface="Arial"/>
              </a:rPr>
              <a:t>Иммунодефицитные: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1" lang="ru-RU" sz="1000" spc="-1" strike="noStrike">
                <a:solidFill>
                  <a:srgbClr val="000000"/>
                </a:solidFill>
                <a:latin typeface="Arial"/>
              </a:rPr>
              <a:t>частые инфекционные и простудные заболевания, ослабление иммунитета возникает даже при незначительном снижении функции щитовидной железы</a:t>
            </a:r>
            <a:r>
              <a:rPr b="0" lang="ru-RU" sz="1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660033"/>
                </a:solidFill>
                <a:latin typeface="Arial"/>
              </a:rPr>
              <a:t>Остеохондрозные: 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Arial"/>
              </a:rPr>
              <a:t>слабость и мышечные боли в руках, грудной или поясничный радикулит, при которых традиционное лечение не эффективно</a:t>
            </a:r>
            <a:r>
              <a:rPr b="0" lang="ru-RU" sz="1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81"/>
              </a:spcBef>
              <a:buNone/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660033"/>
                </a:solidFill>
                <a:latin typeface="Arial"/>
              </a:rPr>
              <a:t>Отечные: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1" lang="ru-RU" sz="1000" spc="-1" strike="noStrike">
                <a:solidFill>
                  <a:srgbClr val="000000"/>
                </a:solidFill>
                <a:latin typeface="Arial"/>
              </a:rPr>
              <a:t>отеки вокруг глаз или общие, при которых систематический прием мочегонных препаратов усугубляет состояние, формируя зависимость от них</a:t>
            </a:r>
            <a:r>
              <a:rPr b="0" lang="ru-RU" sz="1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660033"/>
                </a:solidFill>
                <a:latin typeface="Arial"/>
              </a:rPr>
              <a:t>Бронхо-легочные: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1" lang="ru-RU" sz="1000" spc="-1" strike="noStrike">
                <a:solidFill>
                  <a:srgbClr val="000000"/>
                </a:solidFill>
                <a:latin typeface="Arial"/>
              </a:rPr>
              <a:t>отечность дыхательных путей, приводящая к хроническому бронхиту и ОРЗ</a:t>
            </a:r>
            <a:r>
              <a:rPr b="0" lang="ru-RU" sz="1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201"/>
              </a:spcBef>
              <a:buNone/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660033"/>
                </a:solidFill>
                <a:latin typeface="Arial"/>
              </a:rPr>
              <a:t>Гинекологические: 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Arial"/>
              </a:rPr>
              <a:t>нарушение менструальной функции, нерегулярность месячных, иногда их отсутствие, бесплодие, мастопатия, раздражение и трещины сосков</a:t>
            </a:r>
            <a:r>
              <a:rPr b="0" lang="ru-RU" sz="1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7600" spc="-1" strike="noStrike">
                <a:solidFill>
                  <a:srgbClr val="990033"/>
                </a:solidFill>
                <a:latin typeface="Times New Roman"/>
              </a:rPr>
              <a:t>БиоЙод-fucus</a:t>
            </a:r>
            <a:r>
              <a:rPr b="0" lang="en-US" sz="7600" spc="-1" strike="noStrike">
                <a:solidFill>
                  <a:srgbClr val="990033"/>
                </a:solidFill>
                <a:latin typeface="Times New Roman"/>
              </a:rPr>
              <a:t> -</a:t>
            </a:r>
            <a:endParaRPr b="0" lang="ru-RU" sz="7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8" name="PlaceHolder 2"/>
          <p:cNvSpPr>
            <a:spLocks noGrp="1"/>
          </p:cNvSpPr>
          <p:nvPr>
            <p:ph/>
          </p:nvPr>
        </p:nvSpPr>
        <p:spPr>
          <a:xfrm>
            <a:off x="755640" y="1916280"/>
            <a:ext cx="8229240" cy="467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1440"/>
              </a:spcBef>
              <a:buNone/>
              <a:tabLst>
                <a:tab algn="l" pos="0"/>
              </a:tabLst>
            </a:pPr>
            <a:r>
              <a:rPr b="0" lang="ru-RU" sz="7200" spc="-1" strike="noStrike">
                <a:solidFill>
                  <a:srgbClr val="a42700"/>
                </a:solidFill>
                <a:latin typeface="Arial"/>
              </a:rPr>
              <a:t>Органическое соединение </a:t>
            </a:r>
            <a:r>
              <a:rPr b="0" lang="en-US" sz="7200" spc="-1" strike="noStrike">
                <a:solidFill>
                  <a:srgbClr val="a42700"/>
                </a:solidFill>
                <a:latin typeface="Arial"/>
              </a:rPr>
              <a:t>      </a:t>
            </a:r>
            <a:endParaRPr b="0" lang="ru-RU" sz="72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1440"/>
              </a:spcBef>
              <a:buNone/>
              <a:tabLst>
                <a:tab algn="l" pos="0"/>
              </a:tabLst>
            </a:pPr>
            <a:r>
              <a:rPr b="0" lang="en-US" sz="7200" spc="-1" strike="noStrike">
                <a:solidFill>
                  <a:srgbClr val="a42700"/>
                </a:solidFill>
                <a:latin typeface="Arial"/>
              </a:rPr>
              <a:t>       </a:t>
            </a:r>
            <a:r>
              <a:rPr b="0" lang="ru-RU" sz="7200" spc="-1" strike="noStrike">
                <a:solidFill>
                  <a:srgbClr val="a42700"/>
                </a:solidFill>
                <a:latin typeface="Arial"/>
              </a:rPr>
              <a:t>йода!</a:t>
            </a:r>
            <a:r>
              <a:rPr b="0" lang="en-US" sz="7200" spc="-1" strike="noStrike">
                <a:solidFill>
                  <a:srgbClr val="a42700"/>
                </a:solidFill>
                <a:latin typeface="Arial"/>
              </a:rPr>
              <a:t> </a:t>
            </a:r>
            <a:endParaRPr b="0" lang="ru-RU" sz="7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79" name="Picture 5" descr="0277_30_2"/>
          <p:cNvPicPr/>
          <p:nvPr/>
        </p:nvPicPr>
        <p:blipFill>
          <a:blip r:embed="rId1"/>
          <a:stretch/>
        </p:blipFill>
        <p:spPr>
          <a:xfrm>
            <a:off x="6227640" y="2924280"/>
            <a:ext cx="2808000" cy="3590640"/>
          </a:xfrm>
          <a:prstGeom prst="rect">
            <a:avLst/>
          </a:prstGeom>
          <a:ln w="9525">
            <a:noFill/>
          </a:ln>
        </p:spPr>
      </p:pic>
      <p:pic>
        <p:nvPicPr>
          <p:cNvPr id="380" name="Picture 7" descr="C:\Documents and Settings\Саша\Рабочий стол\83.jpg"/>
          <p:cNvPicPr/>
          <p:nvPr/>
        </p:nvPicPr>
        <p:blipFill>
          <a:blip r:embed="rId2"/>
          <a:stretch/>
        </p:blipFill>
        <p:spPr>
          <a:xfrm>
            <a:off x="5640480" y="5143680"/>
            <a:ext cx="2106360" cy="17143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7776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4200" spc="-1" strike="noStrike">
                <a:solidFill>
                  <a:srgbClr val="990033"/>
                </a:solidFill>
                <a:latin typeface="Times New Roman"/>
              </a:rPr>
              <a:t>Состав: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2" name="PlaceHolder 2"/>
          <p:cNvSpPr>
            <a:spLocks noGrp="1"/>
          </p:cNvSpPr>
          <p:nvPr>
            <p:ph/>
          </p:nvPr>
        </p:nvSpPr>
        <p:spPr>
          <a:xfrm>
            <a:off x="611280" y="1600200"/>
            <a:ext cx="3884400" cy="50684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rgbClr val="660033"/>
                </a:solidFill>
                <a:latin typeface="Arial"/>
              </a:rPr>
              <a:t> </a:t>
            </a:r>
            <a:r>
              <a:rPr b="1" lang="ru-RU" sz="2000" spc="-1" strike="noStrike">
                <a:solidFill>
                  <a:srgbClr val="660033"/>
                </a:solidFill>
                <a:latin typeface="Arial"/>
              </a:rPr>
              <a:t>Фукус</a:t>
            </a: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i="1" lang="ru-RU" sz="2000" spc="-1" strike="noStrike">
                <a:solidFill>
                  <a:srgbClr val="000000"/>
                </a:solidFill>
                <a:latin typeface="Arial"/>
              </a:rPr>
              <a:t>(Fucus vesiculosus L.)</a:t>
            </a: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 -</a:t>
            </a: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это бурая морская водоросль.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</a:rPr>
              <a:t>      </a:t>
            </a: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богата дефицитными в питании органически связанными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ru-RU" sz="1400" spc="-1" strike="noStrike">
                <a:solidFill>
                  <a:srgbClr val="a42700"/>
                </a:solidFill>
                <a:latin typeface="Arial"/>
              </a:rPr>
              <a:t>       </a:t>
            </a:r>
            <a:r>
              <a:rPr b="1" lang="ru-RU" sz="1400" spc="-1" strike="noStrike">
                <a:solidFill>
                  <a:srgbClr val="a42700"/>
                </a:solidFill>
                <a:latin typeface="Arial"/>
              </a:rPr>
              <a:t>йодом и селеном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       </a:t>
            </a: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источник 12 натуральных витаминов (А, С, В1, В2, Д, Е и др.), а также незаменимых аминокислот.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       </a:t>
            </a: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макро- и микроэлементов( калий, кальций, медь, цинк, марганец, кобальт и др.)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</a:rPr>
              <a:t>      </a:t>
            </a: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       </a:t>
            </a: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фукус пузырчатый оптимизирует функцию щитовидной железы,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       </a:t>
            </a: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улучшает обменные процессы в организме.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b2b2b2"/>
              </a:buClr>
              <a:buSzPct val="90000"/>
              <a:buFont typeface="Wingdings" charset="2"/>
              <a:buChar char=""/>
              <a:tabLst>
                <a:tab algn="l" pos="0"/>
              </a:tabLst>
            </a:pPr>
            <a:r>
              <a:rPr b="1" lang="ru-RU" sz="2000" spc="-1" strike="noStrike">
                <a:solidFill>
                  <a:srgbClr val="660033"/>
                </a:solidFill>
                <a:latin typeface="Arial"/>
              </a:rPr>
              <a:t>Альгинат натрия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b2b2b2"/>
              </a:buClr>
              <a:buSzPct val="90000"/>
              <a:buFont typeface="Wingdings" charset="2"/>
              <a:buChar char=""/>
              <a:tabLst>
                <a:tab algn="l" pos="0"/>
              </a:tabLst>
            </a:pPr>
            <a:r>
              <a:rPr b="1" lang="ru-RU" sz="2000" spc="-1" strike="noStrike">
                <a:solidFill>
                  <a:srgbClr val="660033"/>
                </a:solidFill>
                <a:latin typeface="Arial"/>
              </a:rPr>
              <a:t>Лактоза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b2b2b2"/>
              </a:buClr>
              <a:buSzPct val="90000"/>
              <a:buFont typeface="Wingdings" charset="2"/>
              <a:buChar char=""/>
              <a:tabLst>
                <a:tab algn="l" pos="0"/>
              </a:tabLst>
            </a:pPr>
            <a:r>
              <a:rPr b="1" lang="ru-RU" sz="2000" spc="-1" strike="noStrike">
                <a:solidFill>
                  <a:srgbClr val="660033"/>
                </a:solidFill>
                <a:latin typeface="Arial"/>
              </a:rPr>
              <a:t>Стеарат кальция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83" name="Picture 11" descr="Фукус"/>
          <p:cNvPicPr/>
          <p:nvPr/>
        </p:nvPicPr>
        <p:blipFill>
          <a:blip r:embed="rId1"/>
          <a:stretch/>
        </p:blipFill>
        <p:spPr>
          <a:xfrm>
            <a:off x="4859280" y="1628640"/>
            <a:ext cx="3960360" cy="47527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4200" spc="-1" strike="noStrike">
                <a:solidFill>
                  <a:srgbClr val="990033"/>
                </a:solidFill>
                <a:latin typeface="Times New Roman"/>
              </a:rPr>
              <a:t>Рекомендации к применению: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/>
          </p:nvPr>
        </p:nvSpPr>
        <p:spPr>
          <a:xfrm>
            <a:off x="755640" y="1484280"/>
            <a:ext cx="8208720" cy="5373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Обладает  антиатеросклеротическим, противовоспалительным, противомикробным, ранозаживляющим действием на организм.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Повышает активность ферментов, участвующих в окислении липидов и превращении холестерина в желчные кислоты, препятствует их отложению в стенках сосудов. При этом биосинтез холестерина не нарушается, что исключает негативные последствия этого процесса.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Эффективен при воспалительных заболеваниях мочеполовой системы;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При дисбактериозе - подавляет рост патогенной микрофлоры.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Компоненты водоросли стимулируют регенеративные процессы, способствуя грануляции тканей, эпителизации и рубцеванию ран и язв.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Сочетание антиоксидантного действия биологически активных компонентов водоросли с энтеросорбционным эффектом альгиновой кислоты обеспечивает радиопротекторное и детоксицирующее действие, включая выведение из организма тяжелых металлов, в том числе свинца, ртути и радионуклидов.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Обладает также антикоагулянтным действием, способствует нормализации сосудистой проницаемости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4200" spc="-1" strike="noStrike">
                <a:solidFill>
                  <a:srgbClr val="990033"/>
                </a:solidFill>
                <a:latin typeface="Times New Roman"/>
              </a:rPr>
              <a:t>Показания к применению: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/>
          </p:nvPr>
        </p:nvSpPr>
        <p:spPr>
          <a:xfrm>
            <a:off x="914400" y="1600200"/>
            <a:ext cx="777204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9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профилактика состояний, связанных с дефицитом йода;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профилактика эндемического зоба у лиц, которые проживают в районах с дефицитом йода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заболевания сердечно-сосудистой   системы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заболевания иммунной системы.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нарушение памяти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избыточный вес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4200" spc="-1" strike="noStrike">
                <a:solidFill>
                  <a:srgbClr val="990033"/>
                </a:solidFill>
                <a:latin typeface="Times New Roman"/>
              </a:rPr>
              <a:t>Способ применения и дозы: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9" name="PlaceHolder 2"/>
          <p:cNvSpPr>
            <a:spLocks noGrp="1"/>
          </p:cNvSpPr>
          <p:nvPr>
            <p:ph/>
          </p:nvPr>
        </p:nvSpPr>
        <p:spPr>
          <a:xfrm>
            <a:off x="914400" y="1600200"/>
            <a:ext cx="777204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Детям по 1таблетке 2 раза в день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Взрослым по 2 таблетки 2 раза в день во время еды.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Курс приема – 3-4 недели.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При необходимости курс повторить через 1 месяц.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0" name="Picture 4" descr="baby_2"/>
          <p:cNvPicPr/>
          <p:nvPr/>
        </p:nvPicPr>
        <p:blipFill>
          <a:blip r:embed="rId1"/>
          <a:stretch/>
        </p:blipFill>
        <p:spPr>
          <a:xfrm>
            <a:off x="6227640" y="2637000"/>
            <a:ext cx="1872720" cy="25207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4200" spc="-1" strike="noStrike">
                <a:solidFill>
                  <a:srgbClr val="990033"/>
                </a:solidFill>
                <a:latin typeface="Times New Roman"/>
              </a:rPr>
              <a:t>Форма выпуска: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/>
          </p:nvPr>
        </p:nvSpPr>
        <p:spPr>
          <a:xfrm>
            <a:off x="4714920" y="1600200"/>
            <a:ext cx="4285800" cy="4530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lang="ru-RU" sz="2800" spc="-1" strike="noStrike">
                <a:solidFill>
                  <a:srgbClr val="000000"/>
                </a:solidFill>
                <a:latin typeface="Arial"/>
              </a:rPr>
              <a:t>таблетки по 0,500 мг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lang="ru-RU" sz="2800" spc="-1" strike="noStrike">
                <a:solidFill>
                  <a:srgbClr val="000000"/>
                </a:solidFill>
                <a:latin typeface="Arial"/>
              </a:rPr>
              <a:t>Упаковка 50 таб.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lang="ru-RU" sz="2800" spc="-1" strike="noStrike">
                <a:solidFill>
                  <a:srgbClr val="000000"/>
                </a:solidFill>
                <a:latin typeface="Arial"/>
              </a:rPr>
              <a:t>Цена 35.60 грн.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3" name="Picture 7" descr="C:\Documents and Settings\Саша\Рабочий стол\83.jpg"/>
          <p:cNvPicPr/>
          <p:nvPr/>
        </p:nvPicPr>
        <p:blipFill>
          <a:blip r:embed="rId1"/>
          <a:stretch/>
        </p:blipFill>
        <p:spPr>
          <a:xfrm>
            <a:off x="635040" y="2314440"/>
            <a:ext cx="4176360" cy="34002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" dur="indefinite" restart="never" nodeType="tmRoot">
          <p:childTnLst>
            <p:seq>
              <p:cTn id="15" dur="indefinite" nodeType="mainSeq"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withEffect" fill="hold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 additive="repl">
                                        <p:cTn id="20" dur="2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ru-RU" sz="7000" spc="-1" strike="noStrike">
                <a:solidFill>
                  <a:srgbClr val="990033"/>
                </a:solidFill>
                <a:latin typeface="Times New Roman"/>
              </a:rPr>
              <a:t>БиоЙод-fucus</a:t>
            </a:r>
            <a:r>
              <a:rPr b="0" lang="en-US" sz="7000" spc="-1" strike="noStrike">
                <a:solidFill>
                  <a:srgbClr val="990033"/>
                </a:solidFill>
                <a:latin typeface="Times New Roman"/>
              </a:rPr>
              <a:t> -</a:t>
            </a:r>
            <a:endParaRPr b="0" lang="ru-RU" sz="7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5" name="PlaceHolder 2"/>
          <p:cNvSpPr>
            <a:spLocks noGrp="1"/>
          </p:cNvSpPr>
          <p:nvPr>
            <p:ph/>
          </p:nvPr>
        </p:nvSpPr>
        <p:spPr>
          <a:xfrm>
            <a:off x="4788000" y="2492280"/>
            <a:ext cx="3898440" cy="36000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90000"/>
              </a:lnSpc>
              <a:spcBef>
                <a:spcPts val="360"/>
              </a:spcBef>
              <a:buNone/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360"/>
              </a:spcBef>
              <a:buNone/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360"/>
              </a:spcBef>
              <a:buNone/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0" algn="ctr">
              <a:lnSpc>
                <a:spcPct val="9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i="1" lang="ru-RU" sz="2800" spc="-1" strike="noStrike">
                <a:solidFill>
                  <a:schemeClr val="hlink"/>
                </a:solidFill>
                <a:latin typeface="Arial"/>
              </a:rPr>
              <a:t>Богатый источник природного йода 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0" algn="ctr">
              <a:lnSpc>
                <a:spcPct val="9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i="1" lang="ru-RU" sz="2800" spc="-1" strike="noStrike">
                <a:solidFill>
                  <a:schemeClr val="hlink"/>
                </a:solidFill>
                <a:latin typeface="Arial"/>
              </a:rPr>
              <a:t>в ежедневном рационе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0" algn="ctr">
              <a:lnSpc>
                <a:spcPct val="9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743040" indent="0" algn="r">
              <a:lnSpc>
                <a:spcPct val="90000"/>
              </a:lnSpc>
              <a:spcBef>
                <a:spcPts val="360"/>
              </a:spcBef>
              <a:buNone/>
              <a:tabLst>
                <a:tab algn="l" pos="0"/>
              </a:tabLst>
            </a:pPr>
            <a:r>
              <a:rPr b="1" lang="ru-RU" sz="18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6" name="Picture 10" descr="C:\Documents and Settings\Саша\Рабочий стол\83.jpg"/>
          <p:cNvPicPr/>
          <p:nvPr/>
        </p:nvPicPr>
        <p:blipFill>
          <a:blip r:embed="rId1"/>
          <a:stretch/>
        </p:blipFill>
        <p:spPr>
          <a:xfrm>
            <a:off x="714240" y="2314440"/>
            <a:ext cx="4142880" cy="33732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withEffect" fill="hold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nodeType="withEffect" fill="hold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nodeType="withEffect" fill="hold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 additive="repl">
                                        <p:cTn id="35" dur="20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title"/>
          </p:nvPr>
        </p:nvSpPr>
        <p:spPr>
          <a:xfrm>
            <a:off x="0" y="2071800"/>
            <a:ext cx="91436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uk-UA" sz="6600" spc="-1" strike="noStrike">
                <a:solidFill>
                  <a:srgbClr val="330033"/>
                </a:solidFill>
                <a:latin typeface="Times New Roman"/>
              </a:rPr>
              <a:t>Спасибо за внимание!</a:t>
            </a:r>
            <a:endParaRPr b="0" lang="ru-RU" sz="6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8" name="Прямоугольник 2"/>
          <p:cNvSpPr/>
          <p:nvPr/>
        </p:nvSpPr>
        <p:spPr>
          <a:xfrm>
            <a:off x="0" y="3286080"/>
            <a:ext cx="9143640" cy="2192400"/>
          </a:xfrm>
          <a:prstGeom prst="rect">
            <a:avLst/>
          </a:prstGeom>
          <a:gradFill rotWithShape="0">
            <a:gsLst>
              <a:gs pos="0">
                <a:srgbClr val="9e9e6c"/>
              </a:gs>
              <a:gs pos="100000">
                <a:srgbClr val="cccc8d"/>
              </a:gs>
            </a:gsLst>
            <a:lin ang="16200000"/>
          </a:gradFill>
          <a:ln w="0"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786d78"/>
                </a:solidFill>
                <a:latin typeface="Arial"/>
              </a:rPr>
              <a:t>«Amrita – Все для здоров</a:t>
            </a:r>
            <a:r>
              <a:rPr b="1" lang="en-US" sz="2800" spc="-1" strike="noStrike">
                <a:solidFill>
                  <a:srgbClr val="786d78"/>
                </a:solidFill>
                <a:latin typeface="Arial"/>
              </a:rPr>
              <a:t>’</a:t>
            </a:r>
            <a:r>
              <a:rPr b="1" lang="ru-RU" sz="2800" spc="-1" strike="noStrike">
                <a:solidFill>
                  <a:srgbClr val="786d78"/>
                </a:solidFill>
                <a:latin typeface="Arial"/>
              </a:rPr>
              <a:t>я та краси» – перший повністю україномовний сайт Амріта</a:t>
            </a:r>
            <a:br>
              <a:rPr sz="1800"/>
            </a:b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br>
              <a:rPr sz="1800"/>
            </a:br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9" name="Прямоугольник 3"/>
          <p:cNvSpPr/>
          <p:nvPr/>
        </p:nvSpPr>
        <p:spPr>
          <a:xfrm>
            <a:off x="0" y="4643280"/>
            <a:ext cx="9143640" cy="455400"/>
          </a:xfrm>
          <a:prstGeom prst="rect">
            <a:avLst/>
          </a:prstGeom>
          <a:gradFill rotWithShape="0">
            <a:gsLst>
              <a:gs pos="0">
                <a:srgbClr val="9e9e6c"/>
              </a:gs>
              <a:gs pos="100000">
                <a:srgbClr val="cccc8d"/>
              </a:gs>
            </a:gsLst>
            <a:lin ang="16200000"/>
          </a:gradFill>
          <a:ln w="0"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rIns="90000" tIns="45000" bIns="45000" anchor="t">
            <a:spAutoFit/>
            <a:scene3d>
              <a:camera prst="orthographicFront"/>
              <a:lightRig dir="tl" rig="soft">
                <a:rot lat="0" lon="0" rev="0"/>
              </a:lightRig>
            </a:scene3d>
            <a:sp3d contourW="25400" prstMaterial="matte">
              <a:bevelT prst="artDeco" w="25400" h="55880"/>
              <a:contourClr>
                <a:schemeClr val="accent2"/>
              </a:contourClr>
            </a:sp3d>
          </a:bodyPr>
          <a:p>
            <a:pPr algn="ctr">
              <a:lnSpc>
                <a:spcPct val="100000"/>
              </a:lnSpc>
            </a:pPr>
            <a:r>
              <a:rPr b="1" i="1" lang="en-US" sz="2400" spc="49" strike="noStrike">
                <a:solidFill>
                  <a:schemeClr val="accent2"/>
                </a:solidFill>
                <a:latin typeface="Arial"/>
              </a:rPr>
              <a:t>www.amritaclub.do.am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2057400" y="1143000"/>
            <a:ext cx="6629040" cy="22093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9600" spc="-1" strike="noStrike">
                <a:solidFill>
                  <a:srgbClr val="330033"/>
                </a:solidFill>
                <a:latin typeface="Times New Roman"/>
              </a:rPr>
              <a:t>БиоЙод-</a:t>
            </a:r>
            <a:endParaRPr b="0" lang="ru-RU" sz="9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 type="subTitle"/>
          </p:nvPr>
        </p:nvSpPr>
        <p:spPr>
          <a:xfrm>
            <a:off x="1371600" y="3962520"/>
            <a:ext cx="6857640" cy="1599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spcBef>
                <a:spcPts val="1919"/>
              </a:spcBef>
              <a:buNone/>
              <a:tabLst>
                <a:tab algn="l" pos="0"/>
              </a:tabLst>
            </a:pPr>
            <a:r>
              <a:rPr b="1" lang="ru-RU" sz="9600" spc="-1" strike="noStrike">
                <a:solidFill>
                  <a:srgbClr val="660033"/>
                </a:solidFill>
                <a:latin typeface="Arial"/>
              </a:rPr>
              <a:t>fucus</a:t>
            </a:r>
            <a:endParaRPr b="0" lang="uk-UA" sz="9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4200" spc="-1" strike="noStrike">
                <a:solidFill>
                  <a:srgbClr val="990033"/>
                </a:solidFill>
                <a:latin typeface="Times New Roman"/>
              </a:rPr>
              <a:t>53</a:t>
            </a:r>
            <a:r>
              <a:rPr b="1" lang="ru-RU" sz="3800" spc="-1" strike="noStrike">
                <a:solidFill>
                  <a:srgbClr val="990033"/>
                </a:solidFill>
                <a:latin typeface="Times New Roman"/>
              </a:rPr>
              <a:t> элемент таблицы Менделеева</a:t>
            </a:r>
            <a:endParaRPr b="0" lang="ru-RU" sz="3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48" name="Picture 7" descr="йод-лицо"/>
          <p:cNvPicPr/>
          <p:nvPr/>
        </p:nvPicPr>
        <p:blipFill>
          <a:blip r:embed="rId1"/>
          <a:stretch/>
        </p:blipFill>
        <p:spPr>
          <a:xfrm>
            <a:off x="826920" y="1700280"/>
            <a:ext cx="3960360" cy="3960360"/>
          </a:xfrm>
          <a:prstGeom prst="rect">
            <a:avLst/>
          </a:prstGeom>
          <a:ln w="9525">
            <a:noFill/>
          </a:ln>
        </p:spPr>
      </p:pic>
      <p:sp>
        <p:nvSpPr>
          <p:cNvPr id="349" name="PlaceHolder 2"/>
          <p:cNvSpPr>
            <a:spLocks noGrp="1"/>
          </p:cNvSpPr>
          <p:nvPr>
            <p:ph/>
          </p:nvPr>
        </p:nvSpPr>
        <p:spPr>
          <a:xfrm>
            <a:off x="4876920" y="1700280"/>
            <a:ext cx="3809520" cy="47527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indent="0">
              <a:lnSpc>
                <a:spcPct val="80000"/>
              </a:lnSpc>
              <a:spcBef>
                <a:spcPts val="360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lang="ru-RU" sz="2000" spc="-1" strike="noStrike">
                <a:solidFill>
                  <a:srgbClr val="000000"/>
                </a:solidFill>
                <a:latin typeface="Arial"/>
              </a:rPr>
              <a:t>Более 2 млрд. жителей Земли испытывают дефицит йода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400"/>
              </a:spcBef>
              <a:buNone/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400"/>
              </a:spcBef>
              <a:buNone/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lang="ru-RU" sz="2000" spc="-1" strike="noStrike">
                <a:solidFill>
                  <a:srgbClr val="000000"/>
                </a:solidFill>
                <a:latin typeface="Arial"/>
              </a:rPr>
              <a:t>Проблема недостаточности йода актуальна для 153 стран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400"/>
              </a:spcBef>
              <a:buNone/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400"/>
              </a:spcBef>
              <a:buNone/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lang="ru-RU" sz="2000" spc="-1" strike="noStrike">
                <a:solidFill>
                  <a:srgbClr val="000000"/>
                </a:solidFill>
                <a:latin typeface="Arial"/>
              </a:rPr>
              <a:t>Украина – 35% населения из них 48%- детское население.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400"/>
              </a:spcBef>
              <a:buNone/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139"/>
              </a:spcBef>
              <a:buNone/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4200" spc="-1" strike="noStrike">
                <a:solidFill>
                  <a:schemeClr val="hlink"/>
                </a:solidFill>
                <a:latin typeface="Times New Roman"/>
              </a:rPr>
              <a:t>Биологическое значение йода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1" name="PlaceHolder 2"/>
          <p:cNvSpPr>
            <a:spLocks noGrp="1"/>
          </p:cNvSpPr>
          <p:nvPr>
            <p:ph/>
          </p:nvPr>
        </p:nvSpPr>
        <p:spPr>
          <a:xfrm>
            <a:off x="914400" y="1600200"/>
            <a:ext cx="7772040" cy="49971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 организме содержится 15-20мкг  йода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70-80% в щитовидной железе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         –</a:t>
            </a: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микроэлемент, который принимает участие в синтезе гормонов щитовидной железы: тироксина и трийодтиронина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Суточная потребность в йоде составляет  100-200мкг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52" name="Picture 4" descr="йод3"/>
          <p:cNvPicPr/>
          <p:nvPr/>
        </p:nvPicPr>
        <p:blipFill>
          <a:blip r:embed="rId1"/>
          <a:stretch/>
        </p:blipFill>
        <p:spPr>
          <a:xfrm>
            <a:off x="1258920" y="3240000"/>
            <a:ext cx="1009440" cy="10094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7059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3800" spc="-1" strike="noStrike">
                <a:solidFill>
                  <a:schemeClr val="hlink"/>
                </a:solidFill>
                <a:latin typeface="Times New Roman"/>
              </a:rPr>
              <a:t>Недостаточность йода:</a:t>
            </a:r>
            <a:endParaRPr b="0" lang="ru-RU" sz="3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/>
          </p:nvPr>
        </p:nvSpPr>
        <p:spPr>
          <a:xfrm>
            <a:off x="755640" y="1628640"/>
            <a:ext cx="8137080" cy="50400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lang="ru-RU" sz="1800" spc="-1" strike="noStrike">
                <a:solidFill>
                  <a:srgbClr val="000000"/>
                </a:solidFill>
                <a:latin typeface="Arial"/>
              </a:rPr>
              <a:t>Репродуктивная функция у женщин</a:t>
            </a:r>
            <a:r>
              <a:rPr b="0" lang="ru-RU" sz="1600" spc="-1" strike="noStrike">
                <a:solidFill>
                  <a:srgbClr val="000000"/>
                </a:solidFill>
                <a:latin typeface="Arial"/>
              </a:rPr>
              <a:t> (в период беременности увеличиваются количество выкидышей, врожденных аномалий, случаев мертворождения и смертность детей первого года жизни)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320"/>
              </a:spcBef>
              <a:buNone/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1600" spc="-1" strike="noStrike">
                <a:solidFill>
                  <a:srgbClr val="000000"/>
                </a:solidFill>
                <a:latin typeface="Arial"/>
              </a:rPr>
              <a:t>Дефицит йода в период внутриутробного </a:t>
            </a:r>
            <a:r>
              <a:rPr b="1" lang="ru-RU" sz="1800" spc="-1" strike="noStrike">
                <a:solidFill>
                  <a:srgbClr val="000000"/>
                </a:solidFill>
                <a:latin typeface="Arial"/>
              </a:rPr>
              <a:t>развития и в раннем детском</a:t>
            </a:r>
            <a:r>
              <a:rPr b="0" lang="ru-RU" sz="1600" spc="-1" strike="noStrike">
                <a:solidFill>
                  <a:srgbClr val="000000"/>
                </a:solidFill>
                <a:latin typeface="Arial"/>
              </a:rPr>
              <a:t> возрасте приводит к необратимым нарушениям в развитии головного мозга и формирования умственной отсталости, вплоть до кретинизма.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320"/>
              </a:spcBef>
              <a:buNone/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lang="ru-RU" sz="1800" spc="-1" strike="noStrike">
                <a:solidFill>
                  <a:srgbClr val="000000"/>
                </a:solidFill>
                <a:latin typeface="Arial"/>
              </a:rPr>
              <a:t>Жизнеспособность потомства</a:t>
            </a:r>
            <a:r>
              <a:rPr b="0" lang="ru-RU" sz="1600" spc="-1" strike="noStrike">
                <a:solidFill>
                  <a:srgbClr val="000000"/>
                </a:solidFill>
                <a:latin typeface="Arial"/>
              </a:rPr>
              <a:t> (</a:t>
            </a: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дефицит йода влияет на слух, зрение, зрительную память детей. У них наблюдаются психические расстройства, неспособность к обучению, сниженная социальная адаптация.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320"/>
              </a:spcBef>
              <a:buNone/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1600" spc="-1" strike="noStrike">
                <a:solidFill>
                  <a:srgbClr val="000000"/>
                </a:solidFill>
                <a:latin typeface="Arial"/>
              </a:rPr>
              <a:t>Самым распространенным проявлением недостатком в рационе йода является </a:t>
            </a:r>
            <a:r>
              <a:rPr b="1" lang="ru-RU" sz="1800" spc="-1" strike="noStrike">
                <a:solidFill>
                  <a:srgbClr val="000000"/>
                </a:solidFill>
                <a:latin typeface="Arial"/>
              </a:rPr>
              <a:t>эндемический зоб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360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lang="ru-RU" sz="2000" spc="-1" strike="noStrike" u="sng">
                <a:solidFill>
                  <a:srgbClr val="990033"/>
                </a:solidFill>
                <a:uFillTx/>
                <a:latin typeface="Arial"/>
              </a:rPr>
              <a:t>Суточная потребность зависит от: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400"/>
              </a:spcBef>
              <a:buNone/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000000"/>
                </a:solidFill>
                <a:latin typeface="Arial"/>
              </a:rPr>
              <a:t>Возраста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000000"/>
                </a:solidFill>
                <a:latin typeface="Arial"/>
              </a:rPr>
              <a:t>Физической нагрузки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000000"/>
                </a:solidFill>
                <a:latin typeface="Arial"/>
              </a:rPr>
              <a:t>Физиологического состояния(беременность, кормление грудью)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20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1" i="1" lang="ru-RU" sz="1600" spc="-1" strike="noStrike">
                <a:solidFill>
                  <a:srgbClr val="000000"/>
                </a:solidFill>
                <a:latin typeface="Arial"/>
              </a:rPr>
              <a:t>Воздействия окружающей среды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320"/>
              </a:spcBef>
              <a:buNone/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80000"/>
              </a:lnSpc>
              <a:spcBef>
                <a:spcPts val="320"/>
              </a:spcBef>
              <a:buNone/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4200" spc="-1" strike="noStrike">
                <a:solidFill>
                  <a:srgbClr val="990033"/>
                </a:solidFill>
                <a:latin typeface="Times New Roman"/>
              </a:rPr>
              <a:t>Проблема йододефицита</a:t>
            </a:r>
            <a:endParaRPr b="0" lang="ru-RU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6" name="PlaceHolder 2"/>
          <p:cNvSpPr>
            <a:spLocks noGrp="1"/>
          </p:cNvSpPr>
          <p:nvPr>
            <p:ph/>
          </p:nvPr>
        </p:nvSpPr>
        <p:spPr>
          <a:xfrm>
            <a:off x="914400" y="1628640"/>
            <a:ext cx="7772040" cy="50400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Территориальность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( эндемические районы)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  <a:tabLst>
                <a:tab algn="l" pos="0"/>
              </a:tabLst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Питание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b2b2b2"/>
              </a:buClr>
              <a:buSzPct val="90000"/>
              <a:buFont typeface="Wingdings" charset="2"/>
              <a:buChar char=""/>
              <a:tabLst>
                <a:tab algn="l" pos="0"/>
              </a:tabLst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Отсутствие профилактических мероприятий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57" name="Picture 4" descr="эндемия"/>
          <p:cNvPicPr/>
          <p:nvPr/>
        </p:nvPicPr>
        <p:blipFill>
          <a:blip r:embed="rId1"/>
          <a:stretch/>
        </p:blipFill>
        <p:spPr>
          <a:xfrm>
            <a:off x="6227640" y="1628640"/>
            <a:ext cx="2088720" cy="1864800"/>
          </a:xfrm>
          <a:prstGeom prst="rect">
            <a:avLst/>
          </a:prstGeom>
          <a:ln w="9525">
            <a:noFill/>
          </a:ln>
        </p:spPr>
      </p:pic>
      <p:pic>
        <p:nvPicPr>
          <p:cNvPr id="358" name="Picture 6" descr="seafood"/>
          <p:cNvPicPr/>
          <p:nvPr/>
        </p:nvPicPr>
        <p:blipFill>
          <a:blip r:embed="rId2"/>
          <a:stretch/>
        </p:blipFill>
        <p:spPr>
          <a:xfrm>
            <a:off x="3132000" y="2781360"/>
            <a:ext cx="1747440" cy="1872720"/>
          </a:xfrm>
          <a:prstGeom prst="rect">
            <a:avLst/>
          </a:prstGeom>
          <a:ln w="9525">
            <a:noFill/>
          </a:ln>
        </p:spPr>
      </p:pic>
      <p:pic>
        <p:nvPicPr>
          <p:cNvPr id="359" name="Picture 8" descr="соль"/>
          <p:cNvPicPr/>
          <p:nvPr/>
        </p:nvPicPr>
        <p:blipFill>
          <a:blip r:embed="rId3"/>
          <a:stretch/>
        </p:blipFill>
        <p:spPr>
          <a:xfrm>
            <a:off x="6659640" y="5157720"/>
            <a:ext cx="1039320" cy="1522080"/>
          </a:xfrm>
          <a:prstGeom prst="rect">
            <a:avLst/>
          </a:prstGeom>
          <a:ln w="9525">
            <a:noFill/>
          </a:ln>
        </p:spPr>
      </p:pic>
      <p:pic>
        <p:nvPicPr>
          <p:cNvPr id="360" name="Picture 10" descr="Картинка 4 из 32">
            <a:hlinkClick r:id="rId4"/>
          </p:cNvPr>
          <p:cNvPicPr/>
          <p:nvPr/>
        </p:nvPicPr>
        <p:blipFill>
          <a:blip r:embed="rId5"/>
          <a:stretch/>
        </p:blipFill>
        <p:spPr>
          <a:xfrm>
            <a:off x="5219640" y="5589720"/>
            <a:ext cx="1368000" cy="1110960"/>
          </a:xfrm>
          <a:prstGeom prst="rect">
            <a:avLst/>
          </a:prstGeom>
          <a:ln w="9525">
            <a:noFill/>
          </a:ln>
        </p:spPr>
      </p:pic>
      <p:pic>
        <p:nvPicPr>
          <p:cNvPr id="361" name="Picture 11" descr="вода"/>
          <p:cNvPicPr/>
          <p:nvPr/>
        </p:nvPicPr>
        <p:blipFill>
          <a:blip r:embed="rId6"/>
          <a:stretch/>
        </p:blipFill>
        <p:spPr>
          <a:xfrm>
            <a:off x="7740720" y="4797360"/>
            <a:ext cx="1218960" cy="18568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ru-RU" sz="3800" spc="-1" strike="noStrike">
                <a:solidFill>
                  <a:srgbClr val="990033"/>
                </a:solidFill>
                <a:latin typeface="Times New Roman"/>
              </a:rPr>
              <a:t>Нормы потребления йода по ВОЗ(2001г.)</a:t>
            </a:r>
            <a:endParaRPr b="0" lang="ru-RU" sz="3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363" name="Group 62"/>
          <p:cNvGraphicFramePr/>
          <p:nvPr/>
        </p:nvGraphicFramePr>
        <p:xfrm>
          <a:off x="684360" y="1628640"/>
          <a:ext cx="8208720" cy="4895640"/>
        </p:xfrm>
        <a:graphic>
          <a:graphicData uri="http://schemas.openxmlformats.org/drawingml/2006/table">
            <a:tbl>
              <a:tblPr/>
              <a:tblGrid>
                <a:gridCol w="4105080"/>
                <a:gridCol w="4103640"/>
              </a:tblGrid>
              <a:tr h="4950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</a:tabLst>
                      </a:pPr>
                      <a:r>
                        <a:rPr b="0" lang="ru-RU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Возрастная группа</a:t>
                      </a:r>
                      <a:endParaRPr b="0" lang="uk-UA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2808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2808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80b7b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</a:tabLst>
                      </a:pPr>
                      <a:r>
                        <a:rPr b="0" lang="ru-RU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Потребность в йоде,мкг/сутки</a:t>
                      </a:r>
                      <a:endParaRPr b="0" lang="uk-UA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28080">
                      <a:solidFill>
                        <a:srgbClr val="000000"/>
                      </a:solidFill>
                      <a:prstDash val="solid"/>
                    </a:lnR>
                    <a:lnT w="2808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80b7be"/>
                    </a:solidFill>
                  </a:tcPr>
                </a:tc>
              </a:tr>
              <a:tr h="10983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79"/>
                        </a:spcBef>
                        <a:tabLst>
                          <a:tab algn="l" pos="0"/>
                        </a:tabLst>
                      </a:pPr>
                      <a:r>
                        <a:rPr b="0" lang="ru-RU" sz="2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Дети младшего возраста</a:t>
                      </a:r>
                      <a:endParaRPr b="0" lang="uk-UA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79"/>
                        </a:spcBef>
                        <a:tabLst>
                          <a:tab algn="l" pos="0"/>
                        </a:tabLst>
                      </a:pPr>
                      <a:r>
                        <a:rPr b="0" lang="ru-RU" sz="2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(от 0 до 6лет)</a:t>
                      </a:r>
                      <a:endParaRPr b="0" lang="uk-UA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2808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algn="l" pos="0"/>
                        </a:tabLst>
                      </a:pPr>
                      <a:r>
                        <a:rPr b="1" lang="ru-RU" sz="33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90 мкг</a:t>
                      </a:r>
                      <a:endParaRPr b="0" lang="uk-UA" sz="3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2808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f2c874"/>
                    </a:solidFill>
                  </a:tcPr>
                </a:tc>
              </a:tr>
              <a:tr h="11016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79"/>
                        </a:spcBef>
                        <a:tabLst>
                          <a:tab algn="l" pos="0"/>
                        </a:tabLst>
                      </a:pPr>
                      <a:r>
                        <a:rPr b="0" lang="ru-RU" sz="2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Дети школьного возраста</a:t>
                      </a:r>
                      <a:endParaRPr b="0" lang="uk-UA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79"/>
                        </a:spcBef>
                        <a:tabLst>
                          <a:tab algn="l" pos="0"/>
                        </a:tabLst>
                      </a:pPr>
                      <a:r>
                        <a:rPr b="0" lang="ru-RU" sz="2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(от 6 до12лет)</a:t>
                      </a:r>
                      <a:endParaRPr b="0" lang="uk-UA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2808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d9de0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algn="l" pos="0"/>
                        </a:tabLst>
                      </a:pPr>
                      <a:r>
                        <a:rPr b="1" lang="ru-RU" sz="33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120 мкг</a:t>
                      </a:r>
                      <a:endParaRPr b="0" lang="uk-UA" sz="3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2808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e8da72"/>
                    </a:solidFill>
                  </a:tcPr>
                </a:tc>
              </a:tr>
              <a:tr h="1099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79"/>
                        </a:spcBef>
                        <a:tabLst>
                          <a:tab algn="l" pos="0"/>
                        </a:tabLst>
                      </a:pPr>
                      <a:r>
                        <a:rPr b="0" lang="ru-RU" sz="2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Взрослые</a:t>
                      </a:r>
                      <a:endParaRPr b="0" lang="uk-UA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79"/>
                        </a:spcBef>
                        <a:tabLst>
                          <a:tab algn="l" pos="0"/>
                        </a:tabLst>
                      </a:pPr>
                      <a:r>
                        <a:rPr b="0" lang="ru-RU" sz="2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(от 12 лет и старше)</a:t>
                      </a:r>
                      <a:endParaRPr b="0" lang="uk-UA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2808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7aec8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algn="l" pos="0"/>
                        </a:tabLst>
                      </a:pPr>
                      <a:r>
                        <a:rPr b="1" lang="ru-RU" sz="33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150 мкг</a:t>
                      </a:r>
                      <a:endParaRPr b="0" lang="uk-UA" sz="3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2808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bdf5c4"/>
                    </a:solidFill>
                  </a:tcPr>
                </a:tc>
              </a:tr>
              <a:tr h="1099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79"/>
                        </a:spcBef>
                        <a:tabLst>
                          <a:tab algn="l" pos="0"/>
                        </a:tabLst>
                      </a:pPr>
                      <a:r>
                        <a:rPr b="0" lang="ru-RU" sz="2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Беременные и кормящие женщины</a:t>
                      </a:r>
                      <a:endParaRPr b="0" lang="uk-UA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2808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28080">
                      <a:solidFill>
                        <a:srgbClr val="000000"/>
                      </a:solidFill>
                      <a:prstDash val="solid"/>
                    </a:lnB>
                    <a:solidFill>
                      <a:srgbClr val="d294b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  <a:tabLst>
                          <a:tab algn="l" pos="0"/>
                        </a:tabLst>
                      </a:pPr>
                      <a:r>
                        <a:rPr b="1" lang="ru-RU" sz="33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200мкг</a:t>
                      </a:r>
                      <a:endParaRPr b="0" lang="uk-UA" sz="33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2808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28080">
                      <a:solidFill>
                        <a:srgbClr val="000000"/>
                      </a:solidFill>
                      <a:prstDash val="solid"/>
                    </a:lnB>
                    <a:solidFill>
                      <a:srgbClr val="bfa7ad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title"/>
          </p:nvPr>
        </p:nvSpPr>
        <p:spPr>
          <a:xfrm rot="10800000">
            <a:off x="468360" y="189000"/>
            <a:ext cx="8218080" cy="70920"/>
          </a:xfrm>
          <a:prstGeom prst="rect">
            <a:avLst/>
          </a:prstGeom>
          <a:noFill/>
          <a:ln w="9360">
            <a:noFill/>
          </a:ln>
        </p:spPr>
        <p:txBody>
          <a:bodyPr numCol="1" spcCol="0" tIns="35280" bIns="35280" anchor="ctr">
            <a:noAutofit/>
          </a:bodyPr>
          <a:p>
            <a:pPr indent="0">
              <a:buNone/>
            </a:pPr>
            <a:endParaRPr b="0" lang="ru-RU" sz="4200" spc="-1" strike="noStrike">
              <a:solidFill>
                <a:srgbClr val="330033"/>
              </a:solidFill>
              <a:latin typeface="Times New Roman"/>
            </a:endParaRPr>
          </a:p>
        </p:txBody>
      </p:sp>
      <p:sp>
        <p:nvSpPr>
          <p:cNvPr id="365" name="PlaceHolder 2"/>
          <p:cNvSpPr>
            <a:spLocks noGrp="1"/>
          </p:cNvSpPr>
          <p:nvPr>
            <p:ph/>
          </p:nvPr>
        </p:nvSpPr>
        <p:spPr>
          <a:xfrm rot="10800000">
            <a:off x="826920" y="6525000"/>
            <a:ext cx="7859520" cy="72720"/>
          </a:xfrm>
          <a:prstGeom prst="rect">
            <a:avLst/>
          </a:prstGeom>
          <a:noFill/>
          <a:ln w="9360">
            <a:noFill/>
          </a:ln>
        </p:spPr>
        <p:txBody>
          <a:bodyPr numCol="1" spcCol="0" tIns="36360" bIns="3636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66" name="Picture 6" descr="ДЕТИ-ЙОД"/>
          <p:cNvPicPr/>
          <p:nvPr/>
        </p:nvPicPr>
        <p:blipFill>
          <a:blip r:embed="rId1"/>
          <a:stretch/>
        </p:blipFill>
        <p:spPr>
          <a:xfrm>
            <a:off x="2050920" y="189000"/>
            <a:ext cx="5473440" cy="3960360"/>
          </a:xfrm>
          <a:prstGeom prst="rect">
            <a:avLst/>
          </a:prstGeom>
          <a:ln w="9525">
            <a:noFill/>
          </a:ln>
        </p:spPr>
      </p:pic>
      <p:sp>
        <p:nvSpPr>
          <p:cNvPr id="367" name="Rectangle 8"/>
          <p:cNvSpPr/>
          <p:nvPr/>
        </p:nvSpPr>
        <p:spPr>
          <a:xfrm>
            <a:off x="1116000" y="4292640"/>
            <a:ext cx="7056000" cy="936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uk-UA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Arial"/>
              </a:rPr>
              <a:t>Среднее потребление йода с пищей составляет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Arial"/>
              </a:rPr>
              <a:t>40-80 мкг.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8" name="Oval 9"/>
          <p:cNvSpPr/>
          <p:nvPr/>
        </p:nvSpPr>
        <p:spPr>
          <a:xfrm>
            <a:off x="1692360" y="5516640"/>
            <a:ext cx="5832000" cy="120312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uk-UA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Arial"/>
              </a:rPr>
              <a:t>Ежедневно мы должны дополучать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Arial"/>
              </a:rPr>
              <a:t>100-150мкг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9" name="AutoShape 11"/>
          <p:cNvSpPr/>
          <p:nvPr/>
        </p:nvSpPr>
        <p:spPr>
          <a:xfrm rot="10800000">
            <a:off x="1116360" y="4293000"/>
            <a:ext cx="144000" cy="934560"/>
          </a:xfrm>
          <a:prstGeom prst="wedgeRectCallout">
            <a:avLst>
              <a:gd name="adj1" fmla="val -1929125"/>
              <a:gd name="adj2" fmla="val 155259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rot="10800000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7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8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rgb(0,0,-1)"/>
                                          </p:val>
                                        </p:tav>
                                        <p:tav tm="50000">
                                          <p:val>
                                            <p:strVal val="rgb(51,0,-103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8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rgb(0,0,-1)"/>
                                          </p:val>
                                        </p:tav>
                                        <p:tav tm="50000">
                                          <p:val>
                                            <p:strVal val="rgb(51,0,-103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mph" presetID="6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914400" y="277920"/>
            <a:ext cx="7772040" cy="558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ru-RU" sz="2800" spc="-1" strike="noStrike">
                <a:solidFill>
                  <a:srgbClr val="990033"/>
                </a:solidFill>
                <a:latin typeface="Times New Roman"/>
              </a:rPr>
              <a:t>Отличительные </a:t>
            </a:r>
            <a:br>
              <a:rPr sz="2800"/>
            </a:br>
            <a:r>
              <a:rPr b="1" lang="ru-RU" sz="2800" spc="-1" strike="noStrike">
                <a:solidFill>
                  <a:srgbClr val="990033"/>
                </a:solidFill>
                <a:latin typeface="Times New Roman"/>
              </a:rPr>
              <a:t>особенности: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1" name="PlaceHolder 2"/>
          <p:cNvSpPr>
            <a:spLocks noGrp="1"/>
          </p:cNvSpPr>
          <p:nvPr>
            <p:ph/>
          </p:nvPr>
        </p:nvSpPr>
        <p:spPr>
          <a:xfrm>
            <a:off x="684360" y="1557360"/>
            <a:ext cx="3884400" cy="5184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8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pc="-1" strike="noStrike" u="sng">
                <a:solidFill>
                  <a:srgbClr val="660033"/>
                </a:solidFill>
                <a:uFillTx/>
                <a:latin typeface="Arial"/>
              </a:rPr>
              <a:t>Неорганический йод</a:t>
            </a:r>
            <a:r>
              <a:rPr b="1" lang="en-US" sz="2400" spc="-1" strike="noStrike" u="sng">
                <a:solidFill>
                  <a:srgbClr val="660033"/>
                </a:solidFill>
                <a:uFillTx/>
                <a:latin typeface="Arial"/>
              </a:rPr>
              <a:t>(</a:t>
            </a:r>
            <a:r>
              <a:rPr b="1" lang="en-US" sz="2400" spc="-1" strike="noStrike">
                <a:solidFill>
                  <a:srgbClr val="660033"/>
                </a:solidFill>
                <a:latin typeface="Arial"/>
              </a:rPr>
              <a:t>KI)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1. Нестойкое соединение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     </a:t>
            </a: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(соль при длительном хранении- окисляется с образование свободного йода - испаряется!!!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      </a:t>
            </a: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При нагревании – разрушается!!!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2. Полностью поглощается щитовидной железой, возможна передозировка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4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. Продолжительный прием может обусловить развитие феномена</a:t>
            </a:r>
            <a:r>
              <a:rPr b="0" lang="ru-RU" sz="1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ru-RU" sz="1600" spc="-1" strike="noStrike" u="sng">
                <a:solidFill>
                  <a:srgbClr val="000000"/>
                </a:solidFill>
                <a:uFillTx/>
                <a:latin typeface="Arial"/>
              </a:rPr>
              <a:t>йодизма</a:t>
            </a: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:</a:t>
            </a:r>
            <a:r>
              <a:rPr b="0" lang="ru-RU" sz="1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1400" spc="-1" strike="noStrike">
                <a:solidFill>
                  <a:srgbClr val="000000"/>
                </a:solidFill>
                <a:latin typeface="Arial"/>
              </a:rPr>
              <a:t>металлический привкус во рту, отек и воспаление слизистых оболочек (ринит, конъюнктивит, гастроэнтерит, бронхит).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281"/>
              </a:spcBef>
              <a:buNone/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2" name="PlaceHolder 3"/>
          <p:cNvSpPr>
            <a:spLocks noGrp="1"/>
          </p:cNvSpPr>
          <p:nvPr>
            <p:ph/>
          </p:nvPr>
        </p:nvSpPr>
        <p:spPr>
          <a:xfrm>
            <a:off x="4643280" y="1628640"/>
            <a:ext cx="4320720" cy="5113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8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rgbClr val="660033"/>
                </a:solidFill>
                <a:latin typeface="Arial"/>
              </a:rPr>
              <a:t>    </a:t>
            </a:r>
            <a:r>
              <a:rPr b="1" lang="ru-RU" sz="2400" spc="-1" strike="noStrike" u="sng">
                <a:solidFill>
                  <a:srgbClr val="660033"/>
                </a:solidFill>
                <a:uFillTx/>
                <a:latin typeface="Arial"/>
              </a:rPr>
              <a:t>Органический йод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1.  Входит в состав белковых     соединений , именно такой йод находится в крови человека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2.  Уникальность: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74304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0000"/>
                </a:solidFill>
                <a:latin typeface="Arial"/>
              </a:rPr>
              <a:t>При дефиците – активно усваивается;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74304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0000"/>
                </a:solidFill>
                <a:latin typeface="Arial"/>
              </a:rPr>
              <a:t>При избытке – выводится из организма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3. Продолжительный  и регулярный прием – устойчивый результат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000000"/>
                </a:solidFill>
                <a:latin typeface="Arial"/>
              </a:rPr>
              <a:t>4. Исключена возможность передозировки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73" name="Picture 13" descr="йод2"/>
          <p:cNvPicPr/>
          <p:nvPr/>
        </p:nvPicPr>
        <p:blipFill>
          <a:blip r:embed="rId1"/>
          <a:stretch/>
        </p:blipFill>
        <p:spPr>
          <a:xfrm>
            <a:off x="6732720" y="0"/>
            <a:ext cx="1944360" cy="1483920"/>
          </a:xfrm>
          <a:prstGeom prst="rect">
            <a:avLst/>
          </a:prstGeom>
          <a:ln w="9525">
            <a:noFill/>
          </a:ln>
        </p:spPr>
      </p:pic>
      <p:pic>
        <p:nvPicPr>
          <p:cNvPr id="374" name="Picture 14" descr="йод6"/>
          <p:cNvPicPr/>
          <p:nvPr/>
        </p:nvPicPr>
        <p:blipFill>
          <a:blip r:embed="rId2"/>
          <a:stretch/>
        </p:blipFill>
        <p:spPr>
          <a:xfrm>
            <a:off x="1116000" y="0"/>
            <a:ext cx="1726920" cy="1483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830</TotalTime>
  <Application>LibreOffice/7.5.2.2$Windows_X86_64 LibreOffice_project/53bb9681a964705cf672590721dbc85eb4d0c3a2</Application>
  <AppVersion>15.0000</AppVersion>
  <Words>872</Words>
  <Paragraphs>176</Paragraphs>
  <Company>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2008-02-14T15:47:20Z</dcterms:created>
  <dc:creator>Amrita - Все для здоров'я та краси</dc:creator>
  <dc:description/>
  <dc:language>uk-UA</dc:language>
  <cp:lastModifiedBy>Саша</cp:lastModifiedBy>
  <dcterms:modified xsi:type="dcterms:W3CDTF">2010-08-14T08:54:26Z</dcterms:modified>
  <cp:revision>35</cp:revision>
  <dc:subject/>
  <dc:title>Презентація БіоЙод fucus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18</vt:i4>
  </property>
</Properties>
</file>