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media/image1.jpeg" ContentType="image/jpeg"/>
  <Override PartName="/ppt/media/image2.png" ContentType="image/png"/>
  <Override PartName="/ppt/media/image3.jpeg" ContentType="image/jpe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912FBA-2B38-40BB-BD60-919C24169E8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1676520"/>
            <a:ext cx="77720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AF23DA-BBDB-4E84-AB90-68AD1A4CD9D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1676520"/>
            <a:ext cx="77720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484F1DB-E367-4212-804E-38EE2BBB40C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1676520"/>
            <a:ext cx="77720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415FDEB-6AC5-4BF8-AC68-7B64408306A3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1676520"/>
            <a:ext cx="77720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E6AB25C-664C-435A-9ADA-5E71906F8D4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1676520"/>
            <a:ext cx="77720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6C69B52-812D-4A3B-B561-552B0743F76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1676520"/>
            <a:ext cx="77720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D98DE87-3CA6-4044-9CD0-C16C619C946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1676520"/>
            <a:ext cx="77720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132DC59-A7B2-48D9-A784-02A754E48FE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85800" y="1676520"/>
            <a:ext cx="7772040" cy="84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uk-UA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C31D139-8A26-498D-8369-CC2EDDE3E50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1676520"/>
            <a:ext cx="77720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0810516-8834-4DD9-AAB7-93C26A2C9CC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1676520"/>
            <a:ext cx="77720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204A53-616D-4731-B6DD-95325B89B40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1676520"/>
            <a:ext cx="77720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3ED7199-1F4E-467F-B189-8A00C8A0134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1676520"/>
            <a:ext cx="7772040" cy="18284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ru-RU" sz="4400" spc="-1" strike="noStrike">
                <a:solidFill>
                  <a:srgbClr val="e5ffff"/>
                </a:solidFill>
                <a:latin typeface="Tahoma"/>
              </a:rPr>
              <a:t>Образец заголовка</a:t>
            </a:r>
            <a:endParaRPr b="0" lang="ru-RU" sz="44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b">
            <a:noAutofit/>
          </a:bodyPr>
          <a:lstStyle>
            <a:lvl1pPr indent="0">
              <a:buNone/>
              <a:defRPr b="0" lang="uk-UA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pc="-1" strike="noStrike">
                <a:solidFill>
                  <a:srgbClr val="000000"/>
                </a:solidFill>
                <a:latin typeface="Times New Roman"/>
              </a:rPr>
              <a:t>&lt;дата/час&gt;</a:t>
            </a:r>
            <a:endParaRPr b="0" lang="uk-UA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b">
            <a:noAutofit/>
          </a:bodyPr>
          <a:lstStyle>
            <a:lvl1pPr indent="0" algn="ctr">
              <a:buNone/>
              <a:defRPr b="0" lang="uk-UA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pc="-1" strike="noStrike">
                <a:solidFill>
                  <a:srgbClr val="000000"/>
                </a:solidFill>
                <a:latin typeface="Times New Roman"/>
              </a:rPr>
              <a:t>&lt;нижній колонтитул&gt;</a:t>
            </a:r>
            <a:endParaRPr b="0" lang="uk-UA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20B186FA-D5AB-4312-A066-8816EC3E05FF}" type="slidenum">
              <a:rPr b="0" lang="ru-RU" sz="1400" spc="-1" strike="noStrike">
                <a:solidFill>
                  <a:srgbClr val="ffffff"/>
                </a:solidFill>
                <a:latin typeface="Arial"/>
              </a:rPr>
              <a:t>&lt;номер&gt;</a:t>
            </a:fld>
            <a:endParaRPr b="0" lang="uk-UA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ffffff"/>
                </a:solidFill>
                <a:latin typeface="Tahoma"/>
              </a:rPr>
              <a:t>Для редагування структури клацніть мишею</a:t>
            </a:r>
            <a:endParaRPr b="0" lang="ru-RU" sz="3200" spc="-1" strike="noStrike">
              <a:solidFill>
                <a:srgbClr val="ffffff"/>
              </a:solidFill>
              <a:latin typeface="Tahoma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pc="-1" strike="noStrike">
                <a:solidFill>
                  <a:srgbClr val="ffffff"/>
                </a:solidFill>
                <a:latin typeface="Tahoma"/>
              </a:rPr>
              <a:t>Другий рівень структури</a:t>
            </a:r>
            <a:endParaRPr b="0" lang="ru-RU" sz="2400" spc="-1" strike="noStrike">
              <a:solidFill>
                <a:srgbClr val="ffffff"/>
              </a:solidFill>
              <a:latin typeface="Tahoma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ffffff"/>
                </a:solidFill>
                <a:latin typeface="Tahoma"/>
              </a:rPr>
              <a:t>Третій рівень структури</a:t>
            </a: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ffffff"/>
                </a:solidFill>
                <a:latin typeface="Tahoma"/>
              </a:rPr>
              <a:t>Четвертий рівень структури</a:t>
            </a: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ffffff"/>
                </a:solidFill>
                <a:latin typeface="Tahoma"/>
              </a:rPr>
              <a:t>П'ятий рівень структури</a:t>
            </a: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ffffff"/>
                </a:solidFill>
                <a:latin typeface="Tahoma"/>
              </a:rPr>
              <a:t>Шостий рівень структури</a:t>
            </a: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ffffff"/>
                </a:solidFill>
                <a:latin typeface="Tahoma"/>
              </a:rPr>
              <a:t>Сьомий рівень структури</a:t>
            </a: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0" y="836640"/>
            <a:ext cx="9143640" cy="1439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ru-RU" sz="4400" spc="-1" strike="noStrike">
                <a:solidFill>
                  <a:srgbClr val="91b4db"/>
                </a:solidFill>
                <a:latin typeface="Tahoma"/>
              </a:rPr>
              <a:t>Косметические бренды</a:t>
            </a:r>
            <a:br>
              <a:rPr sz="4400"/>
            </a:br>
            <a:r>
              <a:rPr b="0" lang="ru-RU" sz="4400" spc="-1" strike="noStrike">
                <a:solidFill>
                  <a:srgbClr val="91b4db"/>
                </a:solidFill>
                <a:latin typeface="Tahoma"/>
              </a:rPr>
              <a:t>Амрита </a:t>
            </a:r>
            <a:r>
              <a:rPr b="0" lang="en-US" sz="4400" spc="-1" strike="noStrike">
                <a:solidFill>
                  <a:srgbClr val="91b4db"/>
                </a:solidFill>
                <a:latin typeface="Tahoma"/>
              </a:rPr>
              <a:t>&amp; </a:t>
            </a:r>
            <a:r>
              <a:rPr b="0" lang="ru-RU" sz="4400" spc="-1" strike="noStrike">
                <a:solidFill>
                  <a:srgbClr val="91b4db"/>
                </a:solidFill>
                <a:latin typeface="Tahoma"/>
              </a:rPr>
              <a:t>Шанталь</a:t>
            </a:r>
            <a:endParaRPr b="0" lang="ru-RU" sz="4400" spc="-1" strike="noStrike">
              <a:solidFill>
                <a:srgbClr val="ffffff"/>
              </a:solidFill>
              <a:latin typeface="Tahoma"/>
            </a:endParaRPr>
          </a:p>
        </p:txBody>
      </p:sp>
      <p:pic>
        <p:nvPicPr>
          <p:cNvPr id="42" name="Picture 8" descr="image2[1]"/>
          <p:cNvPicPr/>
          <p:nvPr/>
        </p:nvPicPr>
        <p:blipFill>
          <a:blip r:embed="rId1"/>
          <a:stretch/>
        </p:blipFill>
        <p:spPr>
          <a:xfrm>
            <a:off x="6300720" y="4941720"/>
            <a:ext cx="2842920" cy="1915920"/>
          </a:xfrm>
          <a:prstGeom prst="rect">
            <a:avLst/>
          </a:prstGeom>
          <a:ln w="9525">
            <a:noFill/>
          </a:ln>
        </p:spPr>
      </p:pic>
      <p:sp>
        <p:nvSpPr>
          <p:cNvPr id="43" name="Прямоугольник 5"/>
          <p:cNvSpPr/>
          <p:nvPr/>
        </p:nvSpPr>
        <p:spPr>
          <a:xfrm>
            <a:off x="0" y="2767320"/>
            <a:ext cx="9143640" cy="82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uk-UA" sz="2400" spc="-1" strike="noStrike">
                <a:solidFill>
                  <a:srgbClr val="406eb2"/>
                </a:solidFill>
                <a:latin typeface="Tahoma"/>
              </a:rPr>
              <a:t>«Amrita – Все для здоров</a:t>
            </a:r>
            <a:r>
              <a:rPr b="1" lang="en-US" sz="2400" spc="-1" strike="noStrike">
                <a:solidFill>
                  <a:srgbClr val="406eb2"/>
                </a:solidFill>
                <a:latin typeface="Tahoma"/>
              </a:rPr>
              <a:t>’</a:t>
            </a:r>
            <a:r>
              <a:rPr b="1" lang="ru-RU" sz="2400" spc="-1" strike="noStrike">
                <a:solidFill>
                  <a:srgbClr val="406eb2"/>
                </a:solidFill>
                <a:latin typeface="Tahoma"/>
              </a:rPr>
              <a:t>я та краси</a:t>
            </a:r>
            <a:r>
              <a:rPr b="1" lang="uk-UA" sz="2400" spc="-1" strike="noStrike">
                <a:solidFill>
                  <a:srgbClr val="406eb2"/>
                </a:solidFill>
                <a:latin typeface="Tahoma"/>
              </a:rPr>
              <a:t>» – перший повністю україномовний сайт Амріта</a:t>
            </a: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Прямоугольник 6"/>
          <p:cNvSpPr/>
          <p:nvPr/>
        </p:nvSpPr>
        <p:spPr>
          <a:xfrm>
            <a:off x="0" y="4000680"/>
            <a:ext cx="9143640" cy="5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  <a:scene3d>
              <a:camera prst="orthographicFront"/>
              <a:lightRig dir="t" rig="balanced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p>
            <a:pPr algn="ctr">
              <a:lnSpc>
                <a:spcPct val="100000"/>
              </a:lnSpc>
            </a:pPr>
            <a:r>
              <a:rPr b="1" lang="en-US" sz="2800" spc="-1" strike="noStrike">
                <a:solidFill>
                  <a:srgbClr val="1f3e5f"/>
                </a:solidFill>
                <a:latin typeface="Tahoma"/>
              </a:rPr>
              <a:t>www.amritaclub.do.am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5800" y="189000"/>
            <a:ext cx="7772040" cy="1439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ru-RU" sz="4400" spc="-1" strike="noStrike">
                <a:solidFill>
                  <a:srgbClr val="91b4db"/>
                </a:solidFill>
                <a:latin typeface="Tahoma"/>
              </a:rPr>
              <a:t>Функции фитомеланина</a:t>
            </a:r>
            <a:r>
              <a:rPr b="0" lang="ru-RU" sz="3600" spc="-1" strike="noStrike">
                <a:solidFill>
                  <a:srgbClr val="91b4db"/>
                </a:solidFill>
                <a:latin typeface="Tahoma"/>
              </a:rPr>
              <a:t>®</a:t>
            </a:r>
            <a:r>
              <a:rPr b="0" lang="ru-RU" sz="4400" spc="-1" strike="noStrike">
                <a:solidFill>
                  <a:srgbClr val="e5ffff"/>
                </a:solidFill>
                <a:latin typeface="Tahoma"/>
              </a:rPr>
              <a:t> </a:t>
            </a:r>
            <a:endParaRPr b="0" lang="ru-RU" sz="44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70" name="Rectangle 3"/>
          <p:cNvSpPr/>
          <p:nvPr/>
        </p:nvSpPr>
        <p:spPr>
          <a:xfrm>
            <a:off x="468360" y="1557360"/>
            <a:ext cx="7303680" cy="360000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16000" indent="-216000" algn="ctr">
              <a:lnSpc>
                <a:spcPct val="100000"/>
              </a:lnSpc>
              <a:spcBef>
                <a:spcPts val="561"/>
              </a:spcBef>
              <a:buClr>
                <a:srgbClr val="00ccff"/>
              </a:buClr>
              <a:buSzPct val="65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 </a:t>
            </a: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стимулирует обменные процессы в коже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ctr">
              <a:lnSpc>
                <a:spcPct val="100000"/>
              </a:lnSpc>
              <a:spcBef>
                <a:spcPts val="561"/>
              </a:spcBef>
              <a:buClr>
                <a:srgbClr val="00ccff"/>
              </a:buClr>
              <a:buSzPct val="65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 </a:t>
            </a: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обладает противовоспалительным 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действием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ctr">
              <a:lnSpc>
                <a:spcPct val="100000"/>
              </a:lnSpc>
              <a:spcBef>
                <a:spcPts val="561"/>
              </a:spcBef>
              <a:buClr>
                <a:srgbClr val="00ccff"/>
              </a:buClr>
              <a:buSzPct val="65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 </a:t>
            </a: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препятствует преждевременному 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старению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ctr">
              <a:lnSpc>
                <a:spcPct val="100000"/>
              </a:lnSpc>
              <a:spcBef>
                <a:spcPts val="561"/>
              </a:spcBef>
              <a:buClr>
                <a:srgbClr val="00ccff"/>
              </a:buClr>
              <a:buSzPct val="65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 </a:t>
            </a: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оказывает омолаживающий эффект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ctr">
              <a:lnSpc>
                <a:spcPct val="100000"/>
              </a:lnSpc>
              <a:spcBef>
                <a:spcPts val="561"/>
              </a:spcBef>
              <a:buClr>
                <a:srgbClr val="00ccff"/>
              </a:buClr>
              <a:buSzPct val="65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 </a:t>
            </a: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улучшает кровообращение 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ctr">
              <a:lnSpc>
                <a:spcPct val="100000"/>
              </a:lnSpc>
              <a:spcBef>
                <a:spcPts val="561"/>
              </a:spcBef>
              <a:buClr>
                <a:srgbClr val="00ccff"/>
              </a:buClr>
              <a:buSzPct val="65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 </a:t>
            </a: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придает коже эластичность и упругость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85800" y="189000"/>
            <a:ext cx="7772040" cy="1439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ru-RU" sz="4400" spc="-1" strike="noStrike">
                <a:solidFill>
                  <a:srgbClr val="91b4db"/>
                </a:solidFill>
                <a:latin typeface="Tahoma"/>
              </a:rPr>
              <a:t>Почему меланин экстракта чаги?</a:t>
            </a:r>
            <a:r>
              <a:rPr b="0" lang="ru-RU" sz="4400" spc="-1" strike="noStrike">
                <a:solidFill>
                  <a:srgbClr val="e5ffff"/>
                </a:solidFill>
                <a:latin typeface="Tahoma"/>
              </a:rPr>
              <a:t> </a:t>
            </a:r>
            <a:endParaRPr b="0" lang="ru-RU" sz="44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72" name="Rectangle 3"/>
          <p:cNvSpPr/>
          <p:nvPr/>
        </p:nvSpPr>
        <p:spPr>
          <a:xfrm>
            <a:off x="468360" y="2349360"/>
            <a:ext cx="7303680" cy="280800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16000" indent="-216000" algn="ctr">
              <a:lnSpc>
                <a:spcPct val="100000"/>
              </a:lnSpc>
              <a:spcBef>
                <a:spcPts val="561"/>
              </a:spcBef>
              <a:buClr>
                <a:srgbClr val="00ccff"/>
              </a:buClr>
              <a:buSzPct val="65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 </a:t>
            </a: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меланин экстракта чаги имеет близкую молекулярную структуру с меланином человека 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отличная усвояемость</a:t>
            </a:r>
            <a:r>
              <a:rPr b="0" lang="ru-RU" sz="2800" spc="-1" strike="noStrike">
                <a:solidFill>
                  <a:srgbClr val="ffffff"/>
                </a:solidFill>
                <a:latin typeface="Tahoma"/>
              </a:rPr>
              <a:t> 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AutoShape 7"/>
          <p:cNvSpPr/>
          <p:nvPr/>
        </p:nvSpPr>
        <p:spPr>
          <a:xfrm>
            <a:off x="3780000" y="3860640"/>
            <a:ext cx="576000" cy="863280"/>
          </a:xfrm>
          <a:prstGeom prst="downArrow">
            <a:avLst>
              <a:gd name="adj1" fmla="val 50000"/>
              <a:gd name="adj2" fmla="val 37466"/>
            </a:avLst>
          </a:prstGeom>
          <a:solidFill>
            <a:srgbClr val="91b4db"/>
          </a:solidFill>
          <a:ln w="9525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2000" spc="-1" strike="noStrike">
              <a:solidFill>
                <a:srgbClr val="ffffff"/>
              </a:solidFill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3"/>
          <p:cNvSpPr/>
          <p:nvPr/>
        </p:nvSpPr>
        <p:spPr>
          <a:xfrm>
            <a:off x="0" y="1571760"/>
            <a:ext cx="9143640" cy="14396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spcBef>
                <a:spcPts val="641"/>
              </a:spcBef>
            </a:pPr>
            <a:endParaRPr b="0" lang="uk-UA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080"/>
              </a:spcBef>
            </a:pPr>
            <a:r>
              <a:rPr b="0" lang="ru-RU" sz="5400" spc="-1" strike="noStrike">
                <a:solidFill>
                  <a:srgbClr val="91b4db"/>
                </a:solidFill>
                <a:latin typeface="Tahoma"/>
              </a:rPr>
              <a:t>Спасибо за внимание !</a:t>
            </a:r>
            <a:endParaRPr b="0" lang="uk-UA" sz="5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5" name="Picture 5" descr="image2[1]"/>
          <p:cNvPicPr/>
          <p:nvPr/>
        </p:nvPicPr>
        <p:blipFill>
          <a:blip r:embed="rId1"/>
          <a:stretch/>
        </p:blipFill>
        <p:spPr>
          <a:xfrm>
            <a:off x="6156360" y="4941720"/>
            <a:ext cx="2987280" cy="1915920"/>
          </a:xfrm>
          <a:prstGeom prst="rect">
            <a:avLst/>
          </a:prstGeom>
          <a:ln w="9525">
            <a:noFill/>
          </a:ln>
        </p:spPr>
      </p:pic>
      <p:sp>
        <p:nvSpPr>
          <p:cNvPr id="76" name="Прямоугольник 5"/>
          <p:cNvSpPr/>
          <p:nvPr/>
        </p:nvSpPr>
        <p:spPr>
          <a:xfrm>
            <a:off x="0" y="3643200"/>
            <a:ext cx="9143640" cy="5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  <a:scene3d>
              <a:camera prst="orthographicFront"/>
              <a:lightRig dir="t" rig="balanced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p>
            <a:pPr algn="ctr">
              <a:lnSpc>
                <a:spcPct val="100000"/>
              </a:lnSpc>
            </a:pPr>
            <a:r>
              <a:rPr b="1" lang="en-US" sz="2800" spc="-1" strike="noStrike">
                <a:solidFill>
                  <a:srgbClr val="1f3e5f"/>
                </a:solidFill>
                <a:latin typeface="Tahoma"/>
              </a:rPr>
              <a:t>www.amritaclub.do.am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1476360" y="836640"/>
            <a:ext cx="6479640" cy="1439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ru-RU" sz="4400" spc="-1" strike="noStrike">
                <a:solidFill>
                  <a:srgbClr val="91b4db"/>
                </a:solidFill>
                <a:latin typeface="Tahoma"/>
              </a:rPr>
              <a:t>Косметические бренды</a:t>
            </a:r>
            <a:br>
              <a:rPr sz="4400"/>
            </a:br>
            <a:r>
              <a:rPr b="0" lang="ru-RU" sz="4400" spc="-1" strike="noStrike">
                <a:solidFill>
                  <a:srgbClr val="91b4db"/>
                </a:solidFill>
                <a:latin typeface="Tahoma"/>
              </a:rPr>
              <a:t>Амрита </a:t>
            </a:r>
            <a:r>
              <a:rPr b="0" lang="en-US" sz="4400" spc="-1" strike="noStrike">
                <a:solidFill>
                  <a:srgbClr val="91b4db"/>
                </a:solidFill>
                <a:latin typeface="Tahoma"/>
              </a:rPr>
              <a:t>&amp; </a:t>
            </a:r>
            <a:r>
              <a:rPr b="0" lang="ru-RU" sz="4400" spc="-1" strike="noStrike">
                <a:solidFill>
                  <a:srgbClr val="91b4db"/>
                </a:solidFill>
                <a:latin typeface="Tahoma"/>
              </a:rPr>
              <a:t>Шанталь</a:t>
            </a:r>
            <a:endParaRPr b="0" lang="ru-RU" sz="44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755640" y="2852640"/>
            <a:ext cx="7016400" cy="1944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indent="0" algn="ctr">
              <a:lnSpc>
                <a:spcPct val="9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ru-RU" sz="3200" spc="-1" strike="noStrike">
                <a:solidFill>
                  <a:srgbClr val="91b4db"/>
                </a:solidFill>
                <a:latin typeface="Tahoma"/>
              </a:rPr>
              <a:t>1) Особенности позиционирования</a:t>
            </a:r>
            <a:endParaRPr b="0" lang="uk-UA" sz="32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ru-RU" sz="3200" spc="-1" strike="noStrike">
                <a:solidFill>
                  <a:srgbClr val="91b4db"/>
                </a:solidFill>
                <a:latin typeface="Tahoma"/>
              </a:rPr>
              <a:t>2) Фитомеланин®, его роль в лечебно-профилактической косметике </a:t>
            </a:r>
            <a:r>
              <a:rPr b="0" lang="en-US" sz="3200" spc="-1" strike="noStrike">
                <a:solidFill>
                  <a:srgbClr val="91b4db"/>
                </a:solidFill>
                <a:latin typeface="Tahoma"/>
              </a:rPr>
              <a:t>amrita</a:t>
            </a:r>
            <a:r>
              <a:rPr b="0" lang="ru-RU" sz="3200" spc="-1" strike="noStrike">
                <a:solidFill>
                  <a:srgbClr val="91b4db"/>
                </a:solidFill>
                <a:latin typeface="Tahoma"/>
              </a:rPr>
              <a:t>®</a:t>
            </a:r>
            <a:endParaRPr b="0" lang="uk-UA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Picture 8" descr="image2[1]"/>
          <p:cNvPicPr/>
          <p:nvPr/>
        </p:nvPicPr>
        <p:blipFill>
          <a:blip r:embed="rId1"/>
          <a:stretch/>
        </p:blipFill>
        <p:spPr>
          <a:xfrm>
            <a:off x="6300720" y="4941720"/>
            <a:ext cx="2842920" cy="191592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189000"/>
            <a:ext cx="6765480" cy="1439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ru-RU" sz="4400" spc="-1" strike="noStrike">
                <a:solidFill>
                  <a:srgbClr val="ccff99"/>
                </a:solidFill>
                <a:latin typeface="Tahoma"/>
              </a:rPr>
              <a:t>   </a:t>
            </a:r>
            <a:r>
              <a:rPr b="0" lang="ru-RU" sz="4400" spc="-1" strike="noStrike">
                <a:solidFill>
                  <a:srgbClr val="91b4db"/>
                </a:solidFill>
                <a:latin typeface="Tahoma"/>
              </a:rPr>
              <a:t>Косметический уход Шанталь</a:t>
            </a:r>
            <a:endParaRPr b="0" lang="ru-RU" sz="44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49" name="Rectangle 6"/>
          <p:cNvSpPr/>
          <p:nvPr/>
        </p:nvSpPr>
        <p:spPr>
          <a:xfrm>
            <a:off x="755640" y="1916280"/>
            <a:ext cx="7016400" cy="32414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b="0" lang="ru-RU" sz="3200" spc="-1" strike="noStrike">
                <a:solidFill>
                  <a:srgbClr val="91b4db"/>
                </a:solidFill>
                <a:latin typeface="Tahoma"/>
              </a:rPr>
              <a:t>Особенности позиционирования:</a:t>
            </a:r>
            <a:endParaRPr b="0" lang="uk-UA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Целевая аудитория: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479"/>
              </a:spcBef>
              <a:buClr>
                <a:srgbClr val="00ccff"/>
              </a:buClr>
              <a:buSzPct val="65000"/>
              <a:buFont typeface="Wingdings" charset="2"/>
              <a:buChar char=""/>
            </a:pPr>
            <a:r>
              <a:rPr b="0" lang="ru-RU" sz="2400" spc="-1" strike="noStrike">
                <a:solidFill>
                  <a:srgbClr val="91b4db"/>
                </a:solidFill>
                <a:latin typeface="Tahoma"/>
              </a:rPr>
              <a:t> </a:t>
            </a:r>
            <a:r>
              <a:rPr b="0" lang="ru-RU" sz="2400" spc="-1" strike="noStrike">
                <a:solidFill>
                  <a:srgbClr val="91b4db"/>
                </a:solidFill>
                <a:latin typeface="Tahoma"/>
              </a:rPr>
              <a:t>молодежный (от 25-30 лет) и</a:t>
            </a: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479"/>
              </a:spcBef>
              <a:buClr>
                <a:srgbClr val="00ccff"/>
              </a:buClr>
              <a:buSzPct val="65000"/>
              <a:buFont typeface="Wingdings" charset="2"/>
              <a:buChar char=""/>
            </a:pPr>
            <a:r>
              <a:rPr b="0" lang="ru-RU" sz="2400" spc="-1" strike="noStrike">
                <a:solidFill>
                  <a:srgbClr val="91b4db"/>
                </a:solidFill>
                <a:latin typeface="Tahoma"/>
              </a:rPr>
              <a:t>  </a:t>
            </a:r>
            <a:r>
              <a:rPr b="0" lang="ru-RU" sz="2400" spc="-1" strike="noStrike">
                <a:solidFill>
                  <a:srgbClr val="91b4db"/>
                </a:solidFill>
                <a:latin typeface="Tahoma"/>
              </a:rPr>
              <a:t>цено-чувствительный сегмент (от 25-45 лет)</a:t>
            </a: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0" name="Picture 9" descr="Shantal_pictur"/>
          <p:cNvPicPr/>
          <p:nvPr/>
        </p:nvPicPr>
        <p:blipFill>
          <a:blip r:embed="rId1"/>
          <a:stretch/>
        </p:blipFill>
        <p:spPr>
          <a:xfrm>
            <a:off x="7348680" y="4653000"/>
            <a:ext cx="1794960" cy="220464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189000"/>
            <a:ext cx="7772040" cy="1439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ru-RU" sz="4400" spc="-1" strike="noStrike">
                <a:solidFill>
                  <a:srgbClr val="91b4db"/>
                </a:solidFill>
                <a:latin typeface="Tahoma"/>
              </a:rPr>
              <a:t>Косметическая серия Шанталь</a:t>
            </a:r>
            <a:endParaRPr b="0" lang="ru-RU" sz="44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52" name="Rectangle 3"/>
          <p:cNvSpPr/>
          <p:nvPr/>
        </p:nvSpPr>
        <p:spPr>
          <a:xfrm>
            <a:off x="468360" y="1916280"/>
            <a:ext cx="7303680" cy="39603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b="0" lang="ru-RU" sz="3200" spc="-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ru-RU" sz="3200" spc="-1" strike="noStrike">
                <a:solidFill>
                  <a:srgbClr val="91b4db"/>
                </a:solidFill>
                <a:latin typeface="Tahoma"/>
              </a:rPr>
              <a:t>Особенности позиционирования:</a:t>
            </a:r>
            <a:endParaRPr b="0" lang="uk-UA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endParaRPr b="0" lang="uk-UA" sz="32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561"/>
              </a:spcBef>
              <a:buClr>
                <a:srgbClr val="00ccff"/>
              </a:buClr>
              <a:buSzPct val="65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 </a:t>
            </a: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Стержневая идентичность бренда: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           </a:t>
            </a:r>
            <a:r>
              <a:rPr b="0" lang="ru-RU" sz="2800" spc="-1" strike="noStrike">
                <a:solidFill>
                  <a:srgbClr val="99ff66"/>
                </a:solidFill>
                <a:latin typeface="Tahoma"/>
              </a:rPr>
              <a:t>«виноградная косметика»: 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 </a:t>
            </a: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основной активный ингредиент – 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b="0" lang="ru-RU" sz="2800" spc="-1" strike="noStrike">
                <a:solidFill>
                  <a:srgbClr val="99ff66"/>
                </a:solidFill>
                <a:latin typeface="Tahoma"/>
              </a:rPr>
              <a:t>масло виноградной косточки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3" name="Picture 4" descr="Shantal_pictur"/>
          <p:cNvPicPr/>
          <p:nvPr/>
        </p:nvPicPr>
        <p:blipFill>
          <a:blip r:embed="rId1"/>
          <a:stretch/>
        </p:blipFill>
        <p:spPr>
          <a:xfrm>
            <a:off x="7348680" y="4653000"/>
            <a:ext cx="1794960" cy="220464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189000"/>
            <a:ext cx="7772040" cy="1439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ru-RU" sz="4400" spc="-1" strike="noStrike">
                <a:solidFill>
                  <a:srgbClr val="91b4db"/>
                </a:solidFill>
                <a:latin typeface="Tahoma"/>
              </a:rPr>
              <a:t>Косметическая серия Шанталь</a:t>
            </a:r>
            <a:endParaRPr b="0" lang="ru-RU" sz="44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55" name="Rectangle 3"/>
          <p:cNvSpPr/>
          <p:nvPr/>
        </p:nvSpPr>
        <p:spPr>
          <a:xfrm>
            <a:off x="684360" y="1916280"/>
            <a:ext cx="7087680" cy="32414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 </a:t>
            </a: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Особенности позиционирования: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b="0" lang="ru-RU" sz="2400" spc="-1" strike="noStrike">
                <a:solidFill>
                  <a:srgbClr val="91b4db"/>
                </a:solidFill>
                <a:latin typeface="Tahoma"/>
              </a:rPr>
              <a:t>Косметический уход за лицом:</a:t>
            </a:r>
            <a:r>
              <a:rPr b="0" lang="ru-RU" sz="2400" spc="-1" strike="noStrike">
                <a:solidFill>
                  <a:srgbClr val="ffffff"/>
                </a:solidFill>
                <a:latin typeface="Tahoma"/>
              </a:rPr>
              <a:t>  </a:t>
            </a:r>
            <a:r>
              <a:rPr b="0" lang="ru-RU" sz="3200" spc="-1" strike="noStrike">
                <a:solidFill>
                  <a:srgbClr val="99ff66"/>
                </a:solidFill>
                <a:latin typeface="Tahoma"/>
              </a:rPr>
              <a:t>увлажнение</a:t>
            </a:r>
            <a:r>
              <a:rPr b="0" lang="ru-RU" sz="3200" spc="-1" strike="noStrike">
                <a:solidFill>
                  <a:srgbClr val="ffffff"/>
                </a:solidFill>
                <a:latin typeface="Tahoma"/>
              </a:rPr>
              <a:t> </a:t>
            </a:r>
            <a:endParaRPr b="0" lang="uk-UA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b="0" lang="ru-RU" sz="2400" spc="-1" strike="noStrike">
                <a:solidFill>
                  <a:srgbClr val="91b4db"/>
                </a:solidFill>
                <a:latin typeface="Tahoma"/>
              </a:rPr>
              <a:t>«Крем-гель увлажняющий», «Фруктовая маска»</a:t>
            </a:r>
            <a:endParaRPr b="0" lang="uk-UA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6" name="Picture 4" descr="Shantal_pictur"/>
          <p:cNvPicPr/>
          <p:nvPr/>
        </p:nvPicPr>
        <p:blipFill>
          <a:blip r:embed="rId1"/>
          <a:stretch/>
        </p:blipFill>
        <p:spPr>
          <a:xfrm>
            <a:off x="7348680" y="4653000"/>
            <a:ext cx="1794960" cy="220464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85800" y="189000"/>
            <a:ext cx="7772040" cy="1439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ru-RU" sz="4400" spc="-1" strike="noStrike">
                <a:solidFill>
                  <a:srgbClr val="91b4db"/>
                </a:solidFill>
                <a:latin typeface="Tahoma"/>
              </a:rPr>
              <a:t>Масло виноградной косточки</a:t>
            </a:r>
            <a:r>
              <a:rPr b="0" lang="ru-RU" sz="4400" spc="-1" strike="noStrike">
                <a:solidFill>
                  <a:srgbClr val="e5ffff"/>
                </a:solidFill>
                <a:latin typeface="Tahoma"/>
              </a:rPr>
              <a:t> </a:t>
            </a:r>
            <a:endParaRPr b="0" lang="ru-RU" sz="44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58" name="Rectangle 3"/>
          <p:cNvSpPr/>
          <p:nvPr/>
        </p:nvSpPr>
        <p:spPr>
          <a:xfrm>
            <a:off x="468360" y="2060640"/>
            <a:ext cx="7303680" cy="280800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ru-RU" sz="28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59" name="Text Box 5"/>
          <p:cNvSpPr/>
          <p:nvPr/>
        </p:nvSpPr>
        <p:spPr>
          <a:xfrm>
            <a:off x="755640" y="2060640"/>
            <a:ext cx="7272000" cy="22226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spcBef>
                <a:spcPts val="1400"/>
              </a:spcBef>
            </a:pP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Из всех масел здесь самое высокое содержание линолевой кислоты (до 76%), которая отвечает за влажность и способность кожи к регенерации и восстановлению 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0" name="Picture 6" descr="Shantal_pictur"/>
          <p:cNvPicPr/>
          <p:nvPr/>
        </p:nvPicPr>
        <p:blipFill>
          <a:blip r:embed="rId1"/>
          <a:stretch/>
        </p:blipFill>
        <p:spPr>
          <a:xfrm>
            <a:off x="7236000" y="4508640"/>
            <a:ext cx="1907640" cy="234900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85800" y="189000"/>
            <a:ext cx="7772040" cy="1439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ru-RU" sz="4400" spc="-1" strike="noStrike">
                <a:solidFill>
                  <a:srgbClr val="91b4db"/>
                </a:solidFill>
                <a:latin typeface="Tahoma"/>
              </a:rPr>
              <a:t>Косметическая серия Амрита</a:t>
            </a:r>
            <a:endParaRPr b="0" lang="ru-RU" sz="44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62" name="Rectangle 3"/>
          <p:cNvSpPr/>
          <p:nvPr/>
        </p:nvSpPr>
        <p:spPr>
          <a:xfrm>
            <a:off x="684360" y="2205000"/>
            <a:ext cx="7087680" cy="29523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b="0" lang="ru-RU" sz="2800" spc="-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ru-RU" sz="4000" spc="-1" strike="noStrike">
                <a:solidFill>
                  <a:srgbClr val="91b4db"/>
                </a:solidFill>
                <a:latin typeface="Tahoma"/>
              </a:rPr>
              <a:t>Амрита – первая украинская лечебная косметика на основе фитомеланина®</a:t>
            </a:r>
            <a:r>
              <a:rPr b="0" lang="ru-RU" sz="3200" spc="-1" strike="noStrike">
                <a:solidFill>
                  <a:srgbClr val="ffffff"/>
                </a:solidFill>
                <a:latin typeface="Tahoma"/>
              </a:rPr>
              <a:t> </a:t>
            </a:r>
            <a:endParaRPr b="0" lang="uk-UA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3" name="Picture 6" descr="image2[1]"/>
          <p:cNvPicPr/>
          <p:nvPr/>
        </p:nvPicPr>
        <p:blipFill>
          <a:blip r:embed="rId1"/>
          <a:stretch/>
        </p:blipFill>
        <p:spPr>
          <a:xfrm>
            <a:off x="6156360" y="4941720"/>
            <a:ext cx="2987280" cy="191592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189000"/>
            <a:ext cx="7772040" cy="1439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ru-RU" sz="4400" spc="-1" strike="noStrike">
                <a:solidFill>
                  <a:srgbClr val="91b4db"/>
                </a:solidFill>
                <a:latin typeface="Tahoma"/>
              </a:rPr>
              <a:t>Источник меланина</a:t>
            </a:r>
            <a:r>
              <a:rPr b="0" lang="ru-RU" sz="4400" spc="-1" strike="noStrike">
                <a:solidFill>
                  <a:srgbClr val="e5ffff"/>
                </a:solidFill>
                <a:latin typeface="Tahoma"/>
              </a:rPr>
              <a:t> </a:t>
            </a:r>
            <a:endParaRPr b="0" lang="ru-RU" sz="44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65" name="Rectangle 3"/>
          <p:cNvSpPr/>
          <p:nvPr/>
        </p:nvSpPr>
        <p:spPr>
          <a:xfrm>
            <a:off x="468360" y="2349360"/>
            <a:ext cx="7303680" cy="16552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16000" indent="-216000" algn="ctr">
              <a:lnSpc>
                <a:spcPct val="100000"/>
              </a:lnSpc>
              <a:spcBef>
                <a:spcPts val="641"/>
              </a:spcBef>
              <a:buClr>
                <a:srgbClr val="00ccff"/>
              </a:buClr>
              <a:buSzPct val="65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ru-RU" sz="3200" spc="-1" strike="noStrike">
                <a:solidFill>
                  <a:srgbClr val="91b4db"/>
                </a:solidFill>
                <a:latin typeface="Tahoma"/>
              </a:rPr>
              <a:t>Экстракт гриба чаги, растущего на березе </a:t>
            </a:r>
            <a:endParaRPr b="0" lang="uk-UA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6" name="Picture 5" descr="005821x[1]"/>
          <p:cNvPicPr/>
          <p:nvPr/>
        </p:nvPicPr>
        <p:blipFill>
          <a:blip r:embed="rId1"/>
          <a:stretch/>
        </p:blipFill>
        <p:spPr>
          <a:xfrm>
            <a:off x="6012000" y="3357720"/>
            <a:ext cx="2231640" cy="295092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189000"/>
            <a:ext cx="7772040" cy="14396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ru-RU" sz="4400" spc="-1" strike="noStrike">
                <a:solidFill>
                  <a:srgbClr val="91b4db"/>
                </a:solidFill>
                <a:latin typeface="Tahoma"/>
              </a:rPr>
              <a:t>Функции фитомеланина</a:t>
            </a:r>
            <a:r>
              <a:rPr b="0" lang="ru-RU" sz="3600" spc="-1" strike="noStrike">
                <a:solidFill>
                  <a:srgbClr val="91b4db"/>
                </a:solidFill>
                <a:latin typeface="Tahoma"/>
              </a:rPr>
              <a:t>®</a:t>
            </a:r>
            <a:r>
              <a:rPr b="0" lang="ru-RU" sz="4400" spc="-1" strike="noStrike">
                <a:solidFill>
                  <a:srgbClr val="e5ffff"/>
                </a:solidFill>
                <a:latin typeface="Tahoma"/>
              </a:rPr>
              <a:t> </a:t>
            </a:r>
            <a:endParaRPr b="0" lang="ru-RU" sz="4400" spc="-1" strike="noStrike">
              <a:solidFill>
                <a:srgbClr val="ffffff"/>
              </a:solidFill>
              <a:latin typeface="Tahoma"/>
            </a:endParaRPr>
          </a:p>
        </p:txBody>
      </p:sp>
      <p:sp>
        <p:nvSpPr>
          <p:cNvPr id="68" name="Rectangle 3"/>
          <p:cNvSpPr/>
          <p:nvPr/>
        </p:nvSpPr>
        <p:spPr>
          <a:xfrm>
            <a:off x="468360" y="1628640"/>
            <a:ext cx="7303680" cy="35287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16000" indent="-216000" algn="ctr">
              <a:lnSpc>
                <a:spcPct val="100000"/>
              </a:lnSpc>
              <a:spcBef>
                <a:spcPts val="561"/>
              </a:spcBef>
              <a:buClr>
                <a:srgbClr val="00ccff"/>
              </a:buClr>
              <a:buSzPct val="65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 </a:t>
            </a:r>
            <a:r>
              <a:rPr b="0" lang="uk-UA" sz="2800" spc="-1" strike="noStrike">
                <a:solidFill>
                  <a:srgbClr val="91b4db"/>
                </a:solidFill>
                <a:latin typeface="Tahoma"/>
              </a:rPr>
              <a:t>уникальн</a:t>
            </a: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ый фото- и радиопротектор: эффективно поглощает ультрафиолет в 3 спектрах –А,В, С; 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ctr">
              <a:lnSpc>
                <a:spcPct val="100000"/>
              </a:lnSpc>
              <a:spcBef>
                <a:spcPts val="561"/>
              </a:spcBef>
              <a:buClr>
                <a:srgbClr val="00ccff"/>
              </a:buClr>
              <a:buSzPct val="65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 </a:t>
            </a: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одна молекула меланина способна связать 20-30 молекул радиоактивного свинца и меди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ctr">
              <a:lnSpc>
                <a:spcPct val="100000"/>
              </a:lnSpc>
              <a:spcBef>
                <a:spcPts val="561"/>
              </a:spcBef>
              <a:buClr>
                <a:srgbClr val="00ccff"/>
              </a:buClr>
              <a:buSzPct val="65000"/>
              <a:buFont typeface="Wingdings" charset="2"/>
              <a:buChar char=""/>
            </a:pP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 </a:t>
            </a:r>
            <a:r>
              <a:rPr b="0" lang="ru-RU" sz="2800" spc="-1" strike="noStrike">
                <a:solidFill>
                  <a:srgbClr val="91b4db"/>
                </a:solidFill>
                <a:latin typeface="Tahoma"/>
              </a:rPr>
              <a:t>поддерживает естественную </a:t>
            </a:r>
            <a:r>
              <a:rPr b="0" lang="en-US" sz="2800" spc="-1" strike="noStrike">
                <a:solidFill>
                  <a:srgbClr val="91b4db"/>
                </a:solidFill>
                <a:latin typeface="Tahoma"/>
              </a:rPr>
              <a:t>pH </a:t>
            </a:r>
            <a:r>
              <a:rPr b="0" lang="uk-UA" sz="2800" spc="-1" strike="noStrike">
                <a:solidFill>
                  <a:srgbClr val="91b4db"/>
                </a:solidFill>
                <a:latin typeface="Tahoma"/>
              </a:rPr>
              <a:t>кожи -4,3-5,6 (защита от инфицирования)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1002</TotalTime>
  <Application>LibreOffice/7.5.2.2$Windows_X86_64 LibreOffice_project/53bb9681a964705cf672590721dbc85eb4d0c3a2</Application>
  <AppVersion>15.0000</AppVersion>
  <Words>258</Words>
  <Paragraphs>57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2007-10-20T16:56:37Z</dcterms:created>
  <dc:creator>Amrita - Все для здоров'я та краси</dc:creator>
  <dc:description/>
  <dc:language>uk-UA</dc:language>
  <cp:lastModifiedBy>Саша</cp:lastModifiedBy>
  <dcterms:modified xsi:type="dcterms:W3CDTF">2010-08-14T08:51:29Z</dcterms:modified>
  <cp:revision>24</cp:revision>
  <dc:subject/>
  <dc:title>Презентація Косметичні бренди Амріта &amp; Шанталь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Экран (4:3)</vt:lpwstr>
  </property>
  <property fmtid="{D5CDD505-2E9C-101B-9397-08002B2CF9AE}" pid="3" name="Slides">
    <vt:i4>12</vt:i4>
  </property>
</Properties>
</file>