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5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jpeg" ContentType="image/jpeg"/>
  <Override PartName="/ppt/media/image4.gif" ContentType="image/gif"/>
  <Override PartName="/ppt/media/image3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16.png" ContentType="image/png"/>
  <Override PartName="/ppt/media/image11.jpeg" ContentType="image/jpeg"/>
  <Override PartName="/ppt/media/image7.jpeg" ContentType="image/jpeg"/>
  <Override PartName="/ppt/media/image8.png" ContentType="image/png"/>
  <Override PartName="/ppt/media/image9.jpeg" ContentType="image/jpeg"/>
  <Override PartName="/ppt/media/image14.jpeg" ContentType="image/jpeg"/>
  <Override PartName="/ppt/media/image12.png" ContentType="image/png"/>
  <Override PartName="/ppt/media/image15.jpeg" ContentType="image/jpeg"/>
  <Override PartName="/ppt/media/image13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0.jpeg" ContentType="image/jpeg"/>
  <Override PartName="/ppt/media/image21.png" ContentType="image/png"/>
  <Override PartName="/ppt/media/image22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694690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Для переміщення сторінки клацніть мишею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Для редагування формату приміток клацніть мишею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&lt;верхній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61F9188-7F41-4020-BEAB-C3BB895031E3}" type="slidenum"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Num" idx="13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BF116DA-2BB8-4985-BDC8-CD17846A4134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Num" idx="14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77AC2C6-945F-4908-9286-A5302C020963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ldNum" idx="18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35DD5EC-F6B9-4510-AFBC-B3C5F11D046E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ldNum" idx="19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71BE68B-FC05-477A-B458-55AFB6B0726F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Num" idx="20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A43C618-E557-47F3-956F-4AC7C46D677E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Num" idx="21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AA1AFBD-DE57-4E3C-A66F-CCFD2FDF6B1E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Num" idx="15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4056290-FF5A-464A-8D0D-42B19D32AFB1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Num" idx="16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8FB983B-08B6-4C9F-8A1C-34C39FB82D78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ldNum" idx="17"/>
          </p:nvPr>
        </p:nvSpPr>
        <p:spPr>
          <a:xfrm>
            <a:off x="3970440" y="8807400"/>
            <a:ext cx="2976120" cy="45036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F89206-7284-4FE9-A7C5-2E05497522DD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ldImg"/>
          </p:nvPr>
        </p:nvSpPr>
        <p:spPr>
          <a:xfrm>
            <a:off x="1116000" y="677880"/>
            <a:ext cx="4714560" cy="3536640"/>
          </a:xfrm>
          <a:prstGeom prst="rect">
            <a:avLst/>
          </a:prstGeom>
          <a:ln w="0">
            <a:noFill/>
          </a:ln>
        </p:spPr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915840" y="4441680"/>
            <a:ext cx="5114520" cy="41382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16A18C-73BC-4849-88A0-7CBF55F9C11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24C358-0BB2-4752-9BD2-3E0D16B1BEF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F72FFD-A298-4D83-AC85-6DAB39F291A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C2991E-2EA9-4F2C-923E-48447270105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415A24-6F68-4887-A020-EDFF153DD9B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956A5D-E5E4-4F20-AD02-506BCE53D0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04725D-D31E-46DF-B7E4-C4F511FA7D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7716500-1A89-4524-B06B-365E281D20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B833185-5C97-406C-A230-54C3B314BC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286000" y="685800"/>
            <a:ext cx="6400440" cy="600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3DFBD4-2874-4576-903C-D47E0AE0EE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2D3930-6F26-41EA-8096-31BD659700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6EA9A5-6115-498B-907F-9F6F04E7F0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38D1F9-7B02-4807-A430-9CF9327C9B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60F9CF-7500-41AD-9F9D-DD66B64EDFF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CB5737-6064-4EDF-BCD7-D8614C8198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94D0E8-2EF4-4C5C-91C3-67702E3960C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BD7824-818F-4924-A205-FB0B2C39992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F6F212A-B614-4C8E-A52F-3795E33739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B6AD91B-B20E-4DD5-A63A-D6736757F8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9934037-9A68-4C1D-A3A4-D40ADAD4DD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665A1AD-1E0E-435B-9DE6-BBDCFB39BFE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107FC8F-A265-4B17-9FE8-4EA3D73474E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6A9A51-7DB8-4C3D-959A-334625B1B3F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2286000" y="685800"/>
            <a:ext cx="6400440" cy="600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6AAB234-54A3-4317-9AA7-65434353D73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2D1127F-0588-44DE-A802-71E61D56AF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0C0BFA7-371F-4315-9D21-3452D8FDB11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B21D206-F9E1-4E74-8E81-0D8A217CC5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5CE955F-7A09-4151-9DA6-227F392C92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D668608-BB59-4E7B-8CCA-CBDB2A41BDA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B1D1503-E425-4B6D-B415-706BA56D36F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C07872-CD37-4A07-BA2D-17780A47BB0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CC85C6-0B41-419D-B88E-025E6511835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286000" y="685800"/>
            <a:ext cx="6400440" cy="600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EDD105-E916-4703-ACE8-F76E180EC1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9322BA-2D2E-4CFD-8EA2-8577143494A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938A97-654D-4C98-8D80-C02C06C360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DA1963-E4E6-49AD-B3DB-3CA1F0A680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400440" cy="1294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301800"/>
                </a:solidFill>
                <a:latin typeface="Century Gothic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2209680" y="6248520"/>
            <a:ext cx="182844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191120" y="6248520"/>
            <a:ext cx="342864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772400" y="6248520"/>
            <a:ext cx="99036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D9F446-2AC6-49AB-8B91-148158639673}" type="slidenum">
              <a:rPr b="0" lang="ru-RU" sz="1200" spc="-1" strike="noStrike">
                <a:solidFill>
                  <a:srgbClr val="000000"/>
                </a:solidFill>
                <a:latin typeface="Century Gothic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000000"/>
                </a:solidFill>
                <a:latin typeface="Century Gothic"/>
              </a:rPr>
              <a:t>Для редагування структури клацніть мишею</a:t>
            </a: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0000"/>
                </a:solidFill>
                <a:latin typeface="Century Gothic"/>
              </a:rPr>
              <a:t>Другий рівень структури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Третій рівень структури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Четвертий рівень структури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П'ятий рівень структури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Шостий рівень структури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Сьомий рівень структури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09680" y="533520"/>
            <a:ext cx="655272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000" spc="-1" strike="noStrike">
                <a:solidFill>
                  <a:srgbClr val="301800"/>
                </a:solidFill>
                <a:latin typeface="Century Gothic"/>
              </a:rPr>
              <a:t>Образец заголовка</a:t>
            </a:r>
            <a:endParaRPr b="0" lang="en-US" sz="3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2209680" y="1676520"/>
            <a:ext cx="6552720" cy="4266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130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6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entury Gothic"/>
              <a:buChar char="−"/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entury Gothic"/>
              <a:buChar char="−"/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2209680" y="6248520"/>
            <a:ext cx="182844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191120" y="6248520"/>
            <a:ext cx="342864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7772400" y="6248520"/>
            <a:ext cx="99036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1F85A35-B090-4137-A90E-B147D2078135}" type="slidenum">
              <a:rPr b="0" lang="ru-RU" sz="1200" spc="-1" strike="noStrike">
                <a:solidFill>
                  <a:srgbClr val="000000"/>
                </a:solidFill>
                <a:latin typeface="Century Gothic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209680" y="533520"/>
            <a:ext cx="655272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000" spc="-1" strike="noStrike">
                <a:solidFill>
                  <a:srgbClr val="301800"/>
                </a:solidFill>
                <a:latin typeface="Century Gothic"/>
              </a:rPr>
              <a:t>Образец заголовка</a:t>
            </a:r>
            <a:endParaRPr b="0" lang="en-US" sz="3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2209680" y="1676520"/>
            <a:ext cx="3200040" cy="4266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130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6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entury Gothic"/>
              <a:buChar char="−"/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entury Gothic"/>
              <a:buChar char="−"/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562720" y="1676520"/>
            <a:ext cx="3200040" cy="4266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130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600" spc="-1" strike="noStrike">
                <a:solidFill>
                  <a:srgbClr val="000000"/>
                </a:solidFill>
                <a:latin typeface="Century Gothic"/>
              </a:rPr>
              <a:t>Образец текста</a:t>
            </a:r>
            <a:endParaRPr b="0" lang="en-US" sz="2600" spc="-1" strike="noStrike">
              <a:solidFill>
                <a:srgbClr val="000000"/>
              </a:solidFill>
              <a:latin typeface="Century Gothic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entury Gothic"/>
              <a:buChar char="−"/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Второй уровень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  <a:p>
            <a:pPr lvl="2" marL="1143000" indent="-2286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200" spc="-1" strike="noStrike">
                <a:solidFill>
                  <a:srgbClr val="000000"/>
                </a:solidFill>
                <a:latin typeface="Century Gothic"/>
              </a:rPr>
              <a:t>Третий уровень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entury Gothic"/>
              <a:buChar char="−"/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Четвертый уровень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Пятый уровень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2209680" y="6248520"/>
            <a:ext cx="182844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191120" y="6248520"/>
            <a:ext cx="342864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7772400" y="6248520"/>
            <a:ext cx="990360" cy="304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AAF44B-4901-4DFB-9D14-EBE14EA71FDA}" type="slidenum">
              <a:rPr b="0" lang="ru-RU" sz="1200" spc="-1" strike="noStrike">
                <a:solidFill>
                  <a:srgbClr val="000000"/>
                </a:solidFill>
                <a:latin typeface="Century Gothic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" Target="slide6.xml"/><Relationship Id="rId2" Type="http://schemas.openxmlformats.org/officeDocument/2006/relationships/slide" Target="slide12.xml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gif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" Target="slide7.xml"/><Relationship Id="rId2" Type="http://schemas.openxmlformats.org/officeDocument/2006/relationships/slide" Target="slide6.xml"/><Relationship Id="rId3" Type="http://schemas.openxmlformats.org/officeDocument/2006/relationships/image" Target="../media/image14.jpeg"/><Relationship Id="rId4" Type="http://schemas.openxmlformats.org/officeDocument/2006/relationships/image" Target="../media/image4.gif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gif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8.pn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9.jpe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4.gif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1.pn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1.pn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2.png"/><Relationship Id="rId3" Type="http://schemas.openxmlformats.org/officeDocument/2006/relationships/image" Target="../media/image21.png"/><Relationship Id="rId4" Type="http://schemas.openxmlformats.org/officeDocument/2006/relationships/image" Target="../media/image4.gi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g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4.g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4.gi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4.gif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ordArt 14"/>
          <p:cNvSpPr txBox="1"/>
          <p:nvPr/>
        </p:nvSpPr>
        <p:spPr>
          <a:xfrm>
            <a:off x="2571840" y="1214280"/>
            <a:ext cx="4752720" cy="108072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19" descr="mikoton_15gr"/>
          <p:cNvPicPr/>
          <p:nvPr/>
        </p:nvPicPr>
        <p:blipFill>
          <a:blip r:embed="rId1"/>
          <a:stretch/>
        </p:blipFill>
        <p:spPr>
          <a:xfrm>
            <a:off x="7211880" y="4786200"/>
            <a:ext cx="1931760" cy="2071440"/>
          </a:xfrm>
          <a:prstGeom prst="rect">
            <a:avLst/>
          </a:prstGeom>
          <a:ln w="9525">
            <a:noFill/>
          </a:ln>
        </p:spPr>
      </p:pic>
      <p:pic>
        <p:nvPicPr>
          <p:cNvPr id="132" name="Picture 20" descr="Mikoton_50gr"/>
          <p:cNvPicPr/>
          <p:nvPr/>
        </p:nvPicPr>
        <p:blipFill>
          <a:blip r:embed="rId2"/>
          <a:stretch/>
        </p:blipFill>
        <p:spPr>
          <a:xfrm>
            <a:off x="6286680" y="4786200"/>
            <a:ext cx="1487160" cy="2071440"/>
          </a:xfrm>
          <a:prstGeom prst="rect">
            <a:avLst/>
          </a:prstGeom>
          <a:ln w="9525">
            <a:noFill/>
          </a:ln>
        </p:spPr>
      </p:pic>
      <p:pic>
        <p:nvPicPr>
          <p:cNvPr id="133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  <p:sp>
        <p:nvSpPr>
          <p:cNvPr id="134" name="Прямоугольник 8"/>
          <p:cNvSpPr/>
          <p:nvPr/>
        </p:nvSpPr>
        <p:spPr>
          <a:xfrm>
            <a:off x="0" y="2644200"/>
            <a:ext cx="9143640" cy="821160"/>
          </a:xfrm>
          <a:prstGeom prst="rect">
            <a:avLst/>
          </a:prstGeom>
          <a:gradFill rotWithShape="0">
            <a:gsLst>
              <a:gs pos="0">
                <a:srgbClr val="bebebe"/>
              </a:gs>
              <a:gs pos="100000">
                <a:srgbClr val="f7f7f7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b26e40"/>
                </a:solidFill>
                <a:latin typeface="Century Gothic"/>
              </a:rPr>
              <a:t>«Amrita – Все для здоров</a:t>
            </a:r>
            <a:r>
              <a:rPr b="1" lang="en-US" sz="2400" spc="-1" strike="noStrike">
                <a:solidFill>
                  <a:srgbClr val="b26e40"/>
                </a:solidFill>
                <a:latin typeface="Century Gothic"/>
              </a:rPr>
              <a:t>’</a:t>
            </a:r>
            <a:r>
              <a:rPr b="1" lang="ru-RU" sz="2400" spc="-1" strike="noStrike">
                <a:solidFill>
                  <a:srgbClr val="b26e40"/>
                </a:solidFill>
                <a:latin typeface="Century Gothic"/>
              </a:rPr>
              <a:t>я та краси</a:t>
            </a:r>
            <a:r>
              <a:rPr b="1" lang="uk-UA" sz="2400" spc="-1" strike="noStrike">
                <a:solidFill>
                  <a:srgbClr val="b26e40"/>
                </a:solidFill>
                <a:latin typeface="Century Gothic"/>
              </a:rPr>
              <a:t>» – перший повністю україномовний сайт Амріта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Прямоугольник 9"/>
          <p:cNvSpPr/>
          <p:nvPr/>
        </p:nvSpPr>
        <p:spPr>
          <a:xfrm>
            <a:off x="0" y="3929040"/>
            <a:ext cx="9143640" cy="455400"/>
          </a:xfrm>
          <a:prstGeom prst="rect">
            <a:avLst/>
          </a:prstGeom>
          <a:solidFill>
            <a:srgbClr val="996633"/>
          </a:solidFill>
          <a:ln>
            <a:solidFill>
              <a:srgbClr val="ffffff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8f786c"/>
                </a:solidFill>
                <a:latin typeface="Century Gothic"/>
              </a:rPr>
              <a:t>www.amritaclub.do.am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403280" y="260280"/>
            <a:ext cx="7561080" cy="585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Микотон - новый взгляд на иммуннокоррекцию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Rectangle 7"/>
          <p:cNvSpPr/>
          <p:nvPr/>
        </p:nvSpPr>
        <p:spPr>
          <a:xfrm>
            <a:off x="1476360" y="1052640"/>
            <a:ext cx="7416360" cy="57636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Слизистая оболочка кишечника представляет собой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пограничную зону между организмом и внешней средой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Rectangle 9"/>
          <p:cNvSpPr/>
          <p:nvPr/>
        </p:nvSpPr>
        <p:spPr>
          <a:xfrm>
            <a:off x="1476360" y="1773360"/>
            <a:ext cx="7416360" cy="102276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Микрофлора кишечника поддерживает непрерывную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активацию местной иммунной системы, формируя 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уникальный иммунный ответ слизистой оболочки ЖКТ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Rectangle 11"/>
          <p:cNvSpPr/>
          <p:nvPr/>
        </p:nvSpPr>
        <p:spPr>
          <a:xfrm>
            <a:off x="1476360" y="2997360"/>
            <a:ext cx="7416360" cy="81972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Сама болезнь и прием лекарственных средств за счет угнетения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кишечной микрофлоры вызывает нарушение микрофлоры кишечника - дисбиоз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Rectangle 13"/>
          <p:cNvSpPr/>
          <p:nvPr/>
        </p:nvSpPr>
        <p:spPr>
          <a:xfrm>
            <a:off x="1476360" y="3933720"/>
            <a:ext cx="7416360" cy="81972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На фоне дисбиоза развивается еще и вторичный витамино-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дефицит за счет нарушения их усваивания и собственного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синтеза витаминов в кишечнике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Rectangle 16"/>
          <p:cNvSpPr/>
          <p:nvPr/>
        </p:nvSpPr>
        <p:spPr>
          <a:xfrm>
            <a:off x="1476360" y="4941720"/>
            <a:ext cx="7416360" cy="81972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Дефицит витаминов и минералов в свою очередь способен нарушать барьерные функции слизистых оболочек, в том числе и кишечника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Picture 3" descr="D:\Саша\Мама амріта\image001.gif"/>
          <p:cNvPicPr/>
          <p:nvPr/>
        </p:nvPicPr>
        <p:blipFill>
          <a:blip r:embed="rId1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>
            <a:solidFill>
              <a:srgbClr val="714b25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116000" y="533520"/>
            <a:ext cx="777672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000000"/>
                </a:solidFill>
                <a:latin typeface="Century Gothic"/>
              </a:rPr>
              <a:t>МИКОТОН</a:t>
            </a:r>
            <a:r>
              <a:rPr b="1" lang="en-US" sz="26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ru-RU" sz="2600" spc="-1" strike="noStrike">
                <a:solidFill>
                  <a:srgbClr val="000000"/>
                </a:solidFill>
                <a:latin typeface="Century Gothic"/>
              </a:rPr>
              <a:t>- б</a:t>
            </a:r>
            <a:r>
              <a:rPr b="1" lang="en-US" sz="2600" spc="-1" strike="noStrike">
                <a:solidFill>
                  <a:srgbClr val="000000"/>
                </a:solidFill>
                <a:latin typeface="Century Gothic"/>
              </a:rPr>
              <a:t>лагоприятное воздействие на</a:t>
            </a:r>
            <a:r>
              <a:rPr b="1" lang="ru-RU" sz="26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en-US" sz="2600" spc="-1" strike="noStrike">
                <a:solidFill>
                  <a:srgbClr val="000000"/>
                </a:solidFill>
                <a:latin typeface="Century Gothic"/>
              </a:rPr>
              <a:t>процессы секреции и</a:t>
            </a:r>
            <a:r>
              <a:rPr b="1" lang="ru-RU" sz="26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en-US" sz="2600" spc="-1" strike="noStrike">
                <a:solidFill>
                  <a:srgbClr val="000000"/>
                </a:solidFill>
                <a:latin typeface="Century Gothic"/>
              </a:rPr>
              <a:t>биоценоз</a:t>
            </a:r>
            <a:r>
              <a:rPr b="1" lang="ru-RU" sz="26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en-US" sz="2600" spc="-1" strike="noStrike">
                <a:solidFill>
                  <a:srgbClr val="000000"/>
                </a:solidFill>
                <a:latin typeface="Century Gothic"/>
              </a:rPr>
              <a:t>кишечника</a:t>
            </a:r>
            <a:br>
              <a:rPr sz="2600"/>
            </a:b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1258920" y="1268280"/>
            <a:ext cx="7430760" cy="2304720"/>
          </a:xfrm>
          <a:prstGeom prst="rect">
            <a:avLst/>
          </a:prstGeom>
          <a:solidFill>
            <a:srgbClr val="614020"/>
          </a:solidFill>
          <a:ln w="9360">
            <a:solidFill>
              <a:srgbClr val="ffffff"/>
            </a:solidFill>
            <a:miter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Микотон состоит на 70% из хитина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Молекулы хитина содержат аминогруппы (NH)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Свободные первичные </a:t>
            </a:r>
            <a:r>
              <a:rPr b="1" lang="ru-RU" sz="1800" spc="-1" strike="noStrike" u="sng">
                <a:solidFill>
                  <a:srgbClr val="9d9c81"/>
                </a:solidFill>
                <a:uFillTx/>
                <a:latin typeface="Century Gothic"/>
                <a:hlinkClick r:id="rId1" action="ppaction://hlinksldjump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аминогруппы</a:t>
            </a:r>
            <a:r>
              <a:rPr b="1" lang="ru-RU" sz="1800" spc="-1" strike="noStrike" u="sng">
                <a:solidFill>
                  <a:srgbClr val="9d9c81"/>
                </a:solidFill>
                <a:uFillTx/>
                <a:latin typeface="Century Gothic"/>
                <a:hlinkClick r:id="rId2" action="ppaction://hlinksldjump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 хитозана придают ему хелатирующие* , комплексообразущие* свойства. Они проявляют высокую физиологическую активность относительно тяжелых металлов и при этом сами не токсичны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901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1" name="Text Box 4"/>
          <p:cNvSpPr/>
          <p:nvPr/>
        </p:nvSpPr>
        <p:spPr>
          <a:xfrm>
            <a:off x="1933200" y="5778360"/>
            <a:ext cx="6554160" cy="5763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Хелатирование –несколько молекул соединяются в большой комплекс,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который потом выбрасывается организмом.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 Box 6"/>
          <p:cNvSpPr/>
          <p:nvPr/>
        </p:nvSpPr>
        <p:spPr>
          <a:xfrm>
            <a:off x="1332000" y="4076640"/>
            <a:ext cx="7343280" cy="11869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Микотон связывая, инактивируя и выводя токсины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препятствует развитию дисбиоза кишечника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9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476360" y="1125360"/>
            <a:ext cx="707040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301800"/>
                </a:solidFill>
                <a:latin typeface="Century Gothic"/>
              </a:rPr>
              <a:t>Уникальный комплекс, в котором каждый компонент усиливает общее благотворное действие на организм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1476360" y="2421000"/>
            <a:ext cx="7343280" cy="4266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1 молекула меланина может нейтрализовать до 18 – 20 свободных радикалов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Способность грибных глюканов восстанавливать иммунную систему не имеет равных среди огромного числа иммуномодуляторов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Хитин-содержащие комплексы грибов обладают большим сорбционным потенциалом в отношении тяжелых металлов, чем хитин или хитозан ракообразных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7" name="WordArt 6"/>
          <p:cNvSpPr txBox="1"/>
          <p:nvPr/>
        </p:nvSpPr>
        <p:spPr>
          <a:xfrm>
            <a:off x="6732720" y="189000"/>
            <a:ext cx="2139480" cy="360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WordArt 8"/>
          <p:cNvSpPr txBox="1"/>
          <p:nvPr/>
        </p:nvSpPr>
        <p:spPr>
          <a:xfrm>
            <a:off x="1692360" y="765000"/>
            <a:ext cx="6986160" cy="21564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b38961"/>
                </a:solidFill>
                <a:latin typeface="Arial"/>
              </a:rPr>
              <a:t>Хитин + глюкановый комплекс + меланин</a:t>
            </a:r>
            <a:endParaRPr b="0" lang="uk-UA" sz="3600" spc="-1" strike="noStrike">
              <a:ln w="0">
                <a:noFill/>
              </a:ln>
              <a:solidFill>
                <a:srgbClr val="b38961"/>
              </a:solidFill>
              <a:latin typeface="Arial"/>
            </a:endParaRPr>
          </a:p>
        </p:txBody>
      </p:sp>
      <p:pic>
        <p:nvPicPr>
          <p:cNvPr id="229" name="Picture 3" descr="D:\Саша\Мама амріта\image001.gif"/>
          <p:cNvPicPr/>
          <p:nvPr/>
        </p:nvPicPr>
        <p:blipFill>
          <a:blip r:embed="rId2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/>
          </p:nvPr>
        </p:nvSpPr>
        <p:spPr>
          <a:xfrm>
            <a:off x="1547640" y="1052640"/>
            <a:ext cx="7273440" cy="1031400"/>
          </a:xfrm>
          <a:prstGeom prst="rect">
            <a:avLst/>
          </a:prstGeom>
          <a:solidFill>
            <a:srgbClr val="614020"/>
          </a:solidFill>
          <a:ln w="9360">
            <a:solidFill>
              <a:srgbClr val="ffffff"/>
            </a:solidFill>
            <a:miter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Дефицит витаминов и минералов способен нарушать барьерные функции слизистых оболочек, в том числе и кишечника 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title"/>
          </p:nvPr>
        </p:nvSpPr>
        <p:spPr>
          <a:xfrm>
            <a:off x="1582560" y="0"/>
            <a:ext cx="756108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01800"/>
                </a:solidFill>
                <a:latin typeface="Century Gothic"/>
              </a:rPr>
              <a:t>Микотон - новый взгляд на иммунокоррекцию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18024"/>
          <p:cNvPicPr/>
          <p:nvPr/>
        </p:nvPicPr>
        <p:blipFill>
          <a:blip r:embed="rId1"/>
          <a:stretch/>
        </p:blipFill>
        <p:spPr>
          <a:xfrm>
            <a:off x="1403280" y="2205000"/>
            <a:ext cx="7489440" cy="4541400"/>
          </a:xfrm>
          <a:prstGeom prst="rect">
            <a:avLst/>
          </a:prstGeom>
          <a:ln w="9525">
            <a:noFill/>
          </a:ln>
        </p:spPr>
      </p:pic>
      <p:sp>
        <p:nvSpPr>
          <p:cNvPr id="233" name="Text Box 9"/>
          <p:cNvSpPr/>
          <p:nvPr/>
        </p:nvSpPr>
        <p:spPr>
          <a:xfrm>
            <a:off x="2411280" y="2852640"/>
            <a:ext cx="5616360" cy="30157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Нормализация процессов пищеварения и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освобождение от токсинов и тяжелых металлов, при приеме Микотона,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приводит к нормализации обмена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микронутриентов: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витаминов и микроэлементов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Picture 3" descr="D:\Саша\Мама амріта\image001.gif"/>
          <p:cNvPicPr/>
          <p:nvPr/>
        </p:nvPicPr>
        <p:blipFill>
          <a:blip r:embed="rId2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>
            <a:solidFill>
              <a:srgbClr val="9e9087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332000" y="0"/>
            <a:ext cx="763236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Микотон - новый взгляд на иммунокоррекцию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4932360" y="1676520"/>
            <a:ext cx="4032000" cy="2544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0">
              <a:lnSpc>
                <a:spcPct val="80000"/>
              </a:lnSpc>
              <a:spcBef>
                <a:spcPts val="1100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ru-RU" sz="2200" spc="-1" strike="noStrike">
                <a:solidFill>
                  <a:srgbClr val="000000"/>
                </a:solidFill>
                <a:latin typeface="Century Gothic"/>
              </a:rPr>
              <a:t>Бета</a:t>
            </a:r>
            <a:r>
              <a:rPr b="1" lang="ru-RU" sz="2200" spc="-1" strike="noStrike" u="sng">
                <a:solidFill>
                  <a:srgbClr val="9d9c81"/>
                </a:solidFill>
                <a:uFillTx/>
                <a:latin typeface="Century Gothic"/>
                <a:hlinkClick r:id="rId1" action="ppaction://hlinksldjump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Century Gothic"/>
              </a:rPr>
              <a:t>–</a:t>
            </a:r>
            <a:r>
              <a:rPr b="1" lang="ru-RU" sz="2200" spc="-1" strike="noStrike" u="sng">
                <a:solidFill>
                  <a:srgbClr val="9d9c81"/>
                </a:solidFill>
                <a:uFillTx/>
                <a:latin typeface="Century Gothic"/>
                <a:hlinkClick r:id="rId2" action="ppaction://hlinksldjump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Century Gothic"/>
              </a:rPr>
              <a:t>глюканы Микотона активизируют макрофаги – клетки, пожирающие инородные бактерии и активизирующие иммунную реакцию организма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37" name="Picture 5" descr="kuva4"/>
          <p:cNvPicPr/>
          <p:nvPr/>
        </p:nvPicPr>
        <p:blipFill>
          <a:blip r:embed="rId3"/>
          <a:stretch/>
        </p:blipFill>
        <p:spPr>
          <a:xfrm>
            <a:off x="1547640" y="1628640"/>
            <a:ext cx="3211200" cy="4176360"/>
          </a:xfrm>
          <a:prstGeom prst="rect">
            <a:avLst/>
          </a:prstGeom>
          <a:ln w="9525">
            <a:noFill/>
          </a:ln>
        </p:spPr>
      </p:pic>
      <p:pic>
        <p:nvPicPr>
          <p:cNvPr id="238" name="Picture 3" descr="D:\Саша\Мама амріта\image001.gif"/>
          <p:cNvPicPr/>
          <p:nvPr/>
        </p:nvPicPr>
        <p:blipFill>
          <a:blip r:embed="rId4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5" descr="family"/>
          <p:cNvPicPr/>
          <p:nvPr/>
        </p:nvPicPr>
        <p:blipFill>
          <a:blip r:embed="rId1"/>
          <a:stretch/>
        </p:blipFill>
        <p:spPr>
          <a:xfrm>
            <a:off x="895320" y="0"/>
            <a:ext cx="8248320" cy="6857640"/>
          </a:xfrm>
          <a:prstGeom prst="rect">
            <a:avLst/>
          </a:prstGeom>
          <a:ln w="9525">
            <a:noFill/>
          </a:ln>
        </p:spPr>
      </p:pic>
      <p:sp>
        <p:nvSpPr>
          <p:cNvPr id="240" name="PlaceHolder 1"/>
          <p:cNvSpPr>
            <a:spLocks noGrp="1"/>
          </p:cNvSpPr>
          <p:nvPr>
            <p:ph/>
          </p:nvPr>
        </p:nvSpPr>
        <p:spPr>
          <a:xfrm>
            <a:off x="684360" y="1413000"/>
            <a:ext cx="5256000" cy="1942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0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Повышает общий и местный иммунитет организма за счет активации естественных механизмов защиты слизистой кишечника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	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Нормализует обмен витаминов и минералов - факторов неспецифической защиты организма от бактерий и вирусов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title"/>
          </p:nvPr>
        </p:nvSpPr>
        <p:spPr>
          <a:xfrm>
            <a:off x="1042920" y="189000"/>
            <a:ext cx="756108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800000"/>
                </a:solidFill>
                <a:latin typeface="Century Gothic"/>
              </a:rPr>
              <a:t>Микотон – восстанавливает нормальную иммунную защиту организма </a:t>
            </a: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42" name="Picture 9" descr="Mikoton_50gr"/>
          <p:cNvPicPr/>
          <p:nvPr/>
        </p:nvPicPr>
        <p:blipFill>
          <a:blip r:embed="rId2"/>
          <a:stretch/>
        </p:blipFill>
        <p:spPr>
          <a:xfrm>
            <a:off x="826920" y="3068640"/>
            <a:ext cx="1203120" cy="2665080"/>
          </a:xfrm>
          <a:prstGeom prst="rect">
            <a:avLst/>
          </a:prstGeom>
          <a:ln w="9525">
            <a:noFill/>
          </a:ln>
        </p:spPr>
      </p:pic>
      <p:pic>
        <p:nvPicPr>
          <p:cNvPr id="243" name="Picture 10" descr="Mikoton_15gr"/>
          <p:cNvPicPr/>
          <p:nvPr/>
        </p:nvPicPr>
        <p:blipFill>
          <a:blip r:embed="rId3"/>
          <a:stretch/>
        </p:blipFill>
        <p:spPr>
          <a:xfrm>
            <a:off x="1476360" y="3789360"/>
            <a:ext cx="1195200" cy="2155320"/>
          </a:xfrm>
          <a:prstGeom prst="rect">
            <a:avLst/>
          </a:prstGeom>
          <a:ln w="9525">
            <a:noFill/>
          </a:ln>
        </p:spPr>
      </p:pic>
      <p:pic>
        <p:nvPicPr>
          <p:cNvPr id="244" name="Picture 3" descr="D:\Саша\Мама амріта\image001.gif"/>
          <p:cNvPicPr/>
          <p:nvPr/>
        </p:nvPicPr>
        <p:blipFill>
          <a:blip r:embed="rId4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>
            <a:solidFill>
              <a:srgbClr val="f9f9f9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7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2209680" y="533520"/>
            <a:ext cx="655272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301800"/>
                </a:solidFill>
                <a:latin typeface="Century Gothic"/>
              </a:rPr>
              <a:t>Новые данные об эффективности</a:t>
            </a: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1547640" y="1676520"/>
            <a:ext cx="7214760" cy="4266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НЕКОТОРЫЕ АСПЕКТЫ ВЫДЕЛЕНИЯ И ПРИМЕНЕНИЯ ХИТИН-ГЛЮКАНОВЫХ КОМПЛЕКСОВ. Н.В. Шабрукова, В.С. Гамаюрова. </a:t>
            </a: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СОРБЦИОННАЯ СПОСОБНОСТЬ ХИТИН-КЛЮКАНОВЫМ КОМПЛЕКСОМ ГРИБНОГО ПРОИСХОЖДЕНИЯ ИОНОВ ТЯЖЕЛЫХ МЕТАЛЛОВ. Львова Е. Б., Кулёв Д. Х., Выборнова Т.В. Всероссийский научно-исследовательский институт пищевых ароматизаторов, кислот и красителей. 2004 г. Санкт-Петербург</a:t>
            </a: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Хитин-глюкановые комплексы на основе высших грибов. В.П. Ившин, Л.Ю. Грунин, С.Д. Артамонова, Ф.Ф. Шарнина, Т.Н. Ившина.</a:t>
            </a: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Хитин-глюкановый комплекс грибного происхождения. Состав, свойства, модификации. САНКТ-ПЕТЕРБУРГСКИЙ ГОСУДАРСТВЕННЫЙ ТЕХНОЛОГИЧЕСКИЙ УНИВЕРСИТЕТ РАСТИТЕЛЬНЫХ ПОЛИМЕРОВ. 2003 г.</a:t>
            </a: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СОСТАВ И СОДЕРЖАНИЕ ХИТИН-ГЛЮКАНОВОГО КОМПЛЕКСА В ОНТОГЕНЕЗЕ ГРИБА Aspergillus niger. Е.П.Феофилова, Д.В.Немцев, В.М.Терёшина, А.С.Меморская. Институт микробиологии им.С.Н.Виноградского РАН, Москва</a:t>
            </a: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8" name="WordArt 6"/>
          <p:cNvSpPr txBox="1"/>
          <p:nvPr/>
        </p:nvSpPr>
        <p:spPr>
          <a:xfrm>
            <a:off x="6443640" y="115920"/>
            <a:ext cx="2355480" cy="360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9" name="Picture 3" descr="D:\Саша\Мама амріта\image001.gif"/>
          <p:cNvPicPr/>
          <p:nvPr/>
        </p:nvPicPr>
        <p:blipFill>
          <a:blip r:embed="rId2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187280" y="533520"/>
            <a:ext cx="777672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01800"/>
                </a:solidFill>
                <a:latin typeface="Century Gothic"/>
              </a:rPr>
              <a:t>КЛИНИЧЕСКАЯ ЭФФЕКТИВНОСТЬ </a:t>
            </a:r>
            <a:r>
              <a:rPr b="1" lang="ru-RU" sz="2800" spc="-1" strike="noStrike">
                <a:solidFill>
                  <a:srgbClr val="301800"/>
                </a:solidFill>
                <a:latin typeface="Century Gothic"/>
              </a:rPr>
              <a:t>МИКОТОНА</a:t>
            </a:r>
            <a:r>
              <a:rPr b="1" lang="ru-RU" sz="2400" spc="-1" strike="noStrike">
                <a:solidFill>
                  <a:srgbClr val="301800"/>
                </a:solidFill>
                <a:latin typeface="Century Gothic"/>
              </a:rPr>
              <a:t> В</a:t>
            </a:r>
            <a:br>
              <a:rPr sz="2400"/>
            </a:br>
            <a:r>
              <a:rPr b="1" lang="ru-RU" sz="2400" spc="-1" strike="noStrike">
                <a:solidFill>
                  <a:srgbClr val="301800"/>
                </a:solidFill>
                <a:latin typeface="Century Gothic"/>
              </a:rPr>
              <a:t>ЛЕЧЕНИИ ХРОНИЧЕСКИХ ПОРАЖЕНИЙ ВЕРХНИХ</a:t>
            </a:r>
            <a:br>
              <a:rPr sz="2400"/>
            </a:br>
            <a:r>
              <a:rPr b="1" lang="ru-RU" sz="2400" spc="-1" strike="noStrike">
                <a:solidFill>
                  <a:srgbClr val="301800"/>
                </a:solidFill>
                <a:latin typeface="Century Gothic"/>
              </a:rPr>
              <a:t>ОТДЕЛОВ ПИЩЕВАРИТЕЛЬНОГО ТРАКТА*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1187280" y="1557360"/>
            <a:ext cx="7705440" cy="1150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Symbol" charset="2"/>
              <a:buChar char=""/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254 ребенка в возрасте от 7 до 15 лет, страдающих хроническими поражениями верхних отделов пищеварительного тракта (ВОПТ) - хроническим рецидивирующим стоматитом и хроническим гастродуоденитом</a:t>
            </a:r>
            <a:endParaRPr b="0" lang="en-US" sz="1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2" name="Rectangle 6"/>
          <p:cNvSpPr/>
          <p:nvPr/>
        </p:nvSpPr>
        <p:spPr>
          <a:xfrm>
            <a:off x="446760" y="2653920"/>
            <a:ext cx="2163960" cy="302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Р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</a:rPr>
              <a:t>аспределен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ие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</a:rPr>
              <a:t> в группы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Rectangle 7"/>
          <p:cNvSpPr/>
          <p:nvPr/>
        </p:nvSpPr>
        <p:spPr>
          <a:xfrm>
            <a:off x="324000" y="4444200"/>
            <a:ext cx="2663640" cy="5155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ВОПР 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</a:rPr>
              <a:t>герпетической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природы 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</a:rPr>
              <a:t>(3-я гр.)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Rectangle 8"/>
          <p:cNvSpPr/>
          <p:nvPr/>
        </p:nvSpPr>
        <p:spPr>
          <a:xfrm>
            <a:off x="324000" y="5091840"/>
            <a:ext cx="2663640" cy="5155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ВОПР 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</a:rPr>
              <a:t>кандидозной природы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</a:rPr>
              <a:t>(4-я гр.)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Rectangle 10"/>
          <p:cNvSpPr/>
          <p:nvPr/>
        </p:nvSpPr>
        <p:spPr>
          <a:xfrm>
            <a:off x="324000" y="2997360"/>
            <a:ext cx="2663640" cy="51588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С неинфекционными ВОПР (1-я гр.)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Rectangle 11"/>
          <p:cNvSpPr/>
          <p:nvPr/>
        </p:nvSpPr>
        <p:spPr>
          <a:xfrm>
            <a:off x="324000" y="3716280"/>
            <a:ext cx="2663640" cy="51588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ВОПР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х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</a:rPr>
              <a:t>еликобактерной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 природы</a:t>
            </a:r>
            <a:r>
              <a:rPr b="1" lang="en-US" sz="1400" spc="-1" strike="noStrike">
                <a:solidFill>
                  <a:srgbClr val="000000"/>
                </a:solidFill>
                <a:latin typeface="Times New Roman"/>
              </a:rPr>
              <a:t> (2-я гр.)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Rectangle 14"/>
          <p:cNvSpPr/>
          <p:nvPr/>
        </p:nvSpPr>
        <p:spPr>
          <a:xfrm>
            <a:off x="7164360" y="3068640"/>
            <a:ext cx="1800000" cy="2224080"/>
          </a:xfrm>
          <a:prstGeom prst="rect">
            <a:avLst/>
          </a:prstGeom>
          <a:solidFill>
            <a:srgbClr val="ffff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В базисной терапии противо-микробные препараты заменены Микотоном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Rectangle 16"/>
          <p:cNvSpPr/>
          <p:nvPr/>
        </p:nvSpPr>
        <p:spPr>
          <a:xfrm>
            <a:off x="7160040" y="2567160"/>
            <a:ext cx="1656360" cy="332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Основная</a:t>
            </a:r>
            <a:r>
              <a:rPr b="0" lang="en-US" sz="1600" spc="-1" strike="noStrike">
                <a:solidFill>
                  <a:srgbClr val="ffffff"/>
                </a:solidFill>
                <a:latin typeface="Times New Roman"/>
              </a:rPr>
              <a:t> групп</a:t>
            </a:r>
            <a:r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а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Rectangle 17"/>
          <p:cNvSpPr/>
          <p:nvPr/>
        </p:nvSpPr>
        <p:spPr>
          <a:xfrm>
            <a:off x="2916360" y="2638080"/>
            <a:ext cx="3960360" cy="302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Базисная терапия в контрольной</a:t>
            </a:r>
            <a:r>
              <a:rPr b="1" lang="en-US" sz="1400" spc="-1" strike="noStrike">
                <a:solidFill>
                  <a:srgbClr val="ffffff"/>
                </a:solidFill>
                <a:latin typeface="Times New Roman"/>
              </a:rPr>
              <a:t> групп</a:t>
            </a:r>
            <a:r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е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Rectangle 18"/>
          <p:cNvSpPr/>
          <p:nvPr/>
        </p:nvSpPr>
        <p:spPr>
          <a:xfrm>
            <a:off x="3059280" y="4444200"/>
            <a:ext cx="4033440" cy="5155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противогерпетические препараты ацикловира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Rectangle 19"/>
          <p:cNvSpPr/>
          <p:nvPr/>
        </p:nvSpPr>
        <p:spPr>
          <a:xfrm>
            <a:off x="3059280" y="5091840"/>
            <a:ext cx="4033440" cy="5155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противокандидный препарата Дифлюкан (флуконазол)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Rectangle 20"/>
          <p:cNvSpPr/>
          <p:nvPr/>
        </p:nvSpPr>
        <p:spPr>
          <a:xfrm>
            <a:off x="3059280" y="2997360"/>
            <a:ext cx="4033440" cy="51588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диета, антациды, средства нормализующие моторно-эвакуаторные функции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Rectangle 21"/>
          <p:cNvSpPr/>
          <p:nvPr/>
        </p:nvSpPr>
        <p:spPr>
          <a:xfrm>
            <a:off x="3059280" y="3716280"/>
            <a:ext cx="4033440" cy="51588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противохеликобактерные препараты на основе коллоидного висмута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Text Box 22"/>
          <p:cNvSpPr/>
          <p:nvPr/>
        </p:nvSpPr>
        <p:spPr>
          <a:xfrm>
            <a:off x="2031840" y="6019920"/>
            <a:ext cx="6932160" cy="8197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*Киевская медицинская академия последипломного образования им. П. Л. Щупика МЗ Украины. Национальный медицинский университет им. А. А. Богомольца МЗ Украины.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Бекетова Г. В., Савичук Н. О., Савичук А. В., Алексеенко Н. В., Сенюк О. Ф.,Горовой Л. Ф., Сенюк Х. В.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Picture 3" descr="D:\Саша\Мама амріта\image001.gif"/>
          <p:cNvPicPr/>
          <p:nvPr/>
        </p:nvPicPr>
        <p:blipFill>
          <a:blip r:embed="rId1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9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267" name="PlaceHolder 1"/>
          <p:cNvSpPr>
            <a:spLocks noGrp="1"/>
          </p:cNvSpPr>
          <p:nvPr>
            <p:ph/>
          </p:nvPr>
        </p:nvSpPr>
        <p:spPr>
          <a:xfrm>
            <a:off x="1258920" y="692280"/>
            <a:ext cx="7632360" cy="34030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ru-RU" sz="2000" spc="-1" strike="noStrike">
                <a:solidFill>
                  <a:srgbClr val="ffffff"/>
                </a:solidFill>
                <a:latin typeface="Century Gothic"/>
              </a:rPr>
              <a:t>В результате проведенного сравнительного изучения разных схем лечения воспалительных процессов ВОПТ различной этиологии у детей установлено: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Gothic"/>
              </a:rPr>
              <a:t>Включение Микотона в схемы лечения позволяет увеличить эффективность традиционной базисной терапии в 1. 6-2 раза. 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-343080"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Century Gothic"/>
              </a:rPr>
              <a:t>В отличие от традиционных антибиотиков, антивирусных и антигрибковых препаратов Микотон не проявляет токсичности, эффектов последействия и не имеет противопоказаний.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8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8" name="WordArt 8"/>
          <p:cNvSpPr txBox="1"/>
          <p:nvPr/>
        </p:nvSpPr>
        <p:spPr>
          <a:xfrm>
            <a:off x="6804000" y="189000"/>
            <a:ext cx="2139480" cy="360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9" name="Picture 10" descr=""/>
          <p:cNvPicPr/>
          <p:nvPr/>
        </p:nvPicPr>
        <p:blipFill>
          <a:blip r:embed="rId2"/>
          <a:stretch/>
        </p:blipFill>
        <p:spPr>
          <a:xfrm>
            <a:off x="5076720" y="4005360"/>
            <a:ext cx="3666600" cy="2638080"/>
          </a:xfrm>
          <a:prstGeom prst="rect">
            <a:avLst/>
          </a:prstGeom>
          <a:ln w="9525">
            <a:noFill/>
          </a:ln>
        </p:spPr>
      </p:pic>
      <p:pic>
        <p:nvPicPr>
          <p:cNvPr id="270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4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971640" y="765000"/>
            <a:ext cx="7921440" cy="1007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301800"/>
                </a:solidFill>
                <a:latin typeface="Century Gothic"/>
              </a:rPr>
              <a:t>Сорбционная способность хитин-глюкановым комплексом грибного происхождения ионов тяжёлых металлов* </a:t>
            </a:r>
            <a:br>
              <a:rPr sz="2000"/>
            </a:b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1258920" y="1557360"/>
            <a:ext cx="7705440" cy="1726920"/>
          </a:xfrm>
          <a:prstGeom prst="rect">
            <a:avLst/>
          </a:prstGeom>
          <a:noFill/>
          <a:ln w="28440">
            <a:solidFill>
              <a:srgbClr val="ffffff"/>
            </a:solidFill>
            <a:miter/>
          </a:ln>
        </p:spPr>
        <p:txBody>
          <a:bodyPr numCol="1" spcCol="0" lIns="92160" rIns="92160" tIns="46080" bIns="46080" anchor="t">
            <a:noAutofit/>
          </a:bodyPr>
          <a:p>
            <a:pPr marL="343080" indent="0" algn="ctr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	</a:t>
            </a: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Оценка сорбционной способности наиболее опасных для организма человека при поступлении их с пищей и водой тяжелых металлов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 algn="ctr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хрома 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(Cr 2+) </a:t>
            </a: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 меди 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(Cu 2+) </a:t>
            </a: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ртути 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(Hg 3+) </a:t>
            </a: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свинца 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(Hb 2+)</a:t>
            </a: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 железа 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(Fe 3+)</a:t>
            </a: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 algn="ctr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радионуклидов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 algn="ctr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стронция 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(Sr 90)</a:t>
            </a:r>
            <a:r>
              <a:rPr b="1" lang="ru-RU" sz="1600" spc="-1" strike="noStrike">
                <a:solidFill>
                  <a:srgbClr val="ffffff"/>
                </a:solidFill>
                <a:latin typeface="Century Gothic"/>
              </a:rPr>
              <a:t>  цезия 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(Cs 137)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indent="0" algn="ctr">
              <a:lnSpc>
                <a:spcPct val="8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4" name="Text Box 10"/>
          <p:cNvSpPr/>
          <p:nvPr/>
        </p:nvSpPr>
        <p:spPr>
          <a:xfrm>
            <a:off x="1763640" y="6237360"/>
            <a:ext cx="6695640" cy="45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*Львова Е. Б., Кулёв Д. Х., Выборнова Т.В. Всероссийский научно-исследовательский институт пищевых ароматизаторов, кислот и красителей. 2004 г. Санкт-Петербург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WordArt 13"/>
          <p:cNvSpPr txBox="1"/>
          <p:nvPr/>
        </p:nvSpPr>
        <p:spPr>
          <a:xfrm>
            <a:off x="7020000" y="115920"/>
            <a:ext cx="1979280" cy="40428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Picture 17" descr="18095"/>
          <p:cNvPicPr/>
          <p:nvPr/>
        </p:nvPicPr>
        <p:blipFill>
          <a:blip r:embed="rId2"/>
          <a:stretch/>
        </p:blipFill>
        <p:spPr>
          <a:xfrm>
            <a:off x="3276720" y="3357720"/>
            <a:ext cx="3812760" cy="2725200"/>
          </a:xfrm>
          <a:prstGeom prst="rect">
            <a:avLst/>
          </a:prstGeom>
          <a:ln w="9525">
            <a:noFill/>
          </a:ln>
        </p:spPr>
      </p:pic>
      <p:pic>
        <p:nvPicPr>
          <p:cNvPr id="277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8"/>
          <p:cNvSpPr/>
          <p:nvPr/>
        </p:nvSpPr>
        <p:spPr>
          <a:xfrm>
            <a:off x="2438280" y="2286000"/>
            <a:ext cx="4952520" cy="3301560"/>
          </a:xfrm>
          <a:prstGeom prst="rect">
            <a:avLst/>
          </a:prstGeom>
          <a:solidFill>
            <a:schemeClr val="bg1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" name="Text Box 9"/>
          <p:cNvSpPr/>
          <p:nvPr/>
        </p:nvSpPr>
        <p:spPr>
          <a:xfrm>
            <a:off x="3543480" y="4343400"/>
            <a:ext cx="274284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Добавить сюда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фотографию продукта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WordArt 14"/>
          <p:cNvSpPr txBox="1"/>
          <p:nvPr/>
        </p:nvSpPr>
        <p:spPr>
          <a:xfrm>
            <a:off x="2556000" y="189000"/>
            <a:ext cx="4752720" cy="108072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19" descr="mikoton_15gr"/>
          <p:cNvPicPr/>
          <p:nvPr/>
        </p:nvPicPr>
        <p:blipFill>
          <a:blip r:embed="rId1"/>
          <a:stretch/>
        </p:blipFill>
        <p:spPr>
          <a:xfrm>
            <a:off x="2484360" y="3429000"/>
            <a:ext cx="1931760" cy="2088720"/>
          </a:xfrm>
          <a:prstGeom prst="rect">
            <a:avLst/>
          </a:prstGeom>
          <a:ln w="9525">
            <a:noFill/>
          </a:ln>
        </p:spPr>
      </p:pic>
      <p:pic>
        <p:nvPicPr>
          <p:cNvPr id="140" name="Picture 20" descr="Mikoton_50gr"/>
          <p:cNvPicPr/>
          <p:nvPr/>
        </p:nvPicPr>
        <p:blipFill>
          <a:blip r:embed="rId2"/>
          <a:stretch/>
        </p:blipFill>
        <p:spPr>
          <a:xfrm>
            <a:off x="4211640" y="2349360"/>
            <a:ext cx="2327040" cy="3239640"/>
          </a:xfrm>
          <a:prstGeom prst="rect">
            <a:avLst/>
          </a:prstGeom>
          <a:ln w="9525">
            <a:noFill/>
          </a:ln>
        </p:spPr>
      </p:pic>
      <p:sp>
        <p:nvSpPr>
          <p:cNvPr id="141" name="Rectangle 21"/>
          <p:cNvSpPr/>
          <p:nvPr/>
        </p:nvSpPr>
        <p:spPr>
          <a:xfrm>
            <a:off x="2563560" y="1342080"/>
            <a:ext cx="4678560" cy="820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БЕСЦЕННЫЙ ДАР ПРИРОДЫ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latin typeface="Times New Roman"/>
              </a:rPr>
              <a:t>ДЛЯ ЗДОРОВЬЯ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ЧЕЛОВЕК</a:t>
            </a:r>
            <a:r>
              <a:rPr b="1" lang="uk-UA" sz="2400" spc="-1" strike="noStrike">
                <a:solidFill>
                  <a:srgbClr val="000000"/>
                </a:solidFill>
                <a:latin typeface="Times New Roman"/>
              </a:rPr>
              <a:t>А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12" descr="исследователь"/>
          <p:cNvPicPr/>
          <p:nvPr/>
        </p:nvPicPr>
        <p:blipFill>
          <a:blip r:embed="rId1"/>
          <a:stretch/>
        </p:blipFill>
        <p:spPr>
          <a:xfrm>
            <a:off x="6732720" y="2637000"/>
            <a:ext cx="2211120" cy="3312720"/>
          </a:xfrm>
          <a:prstGeom prst="rect">
            <a:avLst/>
          </a:prstGeom>
          <a:ln w="9525">
            <a:noFill/>
          </a:ln>
        </p:spPr>
      </p:pic>
      <p:sp>
        <p:nvSpPr>
          <p:cNvPr id="279" name="Rectangle 5"/>
          <p:cNvSpPr/>
          <p:nvPr/>
        </p:nvSpPr>
        <p:spPr>
          <a:xfrm>
            <a:off x="755640" y="333360"/>
            <a:ext cx="7921440" cy="1007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301800"/>
                </a:solidFill>
                <a:latin typeface="Century Gothic"/>
              </a:rPr>
              <a:t>Сорбционная способность хитин-глюкановым комплексом грибного происхождения ионов тяжёлых металлов* </a:t>
            </a:r>
            <a:br>
              <a:rPr sz="2000"/>
            </a:b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Rectangle 6"/>
          <p:cNvSpPr/>
          <p:nvPr/>
        </p:nvSpPr>
        <p:spPr>
          <a:xfrm>
            <a:off x="1258920" y="3436920"/>
            <a:ext cx="5328720" cy="91224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3. При длительном приеме препарата показано отсутствие общетоксического, сенсебилизирующего и мутагенного действия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Text Box 7"/>
          <p:cNvSpPr/>
          <p:nvPr/>
        </p:nvSpPr>
        <p:spPr>
          <a:xfrm>
            <a:off x="3795120" y="1268280"/>
            <a:ext cx="1504080" cy="394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Результаты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Rectangle 8"/>
          <p:cNvSpPr/>
          <p:nvPr/>
        </p:nvSpPr>
        <p:spPr>
          <a:xfrm>
            <a:off x="1258920" y="1700280"/>
            <a:ext cx="7705440" cy="63828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1. Препарат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 обладает высокой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сорбционной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активностью –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оэффициент распределения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-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3,4 х 10</a:t>
            </a:r>
            <a:r>
              <a:rPr b="1" lang="en-US" sz="1800" spc="-1" strike="noStrike" baseline="30000">
                <a:solidFill>
                  <a:srgbClr val="000000"/>
                </a:solidFill>
                <a:latin typeface="Times New Roman"/>
              </a:rPr>
              <a:t>2 </a:t>
            </a:r>
            <a:r>
              <a:rPr b="1" lang="ru-RU" sz="1800" spc="-1" strike="noStrike" baseline="30000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</a:t>
            </a:r>
            <a:r>
              <a:rPr b="1" lang="en-US" sz="1800" spc="-1" strike="noStrike" baseline="30000">
                <a:solidFill>
                  <a:srgbClr val="000000"/>
                </a:solidFill>
                <a:latin typeface="Times New Roman"/>
              </a:rPr>
              <a:t>2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Rectangle 9"/>
          <p:cNvSpPr/>
          <p:nvPr/>
        </p:nvSpPr>
        <p:spPr>
          <a:xfrm>
            <a:off x="1258920" y="2565360"/>
            <a:ext cx="5328720" cy="63828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2. Препараты хитин-глюканового комплекса практически нетоксичны ЛД 50&gt;=5000 мг/кг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 Box 10"/>
          <p:cNvSpPr/>
          <p:nvPr/>
        </p:nvSpPr>
        <p:spPr>
          <a:xfrm>
            <a:off x="1763640" y="6237360"/>
            <a:ext cx="6695640" cy="45468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*Львова Е. Б., Кулёв Д. Х., Выборнова Т.В. Всероссийский научно-исследовательский институт пищевых ароматизаторов, кислот и красителей. 2004 г. Санкт-Петербург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5" name="Picture 3" descr="D:\Саша\Мама амріта\image001.gif"/>
          <p:cNvPicPr/>
          <p:nvPr/>
        </p:nvPicPr>
        <p:blipFill>
          <a:blip r:embed="rId2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6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908000" y="1557360"/>
            <a:ext cx="6984720" cy="4032000"/>
          </a:xfrm>
          <a:prstGeom prst="rect">
            <a:avLst/>
          </a:prstGeom>
          <a:solidFill>
            <a:srgbClr val="614020"/>
          </a:solidFill>
          <a:ln w="9360">
            <a:solidFill>
              <a:srgbClr val="ffffff"/>
            </a:solidFill>
            <a:miter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Century Gothic"/>
              </a:rPr>
              <a:t>Поможет и при аллергии, диарее, похмельном синдроме, нтоксикации любого происхождения</a:t>
            </a: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Century Gothic"/>
              </a:rPr>
              <a:t>Эффективен при лечении почечной недостаточности, вирусных гепатитов</a:t>
            </a: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Century Gothic"/>
              </a:rPr>
              <a:t> </a:t>
            </a: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Century Gothic"/>
              </a:rPr>
              <a:t>Поможет для профилактики осложнений, в т. ч. вызванных длительным приемом лекарств</a:t>
            </a:r>
            <a:br>
              <a:rPr sz="2000"/>
            </a:b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Century Gothic"/>
              </a:rPr>
              <a:t>Обеспечит заметное улучшение состояния кожи и волос – омоложение и очищение кожи, уменьшение проявлений различных кожных заболеваний, улучшение структуры волос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8" name="Rectangle 10"/>
          <p:cNvSpPr/>
          <p:nvPr/>
        </p:nvSpPr>
        <p:spPr>
          <a:xfrm>
            <a:off x="1857960" y="476280"/>
            <a:ext cx="6089760" cy="13694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01800"/>
                </a:solidFill>
                <a:latin typeface="Times New Roman"/>
              </a:rPr>
              <a:t>Настоящий клад домашней аптечки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301800"/>
                </a:solidFill>
                <a:latin typeface="Times New Roman"/>
              </a:rPr>
              <a:t>МИКОТОН</a:t>
            </a:r>
            <a:br>
              <a:rPr sz="2800"/>
            </a:b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Picture 11" descr="Mikoton_15gr"/>
          <p:cNvPicPr/>
          <p:nvPr/>
        </p:nvPicPr>
        <p:blipFill>
          <a:blip r:embed="rId2"/>
          <a:stretch/>
        </p:blipFill>
        <p:spPr>
          <a:xfrm>
            <a:off x="7667640" y="4486320"/>
            <a:ext cx="1315800" cy="2371320"/>
          </a:xfrm>
          <a:prstGeom prst="rect">
            <a:avLst/>
          </a:prstGeom>
          <a:ln w="9525">
            <a:noFill/>
          </a:ln>
        </p:spPr>
      </p:pic>
      <p:pic>
        <p:nvPicPr>
          <p:cNvPr id="290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763640" y="260280"/>
            <a:ext cx="655272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МИКОТОН отвечает всем медицинским критериям идеального энтеросорбента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3" name="Text Box 4"/>
          <p:cNvSpPr/>
          <p:nvPr/>
        </p:nvSpPr>
        <p:spPr>
          <a:xfrm>
            <a:off x="1763640" y="1197000"/>
            <a:ext cx="7092720" cy="4713480"/>
          </a:xfrm>
          <a:prstGeom prst="rect">
            <a:avLst/>
          </a:prstGeom>
          <a:solidFill>
            <a:schemeClr val="bg2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cc"/>
              </a:buClr>
              <a:buFont typeface="Wingdings" charset="2"/>
              <a:buChar char=""/>
            </a:pPr>
            <a:r>
              <a:rPr b="1" lang="ru-RU" sz="1600" spc="-1" strike="noStrike">
                <a:solidFill>
                  <a:srgbClr val="ffffcc"/>
                </a:solidFill>
                <a:latin typeface="Times New Roman"/>
              </a:rPr>
              <a:t>Абсолютно нетоксичен, т.к. не является продуктом химического синтеза или минеральным веществом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cc"/>
              </a:buClr>
              <a:buFont typeface="Wingdings" charset="2"/>
              <a:buChar char=""/>
            </a:pPr>
            <a:r>
              <a:rPr b="1" lang="ru-RU" sz="1600" spc="-1" strike="noStrike">
                <a:solidFill>
                  <a:srgbClr val="ffffcc"/>
                </a:solidFill>
                <a:latin typeface="Times New Roman"/>
              </a:rPr>
              <a:t>Не травмирует слизистые ЖКТ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cc"/>
              </a:buClr>
              <a:buFont typeface="Wingdings" charset="2"/>
              <a:buChar char=""/>
            </a:pPr>
            <a:r>
              <a:rPr b="1" lang="ru-RU" sz="1600" spc="-1" strike="noStrike">
                <a:solidFill>
                  <a:srgbClr val="ffffcc"/>
                </a:solidFill>
                <a:latin typeface="Times New Roman"/>
              </a:rPr>
              <a:t>Не требует дополнительного приема слабительных средств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cc"/>
              </a:buClr>
              <a:buFont typeface="Wingdings" charset="2"/>
              <a:buChar char=""/>
            </a:pPr>
            <a:r>
              <a:rPr b="1" lang="ru-RU" sz="1600" spc="-1" strike="noStrike">
                <a:solidFill>
                  <a:srgbClr val="ffffcc"/>
                </a:solidFill>
                <a:latin typeface="Times New Roman"/>
              </a:rPr>
              <a:t>Как хитинсодержащий комплекс, обладает одним из наибольших сорбционным потенциалом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cc"/>
              </a:buClr>
              <a:buFont typeface="Wingdings" charset="2"/>
              <a:buChar char=""/>
            </a:pPr>
            <a:r>
              <a:rPr b="1" lang="ru-RU" sz="1600" spc="-1" strike="noStrike">
                <a:solidFill>
                  <a:srgbClr val="ffffcc"/>
                </a:solidFill>
                <a:latin typeface="Times New Roman"/>
              </a:rPr>
              <a:t>Форма выпуска позволяет легко изменять режим дозирования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cc"/>
              </a:buClr>
              <a:buFont typeface="Wingdings" charset="2"/>
              <a:buChar char=""/>
            </a:pPr>
            <a:r>
              <a:rPr b="1" lang="ru-RU" sz="1600" spc="-1" strike="noStrike">
                <a:solidFill>
                  <a:srgbClr val="ffffcc"/>
                </a:solidFill>
                <a:latin typeface="Times New Roman"/>
              </a:rPr>
              <a:t>Использование растворителей (сок, кисломолочные продукты, йогурты) делает прием препарата «вкусным»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cc"/>
              </a:buClr>
              <a:buFont typeface="Wingdings" charset="2"/>
              <a:buChar char=""/>
            </a:pPr>
            <a:r>
              <a:rPr b="1" lang="ru-RU" sz="1600" spc="-1" strike="noStrike">
                <a:solidFill>
                  <a:srgbClr val="ffffcc"/>
                </a:solidFill>
                <a:latin typeface="Times New Roman"/>
              </a:rPr>
              <a:t>За счет содержания азотных групп стимулирует рост полезной микрофлоры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Picture 7" descr="Mikoton_15gr"/>
          <p:cNvPicPr/>
          <p:nvPr/>
        </p:nvPicPr>
        <p:blipFill>
          <a:blip r:embed="rId2"/>
          <a:stretch/>
        </p:blipFill>
        <p:spPr>
          <a:xfrm>
            <a:off x="7827840" y="4486320"/>
            <a:ext cx="1315800" cy="2371320"/>
          </a:xfrm>
          <a:prstGeom prst="rect">
            <a:avLst/>
          </a:prstGeom>
          <a:ln w="9525">
            <a:noFill/>
          </a:ln>
        </p:spPr>
      </p:pic>
      <p:pic>
        <p:nvPicPr>
          <p:cNvPr id="295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8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297" name="PlaceHolder 1"/>
          <p:cNvSpPr>
            <a:spLocks noGrp="1"/>
          </p:cNvSpPr>
          <p:nvPr>
            <p:ph/>
          </p:nvPr>
        </p:nvSpPr>
        <p:spPr>
          <a:xfrm>
            <a:off x="1547640" y="189000"/>
            <a:ext cx="7056000" cy="1510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1100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ru-RU" sz="2200" spc="-1" strike="noStrike">
                <a:solidFill>
                  <a:srgbClr val="000000"/>
                </a:solidFill>
                <a:latin typeface="Century Gothic"/>
              </a:rPr>
              <a:t>От того, насколько «чисты» мы изнутри, зависит наше здоровье и, конечно же, внешний вид – значит нам необходим МИКОТОН</a:t>
            </a:r>
            <a:endParaRPr b="0" lang="en-US" sz="2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98" name="Picture 6" descr=""/>
          <p:cNvPicPr/>
          <p:nvPr/>
        </p:nvPicPr>
        <p:blipFill>
          <a:blip r:embed="rId2"/>
          <a:stretch/>
        </p:blipFill>
        <p:spPr>
          <a:xfrm>
            <a:off x="1692360" y="1700280"/>
            <a:ext cx="7224480" cy="3990600"/>
          </a:xfrm>
          <a:prstGeom prst="rect">
            <a:avLst/>
          </a:prstGeom>
          <a:ln w="9525">
            <a:noFill/>
          </a:ln>
        </p:spPr>
      </p:pic>
      <p:pic>
        <p:nvPicPr>
          <p:cNvPr id="299" name="Picture 13" descr="Mikoton_15gr"/>
          <p:cNvPicPr/>
          <p:nvPr/>
        </p:nvPicPr>
        <p:blipFill>
          <a:blip r:embed="rId3"/>
          <a:stretch/>
        </p:blipFill>
        <p:spPr>
          <a:xfrm>
            <a:off x="6443640" y="2349360"/>
            <a:ext cx="556920" cy="1002960"/>
          </a:xfrm>
          <a:prstGeom prst="rect">
            <a:avLst/>
          </a:prstGeom>
          <a:ln w="9525">
            <a:noFill/>
          </a:ln>
        </p:spPr>
      </p:pic>
      <p:pic>
        <p:nvPicPr>
          <p:cNvPr id="300" name="Picture 3" descr="D:\Саша\Мама амріта\image001.gif"/>
          <p:cNvPicPr/>
          <p:nvPr/>
        </p:nvPicPr>
        <p:blipFill>
          <a:blip r:embed="rId4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2"/>
          <p:cNvSpPr/>
          <p:nvPr/>
        </p:nvSpPr>
        <p:spPr>
          <a:xfrm>
            <a:off x="2438280" y="2286000"/>
            <a:ext cx="4952520" cy="3301560"/>
          </a:xfrm>
          <a:prstGeom prst="rect">
            <a:avLst/>
          </a:prstGeom>
          <a:solidFill>
            <a:schemeClr val="bg1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Text Box 3"/>
          <p:cNvSpPr/>
          <p:nvPr/>
        </p:nvSpPr>
        <p:spPr>
          <a:xfrm>
            <a:off x="3543480" y="4343400"/>
            <a:ext cx="2742840" cy="1065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Добавить сюда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фотографию продукта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WordArt 4"/>
          <p:cNvSpPr txBox="1"/>
          <p:nvPr/>
        </p:nvSpPr>
        <p:spPr>
          <a:xfrm>
            <a:off x="2556000" y="189000"/>
            <a:ext cx="4752720" cy="108072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4" name="Picture 7" descr="mikoton_15gr"/>
          <p:cNvPicPr/>
          <p:nvPr/>
        </p:nvPicPr>
        <p:blipFill>
          <a:blip r:embed="rId1"/>
          <a:stretch/>
        </p:blipFill>
        <p:spPr>
          <a:xfrm>
            <a:off x="2484360" y="3429000"/>
            <a:ext cx="1931760" cy="2088720"/>
          </a:xfrm>
          <a:prstGeom prst="rect">
            <a:avLst/>
          </a:prstGeom>
          <a:ln w="9525">
            <a:noFill/>
          </a:ln>
        </p:spPr>
      </p:pic>
      <p:pic>
        <p:nvPicPr>
          <p:cNvPr id="305" name="Picture 8" descr="Mikoton_50gr"/>
          <p:cNvPicPr/>
          <p:nvPr/>
        </p:nvPicPr>
        <p:blipFill>
          <a:blip r:embed="rId2"/>
          <a:stretch/>
        </p:blipFill>
        <p:spPr>
          <a:xfrm>
            <a:off x="4211640" y="2349360"/>
            <a:ext cx="2327040" cy="3239640"/>
          </a:xfrm>
          <a:prstGeom prst="rect">
            <a:avLst/>
          </a:prstGeom>
          <a:ln w="9525">
            <a:noFill/>
          </a:ln>
        </p:spPr>
      </p:pic>
      <p:sp>
        <p:nvSpPr>
          <p:cNvPr id="306" name="Rectangle 9"/>
          <p:cNvSpPr/>
          <p:nvPr/>
        </p:nvSpPr>
        <p:spPr>
          <a:xfrm>
            <a:off x="2563560" y="1342080"/>
            <a:ext cx="4678560" cy="8208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БЕСЦЕННЫЙ ДАР ПРИРОДЫ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000000"/>
                </a:solidFill>
                <a:latin typeface="Times New Roman"/>
              </a:rPr>
              <a:t>ДЛЯ ЗДОРОВЬЯ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ЧЕЛОВЕК</a:t>
            </a:r>
            <a:r>
              <a:rPr b="1" lang="uk-UA" sz="2400" spc="-1" strike="noStrike">
                <a:solidFill>
                  <a:srgbClr val="000000"/>
                </a:solidFill>
                <a:latin typeface="Times New Roman"/>
              </a:rPr>
              <a:t>А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WordArt 14"/>
          <p:cNvSpPr txBox="1"/>
          <p:nvPr/>
        </p:nvSpPr>
        <p:spPr>
          <a:xfrm>
            <a:off x="571680" y="2071800"/>
            <a:ext cx="8286480" cy="108072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Picture 19" descr="mikoton_15gr"/>
          <p:cNvPicPr/>
          <p:nvPr/>
        </p:nvPicPr>
        <p:blipFill>
          <a:blip r:embed="rId1"/>
          <a:stretch/>
        </p:blipFill>
        <p:spPr>
          <a:xfrm>
            <a:off x="7211880" y="4786200"/>
            <a:ext cx="1931760" cy="2071440"/>
          </a:xfrm>
          <a:prstGeom prst="rect">
            <a:avLst/>
          </a:prstGeom>
          <a:ln w="9525">
            <a:noFill/>
          </a:ln>
        </p:spPr>
      </p:pic>
      <p:pic>
        <p:nvPicPr>
          <p:cNvPr id="310" name="Picture 20" descr="Mikoton_50gr"/>
          <p:cNvPicPr/>
          <p:nvPr/>
        </p:nvPicPr>
        <p:blipFill>
          <a:blip r:embed="rId2"/>
          <a:stretch/>
        </p:blipFill>
        <p:spPr>
          <a:xfrm>
            <a:off x="6286680" y="4786200"/>
            <a:ext cx="1487160" cy="2071440"/>
          </a:xfrm>
          <a:prstGeom prst="rect">
            <a:avLst/>
          </a:prstGeom>
          <a:ln w="9525">
            <a:noFill/>
          </a:ln>
        </p:spPr>
      </p:pic>
      <p:pic>
        <p:nvPicPr>
          <p:cNvPr id="311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  <p:sp>
        <p:nvSpPr>
          <p:cNvPr id="312" name="Прямоугольник 9"/>
          <p:cNvSpPr/>
          <p:nvPr/>
        </p:nvSpPr>
        <p:spPr>
          <a:xfrm>
            <a:off x="0" y="3929040"/>
            <a:ext cx="9143640" cy="638280"/>
          </a:xfrm>
          <a:prstGeom prst="rect">
            <a:avLst/>
          </a:prstGeom>
          <a:gradFill rotWithShape="0">
            <a:gsLst>
              <a:gs pos="0">
                <a:srgbClr val="704417"/>
              </a:gs>
              <a:gs pos="100000">
                <a:srgbClr val="92591e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8f786c"/>
                </a:solidFill>
                <a:latin typeface="Century Gothic"/>
              </a:rPr>
              <a:t>www.amritaclub.do.am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2" descr="pollution"/>
          <p:cNvPicPr/>
          <p:nvPr/>
        </p:nvPicPr>
        <p:blipFill>
          <a:blip r:embed="rId1"/>
          <a:stretch/>
        </p:blipFill>
        <p:spPr>
          <a:xfrm>
            <a:off x="2050920" y="2306520"/>
            <a:ext cx="5689080" cy="4517640"/>
          </a:xfrm>
          <a:prstGeom prst="rect">
            <a:avLst/>
          </a:prstGeom>
          <a:ln w="9525">
            <a:noFill/>
          </a:ln>
        </p:spPr>
      </p:pic>
      <p:pic>
        <p:nvPicPr>
          <p:cNvPr id="144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042920" y="4581360"/>
            <a:ext cx="777672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cc"/>
                </a:solidFill>
                <a:latin typeface="Century Gothic"/>
              </a:rPr>
              <a:t>Всем нужны энтеросорбенты!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Rectangle 7"/>
          <p:cNvSpPr/>
          <p:nvPr/>
        </p:nvSpPr>
        <p:spPr>
          <a:xfrm>
            <a:off x="1239840" y="189000"/>
            <a:ext cx="7903800" cy="2558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1800"/>
                </a:solidFill>
                <a:latin typeface="Century Gothic"/>
              </a:rPr>
              <a:t>Только подумайте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1800"/>
                </a:solidFill>
                <a:latin typeface="Century Gothic"/>
              </a:rPr>
              <a:t>о тоннах пестицидов, гербицидов и удобрений,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1800"/>
                </a:solidFill>
                <a:latin typeface="Century Gothic"/>
              </a:rPr>
              <a:t>которые вместе с пищей перекочевывают в наш желудок!</a:t>
            </a: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1800"/>
                </a:solidFill>
                <a:latin typeface="Century Gothic"/>
              </a:rPr>
              <a:t>День за днем токсины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1800"/>
                </a:solidFill>
                <a:latin typeface="Century Gothic"/>
              </a:rPr>
              <a:t>накапливаются внутри нас,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301800"/>
                </a:solidFill>
                <a:latin typeface="Century Gothic"/>
              </a:rPr>
              <a:t>подрывая здоровье и вызывая различные недомогания!</a:t>
            </a:r>
            <a:br>
              <a:rPr sz="1800"/>
            </a:b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7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1258920" y="4653000"/>
            <a:ext cx="7633800" cy="1080720"/>
          </a:xfrm>
          <a:prstGeom prst="rect">
            <a:avLst/>
          </a:prstGeom>
          <a:solidFill>
            <a:srgbClr val="ffcc66"/>
          </a:solidFill>
          <a:ln w="9360">
            <a:solidFill>
              <a:srgbClr val="000000"/>
            </a:solidFill>
            <a:miter/>
          </a:ln>
        </p:spPr>
        <p:txBody>
          <a:bodyPr numCol="1" spcCol="0" lIns="92160" rIns="92160" tIns="46080" bIns="46080" anchor="t">
            <a:noAutofit/>
          </a:bodyPr>
          <a:p>
            <a:pPr marL="343080" indent="0"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1" lang="ru-RU" sz="2400" spc="-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Verdana"/>
              </a:rPr>
              <a:t>Микотон способен обеспечить основы основ здоровья</a:t>
            </a:r>
            <a:endParaRPr b="0" lang="en-US" sz="2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WordArt 5"/>
          <p:cNvSpPr txBox="1"/>
          <p:nvPr/>
        </p:nvSpPr>
        <p:spPr>
          <a:xfrm>
            <a:off x="7164360" y="115920"/>
            <a:ext cx="1872720" cy="360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tangle 8"/>
          <p:cNvSpPr/>
          <p:nvPr/>
        </p:nvSpPr>
        <p:spPr>
          <a:xfrm>
            <a:off x="1835280" y="765000"/>
            <a:ext cx="6860880" cy="77436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80000"/>
              </a:lnSpc>
              <a:spcBef>
                <a:spcPts val="7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БОЛЕЗНИ – ЭТО ПОПЫТКА ОРГАНИЗМА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799"/>
              </a:spcBef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КОМПЕНСИРОВАТЬ УЩЕРБ, НАНЕСЕННЫЙ ДЕЙСТВИЕМ ЯДОВ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Rectangle 10"/>
          <p:cNvSpPr/>
          <p:nvPr/>
        </p:nvSpPr>
        <p:spPr>
          <a:xfrm>
            <a:off x="1258920" y="1844640"/>
            <a:ext cx="3600000" cy="106308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Очищение организма –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первый и самый важный шаг к преодолению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болезни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ctangle 11"/>
          <p:cNvSpPr/>
          <p:nvPr/>
        </p:nvSpPr>
        <p:spPr>
          <a:xfrm>
            <a:off x="5164560" y="1844640"/>
            <a:ext cx="3716640" cy="130644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Самоотравление организма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происходит при нарушении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работы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желудочно-кишечного тракта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(Мечников)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ctangle 12"/>
          <p:cNvSpPr/>
          <p:nvPr/>
        </p:nvSpPr>
        <p:spPr>
          <a:xfrm>
            <a:off x="5148360" y="3284640"/>
            <a:ext cx="3744720" cy="106308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Лечение любой патологии требует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предварительного очищения организма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Rectangle 13"/>
          <p:cNvSpPr/>
          <p:nvPr/>
        </p:nvSpPr>
        <p:spPr>
          <a:xfrm>
            <a:off x="1258920" y="3068640"/>
            <a:ext cx="3600000" cy="130644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Иногда проведение очистки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организма бывает достаточно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для того, чтобы решить все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Verdana"/>
              </a:rPr>
              <a:t>проблемы со здоровьем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Line 14"/>
          <p:cNvSpPr/>
          <p:nvPr/>
        </p:nvSpPr>
        <p:spPr>
          <a:xfrm>
            <a:off x="5003640" y="1628640"/>
            <a:ext cx="360" cy="3024000"/>
          </a:xfrm>
          <a:prstGeom prst="line">
            <a:avLst/>
          </a:prstGeom>
          <a:ln cap="sq" w="38100">
            <a:solidFill>
              <a:srgbClr val="ffffff"/>
            </a:solidFill>
            <a:round/>
            <a:tailEnd len="sm" type="triangle" w="sm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Line 15"/>
          <p:cNvSpPr/>
          <p:nvPr/>
        </p:nvSpPr>
        <p:spPr>
          <a:xfrm>
            <a:off x="4859280" y="3716280"/>
            <a:ext cx="288720" cy="360"/>
          </a:xfrm>
          <a:prstGeom prst="line">
            <a:avLst/>
          </a:prstGeom>
          <a:ln cap="sq"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Line 16"/>
          <p:cNvSpPr/>
          <p:nvPr/>
        </p:nvSpPr>
        <p:spPr>
          <a:xfrm>
            <a:off x="4859280" y="2420640"/>
            <a:ext cx="288720" cy="360"/>
          </a:xfrm>
          <a:prstGeom prst="line">
            <a:avLst/>
          </a:prstGeom>
          <a:ln cap="sq"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9" name="Picture 3" descr="D:\Саша\Мама амріта\image001.gif"/>
          <p:cNvPicPr/>
          <p:nvPr/>
        </p:nvPicPr>
        <p:blipFill>
          <a:blip r:embed="rId2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/>
          </p:nvPr>
        </p:nvSpPr>
        <p:spPr>
          <a:xfrm>
            <a:off x="971640" y="620640"/>
            <a:ext cx="7200720" cy="576000"/>
          </a:xfrm>
          <a:prstGeom prst="rect">
            <a:avLst/>
          </a:prstGeom>
          <a:solidFill>
            <a:srgbClr val="ffcc66"/>
          </a:solidFill>
          <a:ln w="9360">
            <a:solidFill>
              <a:srgbClr val="000000"/>
            </a:solidFill>
            <a:miter/>
          </a:ln>
        </p:spPr>
        <p:txBody>
          <a:bodyPr numCol="1" spcCol="0" lIns="92160" rIns="92160" tIns="46080" bIns="46080" anchor="t">
            <a:noAutofit/>
          </a:bodyPr>
          <a:p>
            <a:pPr marL="343080" indent="0" algn="ctr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Механизмы лечебного действия энтеросорбции связаны с прямыми и опосредованными эффектами:</a:t>
            </a:r>
            <a:r>
              <a:rPr b="0" lang="ru-RU" sz="1600" spc="-1" strike="noStrike">
                <a:solidFill>
                  <a:srgbClr val="000000"/>
                </a:solidFill>
                <a:latin typeface="Century Gothic"/>
              </a:rPr>
              <a:t> </a:t>
            </a:r>
            <a:r>
              <a:rPr b="1" lang="ru-RU" sz="160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 algn="ctr">
              <a:lnSpc>
                <a:spcPct val="90000"/>
              </a:lnSpc>
              <a:spcBef>
                <a:spcPts val="7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1" name="WordArt 6"/>
          <p:cNvSpPr txBox="1"/>
          <p:nvPr/>
        </p:nvSpPr>
        <p:spPr>
          <a:xfrm>
            <a:off x="6948360" y="115920"/>
            <a:ext cx="2015640" cy="360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Rectangle 162"/>
          <p:cNvSpPr/>
          <p:nvPr/>
        </p:nvSpPr>
        <p:spPr>
          <a:xfrm>
            <a:off x="2771640" y="1270080"/>
            <a:ext cx="3455640" cy="363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Times New Roman"/>
              </a:rPr>
              <a:t>Прямое действие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Rectangle 164"/>
          <p:cNvSpPr/>
          <p:nvPr/>
        </p:nvSpPr>
        <p:spPr>
          <a:xfrm>
            <a:off x="179280" y="1700280"/>
            <a:ext cx="1468080" cy="17323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Сорбция ядов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поступающих</a:t>
            </a: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с пищей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Rectangle 167"/>
          <p:cNvSpPr/>
          <p:nvPr/>
        </p:nvSpPr>
        <p:spPr>
          <a:xfrm>
            <a:off x="1763640" y="1700280"/>
            <a:ext cx="2209320" cy="17935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Сорбция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продуктов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обмена веществ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 и </a:t>
            </a: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избытка биологически-активных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веществ</a:t>
            </a: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(билирубина, мочевины, холестерина, ейрогормонов)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Rectangle 171"/>
          <p:cNvSpPr/>
          <p:nvPr/>
        </p:nvSpPr>
        <p:spPr>
          <a:xfrm>
            <a:off x="4073400" y="1700280"/>
            <a:ext cx="1257120" cy="17323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Связывание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Газов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Rectangle 173"/>
          <p:cNvSpPr/>
          <p:nvPr/>
        </p:nvSpPr>
        <p:spPr>
          <a:xfrm>
            <a:off x="5441400" y="1700280"/>
            <a:ext cx="2031120" cy="17323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Сорбция патогенных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бактерий и бакте</a:t>
            </a: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-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риальных токсинов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ectangle 175"/>
          <p:cNvSpPr/>
          <p:nvPr/>
        </p:nvSpPr>
        <p:spPr>
          <a:xfrm>
            <a:off x="7603560" y="1700280"/>
            <a:ext cx="1423080" cy="17323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Раздражение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рецепторных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зон ЖКТ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Rectangle 180"/>
          <p:cNvSpPr/>
          <p:nvPr/>
        </p:nvSpPr>
        <p:spPr>
          <a:xfrm>
            <a:off x="3348000" y="3573360"/>
            <a:ext cx="2571480" cy="272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ffffff"/>
                </a:solidFill>
                <a:latin typeface="Verdana"/>
              </a:rPr>
              <a:t>Опосредованные эффекты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Rectangle 182"/>
          <p:cNvSpPr/>
          <p:nvPr/>
        </p:nvSpPr>
        <p:spPr>
          <a:xfrm>
            <a:off x="186120" y="3860640"/>
            <a:ext cx="1747800" cy="8197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Предотвращение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или ослабление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токсико-аллерги</a:t>
            </a: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-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ческих реакций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Rectangle 184"/>
          <p:cNvSpPr/>
          <p:nvPr/>
        </p:nvSpPr>
        <p:spPr>
          <a:xfrm>
            <a:off x="179280" y="4941720"/>
            <a:ext cx="1728360" cy="8197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Профилактика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экзотоксикоза</a:t>
            </a: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(внешнего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отравления</a:t>
            </a: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)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Rectangle 187"/>
          <p:cNvSpPr/>
          <p:nvPr/>
        </p:nvSpPr>
        <p:spPr>
          <a:xfrm>
            <a:off x="2050920" y="3860640"/>
            <a:ext cx="2088720" cy="209736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нижает нагрузку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на печень и увели-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чивает ее функцио-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нальные возможности,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так как берет «удар на себя», активно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связывая и выводя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токсические отходы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Rectangle 189"/>
          <p:cNvSpPr/>
          <p:nvPr/>
        </p:nvSpPr>
        <p:spPr>
          <a:xfrm>
            <a:off x="5651640" y="3860640"/>
            <a:ext cx="1944360" cy="100224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Коррекция обменных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процессов и иммунного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статуса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Rectangle 191"/>
          <p:cNvSpPr/>
          <p:nvPr/>
        </p:nvSpPr>
        <p:spPr>
          <a:xfrm>
            <a:off x="5651640" y="5013360"/>
            <a:ext cx="1944360" cy="100224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Восстановление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целостности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и проницаемости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слизистых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оболочек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Rectangle 193"/>
          <p:cNvSpPr/>
          <p:nvPr/>
        </p:nvSpPr>
        <p:spPr>
          <a:xfrm>
            <a:off x="4219560" y="3860640"/>
            <a:ext cx="1337760" cy="209736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Устранение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метеоризма,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улучшение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Кровосна</a:t>
            </a:r>
            <a:r>
              <a:rPr b="1" lang="ru-RU" sz="1200" spc="-1" strike="noStrike">
                <a:solidFill>
                  <a:srgbClr val="000000"/>
                </a:solidFill>
                <a:latin typeface="Verdana"/>
              </a:rPr>
              <a:t>-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бжения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Кишечника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Rectangle 195"/>
          <p:cNvSpPr/>
          <p:nvPr/>
        </p:nvSpPr>
        <p:spPr>
          <a:xfrm>
            <a:off x="7746840" y="3860640"/>
            <a:ext cx="1244880" cy="209736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Стимуляция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моторики 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Verdana"/>
              </a:rPr>
              <a:t>Кишечника</a:t>
            </a: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Picture 3" descr="D:\Саша\Мама амріта\image001.gif"/>
          <p:cNvPicPr/>
          <p:nvPr/>
        </p:nvPicPr>
        <p:blipFill>
          <a:blip r:embed="rId1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4" descr=""/>
          <p:cNvPicPr/>
          <p:nvPr/>
        </p:nvPicPr>
        <p:blipFill>
          <a:blip r:embed="rId1"/>
          <a:stretch/>
        </p:blipFill>
        <p:spPr>
          <a:xfrm>
            <a:off x="0" y="0"/>
            <a:ext cx="1402920" cy="6857640"/>
          </a:xfrm>
          <a:prstGeom prst="rect">
            <a:avLst/>
          </a:prstGeom>
          <a:ln w="9525">
            <a:noFill/>
          </a:ln>
        </p:spPr>
      </p:pic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258920" y="692280"/>
            <a:ext cx="756108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entury Gothic"/>
              </a:rPr>
              <a:t>Основны</a:t>
            </a: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е</a:t>
            </a:r>
            <a:r>
              <a:rPr b="1" lang="en-US" sz="2400" spc="-1" strike="noStrike">
                <a:solidFill>
                  <a:srgbClr val="000000"/>
                </a:solidFill>
                <a:latin typeface="Century Gothic"/>
              </a:rPr>
              <a:t> медицински</a:t>
            </a: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е</a:t>
            </a:r>
            <a:r>
              <a:rPr b="1" lang="en-US" sz="2400" spc="-1" strike="noStrike">
                <a:solidFill>
                  <a:srgbClr val="000000"/>
                </a:solidFill>
                <a:latin typeface="Century Gothic"/>
              </a:rPr>
              <a:t> </a:t>
            </a:r>
            <a:br>
              <a:rPr sz="2400"/>
            </a:br>
            <a:r>
              <a:rPr b="1" lang="en-US" sz="2400" spc="-1" strike="noStrike">
                <a:solidFill>
                  <a:srgbClr val="000000"/>
                </a:solidFill>
                <a:latin typeface="Century Gothic"/>
              </a:rPr>
              <a:t>требования к энтеросорбентам</a:t>
            </a:r>
            <a:br>
              <a:rPr sz="2400"/>
            </a:b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9" name="WordArt 6"/>
          <p:cNvSpPr txBox="1"/>
          <p:nvPr/>
        </p:nvSpPr>
        <p:spPr>
          <a:xfrm>
            <a:off x="6732720" y="189000"/>
            <a:ext cx="2211120" cy="360000"/>
          </a:xfrm>
          <a:prstGeom prst="rect">
            <a:avLst/>
          </a:prstGeom>
        </p:spPr>
        <p:txBody>
          <a:bodyPr wrap="none" lIns="90000" rIns="90000" tIns="45000" bIns="45000" anchor="ctr" anchorCtr="1">
            <a:prstTxWarp prst="textPlain">
              <a:avLst>
                <a:gd name="adj" fmla="val 50000"/>
              </a:avLst>
            </a:prstTxWarp>
            <a:noAutofit/>
            <a:scene3d>
              <a:camera prst="legacyPerspectiveTopLeft"/>
              <a:lightRig dir="r" rig="legacyNormal3"/>
            </a:scene3d>
            <a:sp3d extrusionH="201600" prstMaterial="legacyMetal">
              <a:extrusionClr>
                <a:srgbClr val="ffffff"/>
              </a:extrusionClr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Times New Roman"/>
              </a:rPr>
              <a:t>Микотон</a:t>
            </a:r>
            <a:endParaRPr b="0" lang="uk-UA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ectangle 9"/>
          <p:cNvSpPr/>
          <p:nvPr/>
        </p:nvSpPr>
        <p:spPr>
          <a:xfrm>
            <a:off x="2195640" y="4949640"/>
            <a:ext cx="5976720" cy="545760"/>
          </a:xfrm>
          <a:prstGeom prst="rect">
            <a:avLst/>
          </a:prstGeom>
          <a:solidFill>
            <a:srgbClr val="80000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Благоприятное воздействие на</a:t>
            </a:r>
            <a:r>
              <a:rPr b="1" lang="ru-RU" sz="15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процессы секреции </a:t>
            </a:r>
            <a:endParaRPr b="0" lang="uk-UA" sz="15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и</a:t>
            </a:r>
            <a:r>
              <a:rPr b="1" lang="ru-RU" sz="15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биоценоз</a:t>
            </a:r>
            <a:r>
              <a:rPr b="1" lang="ru-RU" sz="15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кишечника</a:t>
            </a:r>
            <a:endParaRPr b="0" lang="uk-UA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Rectangle 11"/>
          <p:cNvSpPr/>
          <p:nvPr/>
        </p:nvSpPr>
        <p:spPr>
          <a:xfrm>
            <a:off x="2195640" y="1413000"/>
            <a:ext cx="5976720" cy="333000"/>
          </a:xfrm>
          <a:prstGeom prst="rect">
            <a:avLst/>
          </a:prstGeom>
          <a:solidFill>
            <a:schemeClr val="bg2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Century Gothic"/>
              </a:rPr>
              <a:t>Нетоксичность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Rectangle 12"/>
          <p:cNvSpPr/>
          <p:nvPr/>
        </p:nvSpPr>
        <p:spPr>
          <a:xfrm>
            <a:off x="2195640" y="1916280"/>
            <a:ext cx="5976720" cy="333000"/>
          </a:xfrm>
          <a:prstGeom prst="rect">
            <a:avLst/>
          </a:prstGeom>
          <a:solidFill>
            <a:schemeClr val="bg2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Century Gothic"/>
              </a:rPr>
              <a:t>Атравматичность для слизистых оболочек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Rectangle 13"/>
          <p:cNvSpPr/>
          <p:nvPr/>
        </p:nvSpPr>
        <p:spPr>
          <a:xfrm>
            <a:off x="2195640" y="2492280"/>
            <a:ext cx="5976720" cy="333000"/>
          </a:xfrm>
          <a:prstGeom prst="rect">
            <a:avLst/>
          </a:prstGeom>
          <a:solidFill>
            <a:schemeClr val="bg2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Century Gothic"/>
              </a:rPr>
              <a:t>Хорошая эвакуация из кишечника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Rectangle 14"/>
          <p:cNvSpPr/>
          <p:nvPr/>
        </p:nvSpPr>
        <p:spPr>
          <a:xfrm>
            <a:off x="2195640" y="3068640"/>
            <a:ext cx="5976720" cy="333000"/>
          </a:xfrm>
          <a:prstGeom prst="rect">
            <a:avLst/>
          </a:prstGeom>
          <a:solidFill>
            <a:schemeClr val="bg2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Century Gothic"/>
              </a:rPr>
              <a:t>Высокая сорбционная емкость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Rectangle 15"/>
          <p:cNvSpPr/>
          <p:nvPr/>
        </p:nvSpPr>
        <p:spPr>
          <a:xfrm>
            <a:off x="2195640" y="3645000"/>
            <a:ext cx="5976720" cy="317880"/>
          </a:xfrm>
          <a:prstGeom prst="rect">
            <a:avLst/>
          </a:prstGeom>
          <a:solidFill>
            <a:schemeClr val="bg2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Удобная</a:t>
            </a:r>
            <a:r>
              <a:rPr b="1" lang="ru-RU" sz="15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фа</a:t>
            </a:r>
            <a:r>
              <a:rPr b="1" lang="ru-RU" sz="1500" spc="-1" strike="noStrike">
                <a:solidFill>
                  <a:srgbClr val="ffffff"/>
                </a:solidFill>
                <a:latin typeface="Century Gothic"/>
              </a:rPr>
              <a:t>р</a:t>
            </a: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мацевтическая</a:t>
            </a:r>
            <a:r>
              <a:rPr b="1" lang="ru-RU" sz="1500" spc="-1" strike="noStrike">
                <a:solidFill>
                  <a:srgbClr val="ffffff"/>
                </a:solidFill>
                <a:latin typeface="Century Gothic"/>
              </a:rPr>
              <a:t> ф</a:t>
            </a:r>
            <a:r>
              <a:rPr b="1" lang="en-US" sz="1500" spc="-1" strike="noStrike">
                <a:solidFill>
                  <a:srgbClr val="ffffff"/>
                </a:solidFill>
                <a:latin typeface="Century Gothic"/>
              </a:rPr>
              <a:t>орма</a:t>
            </a:r>
            <a:r>
              <a:rPr b="1" lang="ru-RU" sz="1500" spc="-1" strike="noStrike">
                <a:solidFill>
                  <a:srgbClr val="ffffff"/>
                </a:solidFill>
                <a:latin typeface="Century Gothic"/>
              </a:rPr>
              <a:t> 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Text Box 18"/>
          <p:cNvSpPr/>
          <p:nvPr/>
        </p:nvSpPr>
        <p:spPr>
          <a:xfrm>
            <a:off x="4788000" y="1773360"/>
            <a:ext cx="183960" cy="4568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Rectangle 22"/>
          <p:cNvSpPr/>
          <p:nvPr/>
        </p:nvSpPr>
        <p:spPr>
          <a:xfrm>
            <a:off x="2195640" y="4292640"/>
            <a:ext cx="5976720" cy="317880"/>
          </a:xfrm>
          <a:prstGeom prst="rect">
            <a:avLst/>
          </a:prstGeom>
          <a:solidFill>
            <a:schemeClr val="bg2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ffffff"/>
                </a:solidFill>
                <a:latin typeface="Century Gothic"/>
              </a:rPr>
              <a:t>Отсутствие отрицательных вкусовых свойств сорбента  </a:t>
            </a:r>
            <a:endParaRPr b="0" lang="uk-UA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3" descr="D:\Саша\Мама амріта\image001.gif"/>
          <p:cNvPicPr/>
          <p:nvPr/>
        </p:nvPicPr>
        <p:blipFill>
          <a:blip r:embed="rId2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4"/>
          <p:cNvSpPr/>
          <p:nvPr/>
        </p:nvSpPr>
        <p:spPr>
          <a:xfrm>
            <a:off x="1332000" y="1484280"/>
            <a:ext cx="7416360" cy="1439640"/>
          </a:xfrm>
          <a:prstGeom prst="rect">
            <a:avLst/>
          </a:prstGeom>
          <a:solidFill>
            <a:srgbClr val="ffcc66"/>
          </a:solidFill>
          <a:ln w="9525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43080" indent="-343080">
              <a:lnSpc>
                <a:spcPct val="80000"/>
              </a:lnSpc>
              <a:spcBef>
                <a:spcPts val="850"/>
              </a:spcBef>
              <a:tabLst>
                <a:tab algn="l" pos="0"/>
              </a:tabLst>
            </a:pPr>
            <a:r>
              <a:rPr b="1" lang="ru-RU" sz="17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ru-RU" sz="1700" spc="-1" strike="noStrike">
                <a:solidFill>
                  <a:srgbClr val="000000"/>
                </a:solidFill>
                <a:latin typeface="Century Gothic"/>
              </a:rPr>
              <a:t>Нормальная микрофлора желудочно-кишечного тракта выполняет множество жизненно важных функций: 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700" spc="-1" strike="noStrike">
                <a:solidFill>
                  <a:srgbClr val="5f5f5f"/>
                </a:solidFill>
                <a:latin typeface="Century Gothic"/>
              </a:rPr>
              <a:t>синтез аминокислот, витаминов, биогенных аминов, гормонально активных веществ, антиоксидантов, и т.д.; 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850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ru-RU" sz="1700" spc="-1" strike="noStrike">
                <a:solidFill>
                  <a:srgbClr val="5f5f5f"/>
                </a:solidFill>
                <a:latin typeface="Century Gothic"/>
              </a:rPr>
              <a:t>регуляция уровня липидов и холестерина, регуляция АД. 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850"/>
              </a:spcBef>
              <a:tabLst>
                <a:tab algn="l" pos="0"/>
              </a:tabLst>
            </a:pPr>
            <a:r>
              <a:rPr b="1" lang="ru-RU" sz="1700" spc="-1" strike="noStrike">
                <a:solidFill>
                  <a:srgbClr val="000000"/>
                </a:solidFill>
                <a:latin typeface="Century Gothic"/>
              </a:rPr>
              <a:t>	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850"/>
              </a:spcBef>
              <a:tabLst>
                <a:tab algn="l" pos="0"/>
              </a:tabLst>
            </a:pP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850"/>
              </a:spcBef>
              <a:tabLst>
                <a:tab algn="l" pos="0"/>
              </a:tabLst>
            </a:pPr>
            <a:r>
              <a:rPr b="1" lang="ru-RU" sz="1700" spc="-1" strike="noStrike">
                <a:solidFill>
                  <a:srgbClr val="000000"/>
                </a:solidFill>
                <a:latin typeface="Century Gothic"/>
              </a:rPr>
              <a:t>	</a:t>
            </a:r>
            <a:endParaRPr b="0" lang="uk-UA" sz="1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Picture 6" descr="kuva3"/>
          <p:cNvPicPr/>
          <p:nvPr/>
        </p:nvPicPr>
        <p:blipFill>
          <a:blip r:embed="rId1"/>
          <a:stretch/>
        </p:blipFill>
        <p:spPr>
          <a:xfrm>
            <a:off x="1332000" y="3068640"/>
            <a:ext cx="2020680" cy="2592000"/>
          </a:xfrm>
          <a:prstGeom prst="rect">
            <a:avLst/>
          </a:prstGeom>
          <a:ln w="9525">
            <a:noFill/>
          </a:ln>
        </p:spPr>
      </p:pic>
      <p:sp>
        <p:nvSpPr>
          <p:cNvPr id="191" name="Rectangle 7"/>
          <p:cNvSpPr/>
          <p:nvPr/>
        </p:nvSpPr>
        <p:spPr>
          <a:xfrm>
            <a:off x="3708360" y="3213000"/>
            <a:ext cx="4571640" cy="200988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Микрофлора, принося несомненную пользу организму человека, несет на себе и определенную агрессию –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entury Gothic"/>
              </a:rPr>
              <a:t>при наличии дисбактериоза микрофлора ЖКТ может оказаться повреждающим фактором</a:t>
            </a: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 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332000" y="333360"/>
            <a:ext cx="7561080" cy="630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01800"/>
                </a:solidFill>
                <a:latin typeface="Century Gothic"/>
              </a:rPr>
              <a:t>Микотон - новый взгляд на иммуннокоррекцию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3" name="Picture 3" descr="D:\Саша\Мама амріта\image001.gif"/>
          <p:cNvPicPr/>
          <p:nvPr/>
        </p:nvPicPr>
        <p:blipFill>
          <a:blip r:embed="rId2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4"/>
          <p:cNvSpPr/>
          <p:nvPr/>
        </p:nvSpPr>
        <p:spPr>
          <a:xfrm>
            <a:off x="3492360" y="1413000"/>
            <a:ext cx="5400360" cy="130932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На долю желудочно-кишечного тракта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приходится примерно 60% микроорганизмов,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заселяющих человека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476360" y="404640"/>
            <a:ext cx="7667280" cy="585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301800"/>
                </a:solidFill>
                <a:latin typeface="Century Gothic"/>
              </a:rPr>
              <a:t>Микотон - новый взгляд на иммуннокоррекцию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1332000" y="3068640"/>
            <a:ext cx="5184360" cy="275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0">
              <a:lnSpc>
                <a:spcPct val="10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entury Gothic"/>
              </a:rPr>
              <a:t>Специалисты утверждают: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1" lang="ru-RU" sz="2000" spc="-1" strike="noStrike">
                <a:solidFill>
                  <a:srgbClr val="000000"/>
                </a:solidFill>
                <a:latin typeface="Century Gothic"/>
              </a:rPr>
              <a:t>«Здоровье человека во многом определяется именно нормальной микрофлорой, которая способна не только эффективно противодействовать патогенной флоре, но и способствовать нормальной работе организма»</a:t>
            </a:r>
            <a:r>
              <a:rPr b="0" lang="ru-RU" sz="200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97" name="Picture 7" descr="Диагностическое и клиническое значение метаболических эффектов кишечной микрофлоры - Специальный репортаж РМС-Экспо"/>
          <p:cNvPicPr/>
          <p:nvPr/>
        </p:nvPicPr>
        <p:blipFill>
          <a:blip r:embed="rId1"/>
          <a:stretch/>
        </p:blipFill>
        <p:spPr>
          <a:xfrm>
            <a:off x="6732720" y="3716280"/>
            <a:ext cx="2087280" cy="2087280"/>
          </a:xfrm>
          <a:prstGeom prst="rect">
            <a:avLst/>
          </a:prstGeom>
          <a:ln w="9525">
            <a:noFill/>
          </a:ln>
        </p:spPr>
      </p:pic>
      <p:pic>
        <p:nvPicPr>
          <p:cNvPr id="198" name="Picture 10" descr="сканирование3_cr"/>
          <p:cNvPicPr/>
          <p:nvPr/>
        </p:nvPicPr>
        <p:blipFill>
          <a:blip r:embed="rId2"/>
          <a:stretch/>
        </p:blipFill>
        <p:spPr>
          <a:xfrm>
            <a:off x="1258920" y="1413000"/>
            <a:ext cx="2118960" cy="1230120"/>
          </a:xfrm>
          <a:prstGeom prst="rect">
            <a:avLst/>
          </a:prstGeom>
          <a:ln w="9525">
            <a:noFill/>
          </a:ln>
        </p:spPr>
      </p:pic>
      <p:pic>
        <p:nvPicPr>
          <p:cNvPr id="199" name="Picture 3" descr="D:\Саша\Мама амріта\image001.gif"/>
          <p:cNvPicPr/>
          <p:nvPr/>
        </p:nvPicPr>
        <p:blipFill>
          <a:blip r:embed="rId3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/>
          </p:nvPr>
        </p:nvSpPr>
        <p:spPr>
          <a:xfrm>
            <a:off x="900000" y="3357720"/>
            <a:ext cx="7919640" cy="2231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80000"/>
              </a:lnSpc>
              <a:spcBef>
                <a:spcPts val="901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indent="0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marL="343080" indent="0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Rectangle 6"/>
          <p:cNvSpPr/>
          <p:nvPr/>
        </p:nvSpPr>
        <p:spPr>
          <a:xfrm>
            <a:off x="843840" y="1484280"/>
            <a:ext cx="2599560" cy="121140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80000"/>
              </a:lnSpc>
              <a:spcBef>
                <a:spcPts val="649"/>
              </a:spcBef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дисбактериоз представляет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649"/>
              </a:spcBef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собой нарушение видового 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649"/>
              </a:spcBef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и количественного состава 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649"/>
              </a:spcBef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микробных популяций 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649"/>
              </a:spcBef>
            </a:pP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Rectangle 8"/>
          <p:cNvSpPr/>
          <p:nvPr/>
        </p:nvSpPr>
        <p:spPr>
          <a:xfrm>
            <a:off x="3579120" y="1484280"/>
            <a:ext cx="2709360" cy="127764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Дисбактериоз – это синдром,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сопутствующий многим 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патологическим состояниям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Rectangle 10"/>
          <p:cNvSpPr/>
          <p:nvPr/>
        </p:nvSpPr>
        <p:spPr>
          <a:xfrm>
            <a:off x="6385320" y="1484280"/>
            <a:ext cx="2486880" cy="1277640"/>
          </a:xfrm>
          <a:prstGeom prst="rect">
            <a:avLst/>
          </a:prstGeom>
          <a:solidFill>
            <a:srgbClr val="614020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Дисбактериоз не причина, 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а лишь следствие патоло-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гического процесса и 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дисбактериоз не может 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быть самостоятельным 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300" spc="-1" strike="noStrike">
                <a:solidFill>
                  <a:srgbClr val="ffffff"/>
                </a:solidFill>
                <a:latin typeface="Century Gothic"/>
              </a:rPr>
              <a:t>диагнозом</a:t>
            </a:r>
            <a:endParaRPr b="0" lang="uk-UA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Rectangle 13"/>
          <p:cNvSpPr/>
          <p:nvPr/>
        </p:nvSpPr>
        <p:spPr>
          <a:xfrm>
            <a:off x="1550160" y="2774880"/>
            <a:ext cx="7593840" cy="4554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entury Gothic"/>
              </a:rPr>
              <a:t>К основным причинам дисбактериоза относят: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Rectangle 16"/>
          <p:cNvSpPr/>
          <p:nvPr/>
        </p:nvSpPr>
        <p:spPr>
          <a:xfrm>
            <a:off x="900000" y="3284640"/>
            <a:ext cx="7919640" cy="72900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Лекарственные препараты: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антибиотики, химиопрепараты, иммуносупрессоры, анестетики, рвотные, слабительные, психотропные и гормональные препараты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Rectangle 17"/>
          <p:cNvSpPr/>
          <p:nvPr/>
        </p:nvSpPr>
        <p:spPr>
          <a:xfrm>
            <a:off x="900000" y="4149720"/>
            <a:ext cx="7919640" cy="30276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Заболевания ЖКТ, включая кишечные инфекции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Rectangle 19"/>
          <p:cNvSpPr/>
          <p:nvPr/>
        </p:nvSpPr>
        <p:spPr>
          <a:xfrm>
            <a:off x="900000" y="4581360"/>
            <a:ext cx="7919640" cy="30276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Пестициды, тяжелые металлы, другие ксенобиотики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Rectangle 20"/>
          <p:cNvSpPr/>
          <p:nvPr/>
        </p:nvSpPr>
        <p:spPr>
          <a:xfrm>
            <a:off x="900000" y="5445000"/>
            <a:ext cx="7919640" cy="30276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Стрессовые факторы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ectangle 22"/>
          <p:cNvSpPr/>
          <p:nvPr/>
        </p:nvSpPr>
        <p:spPr>
          <a:xfrm>
            <a:off x="900000" y="5013360"/>
            <a:ext cx="7919640" cy="259920"/>
          </a:xfrm>
          <a:prstGeom prst="rect">
            <a:avLst/>
          </a:prstGeom>
          <a:solidFill>
            <a:srgbClr val="ffcc66"/>
          </a:solidFill>
          <a:ln cap="sq" w="127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80000"/>
              </a:lnSpc>
              <a:spcBef>
                <a:spcPts val="700"/>
              </a:spcBef>
            </a:pPr>
            <a:r>
              <a:rPr b="1" lang="ru-RU" sz="1400" spc="-1" strike="noStrike">
                <a:solidFill>
                  <a:srgbClr val="000000"/>
                </a:solidFill>
                <a:latin typeface="Century Gothic"/>
              </a:rPr>
              <a:t>Радиационные и некоторые другие факторы.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title"/>
          </p:nvPr>
        </p:nvSpPr>
        <p:spPr>
          <a:xfrm>
            <a:off x="755640" y="333360"/>
            <a:ext cx="8208720" cy="73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600" spc="-1" strike="noStrike">
                <a:solidFill>
                  <a:srgbClr val="301800"/>
                </a:solidFill>
                <a:latin typeface="Century Gothic"/>
              </a:rPr>
              <a:t>Микотон - новый взгляд на иммуннокоррекцию</a:t>
            </a:r>
            <a:endParaRPr b="0" lang="en-US" sz="26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1" name="Picture 3" descr="D:\Саша\Мама амріта\image001.gif"/>
          <p:cNvPicPr/>
          <p:nvPr/>
        </p:nvPicPr>
        <p:blipFill>
          <a:blip r:embed="rId1"/>
          <a:stretch/>
        </p:blipFill>
        <p:spPr>
          <a:xfrm>
            <a:off x="500040" y="5786280"/>
            <a:ext cx="1361880" cy="647280"/>
          </a:xfrm>
          <a:prstGeom prst="rect">
            <a:avLst/>
          </a:prstGeom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01017850">
  <a:themeElements>
    <a:clrScheme name="01017850 1">
      <a:dk1>
        <a:srgbClr val="000000"/>
      </a:dk1>
      <a:lt1>
        <a:srgbClr val="ffffff"/>
      </a:lt1>
      <a:dk2>
        <a:srgbClr val="301800"/>
      </a:dk2>
      <a:lt2>
        <a:srgbClr val="614020"/>
      </a:lt2>
      <a:accent1>
        <a:srgbClr val="b38961"/>
      </a:accent1>
      <a:accent2>
        <a:srgbClr val="996633"/>
      </a:accent2>
      <a:accent3>
        <a:srgbClr val="ffffff"/>
      </a:accent3>
      <a:accent4>
        <a:srgbClr val="000000"/>
      </a:accent4>
      <a:accent5>
        <a:srgbClr val="d6c4b7"/>
      </a:accent5>
      <a:accent6>
        <a:srgbClr val="8a5c2d"/>
      </a:accent6>
      <a:hlink>
        <a:srgbClr val="9d9c8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01017850">
  <a:themeElements>
    <a:clrScheme name="01017850 1">
      <a:dk1>
        <a:srgbClr val="000000"/>
      </a:dk1>
      <a:lt1>
        <a:srgbClr val="ffffff"/>
      </a:lt1>
      <a:dk2>
        <a:srgbClr val="301800"/>
      </a:dk2>
      <a:lt2>
        <a:srgbClr val="614020"/>
      </a:lt2>
      <a:accent1>
        <a:srgbClr val="b38961"/>
      </a:accent1>
      <a:accent2>
        <a:srgbClr val="996633"/>
      </a:accent2>
      <a:accent3>
        <a:srgbClr val="ffffff"/>
      </a:accent3>
      <a:accent4>
        <a:srgbClr val="000000"/>
      </a:accent4>
      <a:accent5>
        <a:srgbClr val="d6c4b7"/>
      </a:accent5>
      <a:accent6>
        <a:srgbClr val="8a5c2d"/>
      </a:accent6>
      <a:hlink>
        <a:srgbClr val="9d9c8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01017850">
  <a:themeElements>
    <a:clrScheme name="01017850 1">
      <a:dk1>
        <a:srgbClr val="000000"/>
      </a:dk1>
      <a:lt1>
        <a:srgbClr val="ffffff"/>
      </a:lt1>
      <a:dk2>
        <a:srgbClr val="301800"/>
      </a:dk2>
      <a:lt2>
        <a:srgbClr val="614020"/>
      </a:lt2>
      <a:accent1>
        <a:srgbClr val="b38961"/>
      </a:accent1>
      <a:accent2>
        <a:srgbClr val="996633"/>
      </a:accent2>
      <a:accent3>
        <a:srgbClr val="ffffff"/>
      </a:accent3>
      <a:accent4>
        <a:srgbClr val="000000"/>
      </a:accent4>
      <a:accent5>
        <a:srgbClr val="d6c4b7"/>
      </a:accent5>
      <a:accent6>
        <a:srgbClr val="8a5c2d"/>
      </a:accent6>
      <a:hlink>
        <a:srgbClr val="9d9c8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01800"/>
      </a:dk2>
      <a:lt2>
        <a:srgbClr val="614020"/>
      </a:lt2>
      <a:accent1>
        <a:srgbClr val="b38961"/>
      </a:accent1>
      <a:accent2>
        <a:srgbClr val="996633"/>
      </a:accent2>
      <a:accent3>
        <a:srgbClr val="ffffff"/>
      </a:accent3>
      <a:accent4>
        <a:srgbClr val="000000"/>
      </a:accent4>
      <a:accent5>
        <a:srgbClr val="d6c4b7"/>
      </a:accent5>
      <a:accent6>
        <a:srgbClr val="8a5c2d"/>
      </a:accent6>
      <a:hlink>
        <a:srgbClr val="9d9c8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01017850</Template>
  <TotalTime>1540</TotalTime>
  <Application>LibreOffice/7.5.2.2$Windows_X86_64 LibreOffice_project/53bb9681a964705cf672590721dbc85eb4d0c3a2</Application>
  <AppVersion>15.0000</AppVersion>
  <Words>1216</Words>
  <Paragraphs>286</Paragraphs>
  <Company>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2008-02-07T15:32:50Z</dcterms:created>
  <dc:creator>Amrita - Все для здоров'я та краси</dc:creator>
  <dc:description/>
  <dc:language>uk-UA</dc:language>
  <cp:lastModifiedBy>Саша</cp:lastModifiedBy>
  <dcterms:modified xsi:type="dcterms:W3CDTF">2010-08-14T08:47:52Z</dcterms:modified>
  <cp:revision>37</cp:revision>
  <dc:subject/>
  <dc:title>Презентація Мікотон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9</vt:i4>
  </property>
  <property fmtid="{D5CDD505-2E9C-101B-9397-08002B2CF9AE}" pid="3" name="PresentationFormat">
    <vt:lpwstr>Экран (4:3)</vt:lpwstr>
  </property>
  <property fmtid="{D5CDD505-2E9C-101B-9397-08002B2CF9AE}" pid="4" name="Slides">
    <vt:i4>25</vt:i4>
  </property>
  <property fmtid="{D5CDD505-2E9C-101B-9397-08002B2CF9AE}" pid="5" name="_TemplateID">
    <vt:lpwstr>TC010178501049</vt:lpwstr>
  </property>
</Properties>
</file>