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4EAA60-FFD6-47C4-A239-49A71D248E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0C15B0-9452-43C8-ACC0-2D37E8E880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E82D95-1389-4534-8677-37C171D17A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D66951-8A1E-4C78-99A9-AFFEC66261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9BA681-A06B-41CD-9444-6878EC0338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891A99-2A70-4E09-A061-474C5F2CF6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09E476-B89C-40B0-82B0-31C377F325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48C1CF-1AF5-4F3C-98F8-2DA76D723A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A51CF9-2C7B-4BB4-BF07-A2BD781119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B8C411-22E9-4FBF-83ED-B7A15FCAA8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470E96-590E-47A9-B154-34E6788B84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76A40A-3B7A-415D-8D5C-2ED44FD9AC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Шаблон_point-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8" descr="Logo"/>
          <p:cNvPicPr/>
          <p:nvPr/>
        </p:nvPicPr>
        <p:blipFill>
          <a:blip r:embed="rId3"/>
          <a:stretch/>
        </p:blipFill>
        <p:spPr>
          <a:xfrm>
            <a:off x="7812000" y="6165720"/>
            <a:ext cx="1080720" cy="483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9FB986-FE68-4464-A817-94C99E9C5A3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7" descr="Шаблон_point-2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Picture 8" descr="Logo"/>
          <p:cNvPicPr/>
          <p:nvPr/>
        </p:nvPicPr>
        <p:blipFill>
          <a:blip r:embed="rId5"/>
          <a:stretch/>
        </p:blipFill>
        <p:spPr>
          <a:xfrm>
            <a:off x="539640" y="476280"/>
            <a:ext cx="1080720" cy="48384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/>
          <p:nvPr/>
        </p:nvSpPr>
        <p:spPr>
          <a:xfrm>
            <a:off x="0" y="1857240"/>
            <a:ext cx="9143640" cy="130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4000"/>
              </a:spcBef>
            </a:pPr>
            <a:r>
              <a:rPr b="0" lang="ru-RU" sz="8000" spc="-1" strike="noStrike">
                <a:solidFill>
                  <a:srgbClr val="ff0066"/>
                </a:solidFill>
                <a:latin typeface="Arial"/>
              </a:rPr>
              <a:t>БИОТОН</a:t>
            </a:r>
            <a:endParaRPr b="0" lang="uk-UA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Прямоугольник 4"/>
          <p:cNvSpPr/>
          <p:nvPr/>
        </p:nvSpPr>
        <p:spPr>
          <a:xfrm>
            <a:off x="0" y="3429000"/>
            <a:ext cx="9143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2d2da9"/>
                </a:solidFill>
                <a:latin typeface="Arial"/>
              </a:rPr>
              <a:t>«Amrita – Все для здоров</a:t>
            </a:r>
            <a:r>
              <a:rPr b="1" lang="en-US" sz="2400" spc="-1" strike="noStrike">
                <a:solidFill>
                  <a:srgbClr val="2d2da9"/>
                </a:solidFill>
                <a:latin typeface="Arial"/>
              </a:rPr>
              <a:t>’</a:t>
            </a:r>
            <a:r>
              <a:rPr b="1" lang="ru-RU" sz="2400" spc="-1" strike="noStrike">
                <a:solidFill>
                  <a:srgbClr val="2d2da9"/>
                </a:solidFill>
                <a:latin typeface="Arial"/>
              </a:rPr>
              <a:t>я та краси</a:t>
            </a:r>
            <a:r>
              <a:rPr b="1" lang="uk-UA" sz="2400" spc="-1" strike="noStrike">
                <a:solidFill>
                  <a:srgbClr val="2d2da9"/>
                </a:solidFill>
                <a:latin typeface="Arial"/>
              </a:rPr>
              <a:t>» – перший повністю україномовний сайт Амріта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Прямоугольник 5"/>
          <p:cNvSpPr/>
          <p:nvPr/>
        </p:nvSpPr>
        <p:spPr>
          <a:xfrm>
            <a:off x="0" y="4786200"/>
            <a:ext cx="9143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n-US" sz="2800" spc="49" strike="noStrike">
                <a:solidFill>
                  <a:schemeClr val="accent2"/>
                </a:solidFill>
                <a:latin typeface="Arial"/>
              </a:rPr>
              <a:t>www.amritaclub.do.am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/>
          <p:cNvSpPr/>
          <p:nvPr/>
        </p:nvSpPr>
        <p:spPr>
          <a:xfrm flipH="1" flipV="1">
            <a:off x="1979640" y="189000"/>
            <a:ext cx="626400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СУРЕПКИ ОБЫКНОВЕННОЙ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ctangle 4"/>
          <p:cNvSpPr/>
          <p:nvPr/>
        </p:nvSpPr>
        <p:spPr>
          <a:xfrm>
            <a:off x="468360" y="1557360"/>
            <a:ext cx="561636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58"/>
              <a:buBlip>
                <a:blip r:embed="rId1"/>
              </a:buBlip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Обладает сильным мочегонным действием;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00"/>
              <a:buBlip>
                <a:blip r:embed="rId2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Повышает половую деятельность и способствует выработке спермы.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5" descr=""/>
          <p:cNvPicPr/>
          <p:nvPr/>
        </p:nvPicPr>
        <p:blipFill>
          <a:blip r:embed="rId3"/>
          <a:stretch/>
        </p:blipFill>
        <p:spPr>
          <a:xfrm>
            <a:off x="6151680" y="1268280"/>
            <a:ext cx="2991960" cy="55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2"/>
          <p:cNvSpPr/>
          <p:nvPr/>
        </p:nvSpPr>
        <p:spPr>
          <a:xfrm flipH="1" flipV="1">
            <a:off x="1979640" y="189000"/>
            <a:ext cx="626400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СУРЕПКИ ОБЫКНОВЕННОЙ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468360" y="1557360"/>
            <a:ext cx="561636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641"/>
              </a:spcBef>
              <a:buSzPct val="100058"/>
              <a:buBlip>
                <a:blip r:embed="rId1"/>
              </a:buBlip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Эффективна при нарушениях деятельности нервной системы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даже при: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2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параличе,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"мозговом ударе",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эпилепсии.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5" descr=""/>
          <p:cNvPicPr/>
          <p:nvPr/>
        </p:nvPicPr>
        <p:blipFill>
          <a:blip r:embed="rId5"/>
          <a:stretch/>
        </p:blipFill>
        <p:spPr>
          <a:xfrm>
            <a:off x="6151680" y="1268280"/>
            <a:ext cx="2991960" cy="55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2"/>
          <p:cNvSpPr/>
          <p:nvPr/>
        </p:nvSpPr>
        <p:spPr>
          <a:xfrm flipH="1" flipV="1">
            <a:off x="1979640" y="189000"/>
            <a:ext cx="676872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ЛЕВЗЕИ (БОЛЬШЕГОЛОВНИК)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Rectangle 4"/>
          <p:cNvSpPr/>
          <p:nvPr/>
        </p:nvSpPr>
        <p:spPr>
          <a:xfrm>
            <a:off x="468360" y="1557360"/>
            <a:ext cx="561636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58"/>
              <a:buBlip>
                <a:blip r:embed="rId1"/>
              </a:buBlip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Природный адаптоген, общеукрепляющее и тонизирующее средство;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01"/>
              </a:spcBef>
              <a:buSzPct val="100054"/>
              <a:buBlip>
                <a:blip r:embed="rId2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Повышает устойчивость организма к неблагоприятным воздействиям внешней среды;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01"/>
              </a:spcBef>
              <a:buSzPct val="100054"/>
              <a:buBlip>
                <a:blip r:embed="rId3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К физическим нагрузкам;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6" descr=""/>
          <p:cNvPicPr/>
          <p:nvPr/>
        </p:nvPicPr>
        <p:blipFill>
          <a:blip r:embed="rId4"/>
          <a:stretch/>
        </p:blipFill>
        <p:spPr>
          <a:xfrm>
            <a:off x="6626160" y="1268280"/>
            <a:ext cx="2517480" cy="5589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utoShape 2"/>
          <p:cNvSpPr/>
          <p:nvPr/>
        </p:nvSpPr>
        <p:spPr>
          <a:xfrm flipH="1" flipV="1">
            <a:off x="1979640" y="189000"/>
            <a:ext cx="676872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ЛЕВЗЕИ (БОЛЬШЕГОЛОВНИК)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395280" y="1325520"/>
            <a:ext cx="619092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01"/>
              </a:spcBef>
              <a:buSzPct val="100054"/>
              <a:buBlip>
                <a:blip r:embed="rId1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Увеличивает умственную работоспособность, 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01"/>
              </a:spcBef>
              <a:buSzPct val="100054"/>
              <a:buBlip>
                <a:blip r:embed="rId2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Улучшает общее самочувствие, 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01"/>
              </a:spcBef>
              <a:buSzPct val="100054"/>
              <a:buBlip>
                <a:blip r:embed="rId3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Повышает потенцию. 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5" descr=""/>
          <p:cNvPicPr/>
          <p:nvPr/>
        </p:nvPicPr>
        <p:blipFill>
          <a:blip r:embed="rId4"/>
          <a:stretch/>
        </p:blipFill>
        <p:spPr>
          <a:xfrm>
            <a:off x="6732720" y="1268280"/>
            <a:ext cx="2410920" cy="5589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utoShape 2"/>
          <p:cNvSpPr/>
          <p:nvPr/>
        </p:nvSpPr>
        <p:spPr>
          <a:xfrm flipH="1" flipV="1">
            <a:off x="1979640" y="189000"/>
            <a:ext cx="676872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ЛЕВЗЕИ (БОЛЬШЕГОЛОВНИК)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395280" y="1325520"/>
            <a:ext cx="619092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5" descr=""/>
          <p:cNvPicPr/>
          <p:nvPr/>
        </p:nvPicPr>
        <p:blipFill>
          <a:blip r:embed="rId1"/>
          <a:stretch/>
        </p:blipFill>
        <p:spPr>
          <a:xfrm>
            <a:off x="6732720" y="1268280"/>
            <a:ext cx="2410920" cy="5589360"/>
          </a:xfrm>
          <a:prstGeom prst="rect">
            <a:avLst/>
          </a:prstGeom>
          <a:ln w="9525">
            <a:noFill/>
          </a:ln>
        </p:spPr>
      </p:pic>
      <p:sp>
        <p:nvSpPr>
          <p:cNvPr id="90" name="Rectangle 6"/>
          <p:cNvSpPr/>
          <p:nvPr/>
        </p:nvSpPr>
        <p:spPr>
          <a:xfrm>
            <a:off x="250920" y="2316240"/>
            <a:ext cx="6192360" cy="1916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SzPct val="100054"/>
              <a:buBlip>
                <a:blip r:embed="rId2"/>
              </a:buBlip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Оказывает нормализующее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действие на артериальное давление при артериальной 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chemeClr val="accent2"/>
                </a:solidFill>
                <a:latin typeface="Arial"/>
              </a:rPr>
              <a:t>гипотонии;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5"/>
          <p:cNvSpPr/>
          <p:nvPr/>
        </p:nvSpPr>
        <p:spPr>
          <a:xfrm flipH="1" flipV="1">
            <a:off x="1762920" y="404640"/>
            <a:ext cx="669564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1835280" y="549360"/>
            <a:ext cx="6695640" cy="87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ЭКСТРАКТ  ПЛОДОВ ШИПОВНИКА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 6"/>
          <p:cNvSpPr/>
          <p:nvPr/>
        </p:nvSpPr>
        <p:spPr>
          <a:xfrm>
            <a:off x="395280" y="1844640"/>
            <a:ext cx="4968360" cy="1942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80000"/>
              </a:lnSpc>
              <a:spcBef>
                <a:spcPts val="641"/>
              </a:spcBef>
              <a:buSzPct val="100000"/>
              <a:buBlip>
                <a:blip r:embed="rId1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Источник витамина С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41"/>
              </a:spcBef>
              <a:buSzPct val="100000"/>
              <a:buBlip>
                <a:blip r:embed="rId2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Улучшает кровообращение в сосудах головного мозга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7" descr=""/>
          <p:cNvPicPr/>
          <p:nvPr/>
        </p:nvPicPr>
        <p:blipFill>
          <a:blip r:embed="rId3"/>
          <a:stretch/>
        </p:blipFill>
        <p:spPr>
          <a:xfrm>
            <a:off x="6084720" y="1197000"/>
            <a:ext cx="3058920" cy="5660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3"/>
          <p:cNvSpPr/>
          <p:nvPr/>
        </p:nvSpPr>
        <p:spPr>
          <a:xfrm flipH="1" flipV="1">
            <a:off x="611280" y="1699560"/>
            <a:ext cx="360000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 Box 4"/>
          <p:cNvSpPr/>
          <p:nvPr/>
        </p:nvSpPr>
        <p:spPr>
          <a:xfrm>
            <a:off x="611280" y="105264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СВОЙСТВА: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Rectangle 5"/>
          <p:cNvSpPr/>
          <p:nvPr/>
        </p:nvSpPr>
        <p:spPr>
          <a:xfrm>
            <a:off x="611280" y="1701360"/>
            <a:ext cx="7416360" cy="4110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Оказывает стимулирующее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 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действие;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Повышает работоспособность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 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утомленных скелетных мышц;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Снижает раздражение;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Поднимает настроение;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Нормализует сон.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4"/>
          <p:cNvSpPr/>
          <p:nvPr/>
        </p:nvSpPr>
        <p:spPr>
          <a:xfrm>
            <a:off x="2050920" y="-27000"/>
            <a:ext cx="669744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ПОКАЗАНИЯ: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AutoShape 5"/>
          <p:cNvSpPr/>
          <p:nvPr/>
        </p:nvSpPr>
        <p:spPr>
          <a:xfrm flipH="1" flipV="1">
            <a:off x="1978200" y="619920"/>
            <a:ext cx="669744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tangle 6"/>
          <p:cNvSpPr/>
          <p:nvPr/>
        </p:nvSpPr>
        <p:spPr>
          <a:xfrm>
            <a:off x="324000" y="1382760"/>
            <a:ext cx="7056000" cy="4264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Применяется в качестве стимулирующего средства при функциональном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расстройстве нервной системы;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Астенодепрессивном синдроме;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Умственном и физическом утомлении;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Снижении половой активности;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Способствует кровенаполнению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тазовых органов;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7" descr=""/>
          <p:cNvPicPr/>
          <p:nvPr/>
        </p:nvPicPr>
        <p:blipFill>
          <a:blip r:embed="rId1"/>
          <a:stretch/>
        </p:blipFill>
        <p:spPr>
          <a:xfrm>
            <a:off x="7481880" y="3807000"/>
            <a:ext cx="1661760" cy="307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/>
          <p:nvPr/>
        </p:nvSpPr>
        <p:spPr>
          <a:xfrm flipH="1" flipV="1">
            <a:off x="1978200" y="619920"/>
            <a:ext cx="669744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Rectangle 4"/>
          <p:cNvSpPr/>
          <p:nvPr/>
        </p:nvSpPr>
        <p:spPr>
          <a:xfrm>
            <a:off x="368280" y="1622880"/>
            <a:ext cx="7516440" cy="3624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Повышает спермогенез;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Снимает посталкогольную депрессию;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Облегчает состояние абстиненции, связанного с отменой алкоголя;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Повышает работоспособность утомленных скелетных мышц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333399"/>
              </a:buClr>
              <a:buFont typeface="Symbol" charset="2"/>
              <a:buChar char=""/>
              <a:tabLst>
                <a:tab algn="l" pos="22860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Снижает раздражение, поднимает настроение, нормализует сон.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 Box 6"/>
          <p:cNvSpPr/>
          <p:nvPr/>
        </p:nvSpPr>
        <p:spPr>
          <a:xfrm>
            <a:off x="2050920" y="-27000"/>
            <a:ext cx="669744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ПОКАЗАНИЯ: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7" descr=""/>
          <p:cNvPicPr/>
          <p:nvPr/>
        </p:nvPicPr>
        <p:blipFill>
          <a:blip r:embed="rId1"/>
          <a:stretch/>
        </p:blipFill>
        <p:spPr>
          <a:xfrm>
            <a:off x="7329600" y="3591000"/>
            <a:ext cx="1814040" cy="32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/>
          <p:nvPr/>
        </p:nvSpPr>
        <p:spPr>
          <a:xfrm>
            <a:off x="2050920" y="-27000"/>
            <a:ext cx="669744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СПОСОБ ПРИМЕНЕНИЯ: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AutoShape 3"/>
          <p:cNvSpPr/>
          <p:nvPr/>
        </p:nvSpPr>
        <p:spPr>
          <a:xfrm flipH="1" flipV="1">
            <a:off x="1978200" y="619920"/>
            <a:ext cx="669744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 4"/>
          <p:cNvSpPr/>
          <p:nvPr/>
        </p:nvSpPr>
        <p:spPr>
          <a:xfrm>
            <a:off x="252360" y="1333800"/>
            <a:ext cx="5832000" cy="453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ВЗРОСЛЫМ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по  1-2  таблетке,  3 раза в день за  10 - 15  минут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до  еды.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КУРС  ПРИЕМА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составляет  1 - 2  месяца.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Для большего эффекта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таблетки</a:t>
            </a: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рекомендуется</a:t>
            </a: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РАЗЖЕВЫВАТЬ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(независимо от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приема пищи).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5" descr=""/>
          <p:cNvPicPr/>
          <p:nvPr/>
        </p:nvPicPr>
        <p:blipFill>
          <a:blip r:embed="rId1"/>
          <a:stretch/>
        </p:blipFill>
        <p:spPr>
          <a:xfrm>
            <a:off x="7102440" y="3271680"/>
            <a:ext cx="2006280" cy="361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6"/>
          <p:cNvSpPr/>
          <p:nvPr/>
        </p:nvSpPr>
        <p:spPr>
          <a:xfrm>
            <a:off x="971640" y="115920"/>
            <a:ext cx="7600680" cy="130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4000"/>
              </a:spcBef>
            </a:pPr>
            <a:r>
              <a:rPr b="0" lang="ru-RU" sz="8000" spc="-1" strike="noStrike">
                <a:solidFill>
                  <a:srgbClr val="ff0066"/>
                </a:solidFill>
                <a:latin typeface="Arial"/>
              </a:rPr>
              <a:t>БИОТОН</a:t>
            </a:r>
            <a:endParaRPr b="0" lang="uk-UA" sz="8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Picture 9" descr=""/>
          <p:cNvPicPr/>
          <p:nvPr/>
        </p:nvPicPr>
        <p:blipFill>
          <a:blip r:embed="rId1"/>
          <a:stretch/>
        </p:blipFill>
        <p:spPr>
          <a:xfrm>
            <a:off x="3492360" y="1628640"/>
            <a:ext cx="2485800" cy="447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6" descr=""/>
          <p:cNvPicPr/>
          <p:nvPr/>
        </p:nvPicPr>
        <p:blipFill>
          <a:blip r:embed="rId1"/>
          <a:stretch/>
        </p:blipFill>
        <p:spPr>
          <a:xfrm>
            <a:off x="0" y="-25560"/>
            <a:ext cx="9143640" cy="688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6"/>
          <p:cNvSpPr/>
          <p:nvPr/>
        </p:nvSpPr>
        <p:spPr>
          <a:xfrm>
            <a:off x="0" y="1571760"/>
            <a:ext cx="9143640" cy="2527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4000"/>
              </a:spcBef>
            </a:pPr>
            <a:r>
              <a:rPr b="0" lang="ru-RU" sz="8000" spc="-1" strike="noStrike">
                <a:solidFill>
                  <a:srgbClr val="ff0066"/>
                </a:solidFill>
                <a:latin typeface="Arial"/>
              </a:rPr>
              <a:t>Спасибо за внимание!</a:t>
            </a:r>
            <a:endParaRPr b="0" lang="uk-UA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Прямоугольник 4"/>
          <p:cNvSpPr/>
          <p:nvPr/>
        </p:nvSpPr>
        <p:spPr>
          <a:xfrm>
            <a:off x="0" y="4429080"/>
            <a:ext cx="9143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n-US" sz="2800" spc="49" strike="noStrike">
                <a:solidFill>
                  <a:schemeClr val="accent2"/>
                </a:solidFill>
                <a:latin typeface="Arial"/>
              </a:rPr>
              <a:t>www.amritaclub.do.am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/>
          <p:nvPr/>
        </p:nvSpPr>
        <p:spPr>
          <a:xfrm>
            <a:off x="428760" y="1428840"/>
            <a:ext cx="8351640" cy="3381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c0099"/>
                </a:solidFill>
                <a:latin typeface="Arial"/>
              </a:rPr>
              <a:t>ДЕПРЕССИЯ </a:t>
            </a:r>
            <a:r>
              <a:rPr b="0" lang="ru-RU" sz="2400" spc="-1" strike="noStrike">
                <a:solidFill>
                  <a:srgbClr val="cc3399"/>
                </a:solidFill>
                <a:latin typeface="Arial"/>
              </a:rPr>
              <a:t>- УГНЕТЕННОЕ СОСТОЯНИЕ,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c3399"/>
                </a:solidFill>
                <a:latin typeface="Arial"/>
              </a:rPr>
              <a:t>сопровождающееся: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постоянным чувством тоски, тревоги, апатии,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безучастным отношением к действительности,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тягостным чувством вины и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невозможностью получения удовольствия от жизни,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стремлением к одиночеству и покою,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чувством интеллектуальной подавленности и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безволия.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285840" y="1211760"/>
            <a:ext cx="8497440" cy="4478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Сейчас депрессия опережает все прочие психические расстройства по степени ущерба для трудоспособности и соответственно по доле лет, потерянных для полноценной жизни.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  медицинской статистике,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ОДНА ИЗ ЧЕТЫРЕХ ЖЕНЩИН и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ОДИН ИЗ ДЕСЯТИ МУЖЧИН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хотя бы раз в жизни нуждается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 помощи специалиста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 СВЯЗИ С ВОЗНИКШЕЙ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ДЕПРЕССИЕЙ.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/>
          <p:nvPr/>
        </p:nvSpPr>
        <p:spPr>
          <a:xfrm>
            <a:off x="900000" y="3328200"/>
            <a:ext cx="734328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Наилучший эффект дают ПРИРОДНЫЕ АНТИДЕПРЕССАНТЫ.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3"/>
          <p:cNvSpPr/>
          <p:nvPr/>
        </p:nvSpPr>
        <p:spPr>
          <a:xfrm>
            <a:off x="900000" y="1413000"/>
            <a:ext cx="734328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c3399"/>
                </a:solidFill>
                <a:latin typeface="Arial"/>
              </a:rPr>
              <a:t>ОДИН ИЗ ПУТЕЙ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c3399"/>
                </a:solidFill>
                <a:latin typeface="Arial"/>
              </a:rPr>
              <a:t>БОРЬБЫ С ДЕПРЕССИЕЙ –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c3399"/>
                </a:solidFill>
                <a:latin typeface="Arial"/>
              </a:rPr>
              <a:t>ПРИЕМ АНТИДЕПРЕССАНТОВ.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"/>
          <p:cNvPicPr/>
          <p:nvPr/>
        </p:nvPicPr>
        <p:blipFill>
          <a:blip r:embed="rId1"/>
          <a:stretch/>
        </p:blipFill>
        <p:spPr>
          <a:xfrm>
            <a:off x="5796000" y="1341360"/>
            <a:ext cx="2485800" cy="4476240"/>
          </a:xfrm>
          <a:prstGeom prst="rect">
            <a:avLst/>
          </a:prstGeom>
          <a:ln w="0">
            <a:noFill/>
          </a:ln>
        </p:spPr>
      </p:pic>
      <p:sp>
        <p:nvSpPr>
          <p:cNvPr id="55" name="Text Box 7"/>
          <p:cNvSpPr/>
          <p:nvPr/>
        </p:nvSpPr>
        <p:spPr>
          <a:xfrm>
            <a:off x="611280" y="2205000"/>
            <a:ext cx="4897080" cy="3441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Пыльца (обножка),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Экстракты: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Сурепки обыкновенной,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Левзеи,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Плодов шиповника.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Box 8"/>
          <p:cNvSpPr/>
          <p:nvPr/>
        </p:nvSpPr>
        <p:spPr>
          <a:xfrm>
            <a:off x="684360" y="119700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СОСТАВ: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AutoShape 9"/>
          <p:cNvSpPr/>
          <p:nvPr/>
        </p:nvSpPr>
        <p:spPr>
          <a:xfrm flipH="1" flipV="1">
            <a:off x="610560" y="1843920"/>
            <a:ext cx="295236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4"/>
          <p:cNvSpPr/>
          <p:nvPr/>
        </p:nvSpPr>
        <p:spPr>
          <a:xfrm flipH="1" flipV="1">
            <a:off x="1979640" y="189000"/>
            <a:ext cx="626400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2124000" y="476280"/>
            <a:ext cx="6622560" cy="107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ЦВЕТОЧНОЙ ПЫЛЬЦЫ</a:t>
            </a:r>
            <a:br>
              <a:rPr sz="4400"/>
            </a:b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250920" y="1558080"/>
            <a:ext cx="5544720" cy="3988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Times New Roman"/>
              <a:buChar char="●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rgbClr val="cc3399"/>
                </a:solidFill>
                <a:latin typeface="Arial"/>
              </a:rPr>
              <a:t>Протеины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(белки), </a:t>
            </a:r>
            <a:r>
              <a:rPr b="1" lang="ru-RU" sz="3200" spc="-1" strike="noStrike">
                <a:solidFill>
                  <a:srgbClr val="cc3399"/>
                </a:solidFill>
                <a:latin typeface="Arial"/>
              </a:rPr>
              <a:t>пчелиной обножки близки по составу к белкам крови,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поэтому она воспринимается организмом как высококачественный продукт питания.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7" descr=""/>
          <p:cNvPicPr/>
          <p:nvPr/>
        </p:nvPicPr>
        <p:blipFill>
          <a:blip r:embed="rId1"/>
          <a:stretch/>
        </p:blipFill>
        <p:spPr>
          <a:xfrm>
            <a:off x="6732720" y="1268280"/>
            <a:ext cx="2410920" cy="55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2"/>
          <p:cNvSpPr/>
          <p:nvPr/>
        </p:nvSpPr>
        <p:spPr>
          <a:xfrm flipH="1" flipV="1">
            <a:off x="1979640" y="189000"/>
            <a:ext cx="626400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3"/>
          <p:cNvSpPr/>
          <p:nvPr/>
        </p:nvSpPr>
        <p:spPr>
          <a:xfrm>
            <a:off x="2124000" y="620640"/>
            <a:ext cx="6622560" cy="70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ЦВЕТОЧНОЙ ПЫЛЬЦЫ</a:t>
            </a:r>
            <a:br>
              <a:rPr sz="4400"/>
            </a:b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5" descr=""/>
          <p:cNvPicPr/>
          <p:nvPr/>
        </p:nvPicPr>
        <p:blipFill>
          <a:blip r:embed="rId1"/>
          <a:stretch/>
        </p:blipFill>
        <p:spPr>
          <a:xfrm>
            <a:off x="6732720" y="1268280"/>
            <a:ext cx="2410920" cy="5589360"/>
          </a:xfrm>
          <a:prstGeom prst="rect">
            <a:avLst/>
          </a:prstGeom>
          <a:ln w="0">
            <a:noFill/>
          </a:ln>
        </p:spPr>
      </p:pic>
      <p:sp>
        <p:nvSpPr>
          <p:cNvPr id="65" name="Rectangle 6"/>
          <p:cNvSpPr/>
          <p:nvPr/>
        </p:nvSpPr>
        <p:spPr>
          <a:xfrm>
            <a:off x="468360" y="1557360"/>
            <a:ext cx="604944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00"/>
              <a:buBlip>
                <a:blip r:embed="rId2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приём пыльцы способствует увеличению количества эритроцитов, лейкоцитов и гемоглобина в крови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58"/>
              <a:buBlip>
                <a:blip r:embed="rId3"/>
              </a:buBlip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пыльца нормализует деятельность нервной и эндокринной систем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/>
          <p:cNvSpPr/>
          <p:nvPr/>
        </p:nvSpPr>
        <p:spPr>
          <a:xfrm flipH="1" flipV="1">
            <a:off x="1979640" y="189000"/>
            <a:ext cx="626400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3"/>
          <p:cNvSpPr/>
          <p:nvPr/>
        </p:nvSpPr>
        <p:spPr>
          <a:xfrm>
            <a:off x="2124000" y="333360"/>
            <a:ext cx="6622560" cy="777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СУРЕПКИ ОБЫКНОВЕННОЙ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5"/>
          <p:cNvSpPr/>
          <p:nvPr/>
        </p:nvSpPr>
        <p:spPr>
          <a:xfrm>
            <a:off x="324000" y="1557360"/>
            <a:ext cx="5616360" cy="420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00"/>
              <a:buBlip>
                <a:blip r:embed="rId1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Обладает возбуждающим действием;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00"/>
              <a:buBlip>
                <a:blip r:embed="rId2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Тонизирует деятельность организма;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641"/>
              </a:spcBef>
              <a:buSzPct val="100000"/>
              <a:buBlip>
                <a:blip r:embed="rId3"/>
              </a:buBlip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Содержит витамины С, группы В;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Picture 6" descr=""/>
          <p:cNvPicPr/>
          <p:nvPr/>
        </p:nvPicPr>
        <p:blipFill>
          <a:blip r:embed="rId4"/>
          <a:stretch/>
        </p:blipFill>
        <p:spPr>
          <a:xfrm>
            <a:off x="6151680" y="1268280"/>
            <a:ext cx="2991960" cy="55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Application>LibreOffice/7.5.2.2$Windows_X86_64 LibreOffice_project/53bb9681a964705cf672590721dbc85eb4d0c3a2</Application>
  <AppVersion>15.0000</AppVersion>
  <Words>493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2009-02-23T12:37:05Z</dcterms:created>
  <dc:creator>Amrita - Все для здоров'я та краси</dc:creator>
  <dc:description/>
  <dc:language>uk-UA</dc:language>
  <cp:lastModifiedBy>Саша</cp:lastModifiedBy>
  <dcterms:modified xsi:type="dcterms:W3CDTF">2010-08-14T08:43:20Z</dcterms:modified>
  <cp:revision>16</cp:revision>
  <dc:subject/>
  <dc:title>Презентація Біотон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21</vt:i4>
  </property>
</Properties>
</file>